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3"/>
  </p:notesMasterIdLst>
  <p:sldIdLst>
    <p:sldId id="328" r:id="rId3"/>
    <p:sldId id="258" r:id="rId4"/>
    <p:sldId id="257" r:id="rId5"/>
    <p:sldId id="296" r:id="rId6"/>
    <p:sldId id="295" r:id="rId7"/>
    <p:sldId id="311" r:id="rId8"/>
    <p:sldId id="319" r:id="rId9"/>
    <p:sldId id="307" r:id="rId10"/>
    <p:sldId id="300" r:id="rId11"/>
    <p:sldId id="320" r:id="rId12"/>
    <p:sldId id="310" r:id="rId13"/>
    <p:sldId id="324" r:id="rId14"/>
    <p:sldId id="325" r:id="rId15"/>
    <p:sldId id="326" r:id="rId16"/>
    <p:sldId id="327" r:id="rId17"/>
    <p:sldId id="321" r:id="rId18"/>
    <p:sldId id="317" r:id="rId19"/>
    <p:sldId id="316" r:id="rId20"/>
    <p:sldId id="318" r:id="rId21"/>
    <p:sldId id="329" r:id="rId22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172"/>
    <a:srgbClr val="FF9C00"/>
    <a:srgbClr val="FECB30"/>
    <a:srgbClr val="B23AF9"/>
    <a:srgbClr val="6F42FF"/>
    <a:srgbClr val="2AA1FF"/>
    <a:srgbClr val="1C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7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9957-232C-4C23-BD71-3CF7C12B4AAB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AB2E-B972-4F63-8917-8AA4D44F90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79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1827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9324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0523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30564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1549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37425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849366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9175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3403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14274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0560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010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835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083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1954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0707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2069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809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0003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03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09880"/>
            <a:ext cx="10850563" cy="66357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book-and-cd_43679"/>
          <p:cNvSpPr>
            <a:spLocks noChangeAspect="1"/>
          </p:cNvSpPr>
          <p:nvPr userDrawn="1"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0"/>
            <a:ext cx="12192000" cy="3848100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ransition spd="slow" advTm="3000">
    <p:push dir="u"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曹云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珍 高皓楠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：张艳萍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146" name="直接连接符 145"/>
          <p:cNvCxnSpPr/>
          <p:nvPr/>
        </p:nvCxnSpPr>
        <p:spPr>
          <a:xfrm>
            <a:off x="1651343" y="4943475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组合 148"/>
          <p:cNvGrpSpPr/>
          <p:nvPr/>
        </p:nvGrpSpPr>
        <p:grpSpPr>
          <a:xfrm>
            <a:off x="2977033" y="2216161"/>
            <a:ext cx="6349282" cy="1357328"/>
            <a:chOff x="-385978" y="2000836"/>
            <a:chExt cx="7369856" cy="1449415"/>
          </a:xfrm>
        </p:grpSpPr>
        <p:sp>
          <p:nvSpPr>
            <p:cNvPr id="5" name="矩形 4"/>
            <p:cNvSpPr/>
            <p:nvPr/>
          </p:nvSpPr>
          <p:spPr>
            <a:xfrm>
              <a:off x="-385978" y="2037024"/>
              <a:ext cx="7369856" cy="14132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+mn-ea"/>
                </a:rPr>
                <a:t>基于</a:t>
              </a:r>
              <a:r>
                <a:rPr lang="en-US" altLang="zh-CN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+mn-ea"/>
                </a:rPr>
                <a:t>Logistic</a:t>
              </a:r>
              <a:r>
                <a:rPr lang="zh-CN" alt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sym typeface="+mn-ea"/>
                </a:rPr>
                <a:t>回归的食管癌风险预测模型研究</a:t>
              </a:r>
            </a:p>
          </p:txBody>
        </p:sp>
        <p:sp>
          <p:nvSpPr>
            <p:cNvPr id="147" name="文本框 14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34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35" name="椭圆 34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160957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数据分析</a:t>
            </a:r>
            <a:endParaRPr lang="zh-CN" altLang="en-US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en-US" altLang="zh-CN" sz="2800" dirty="0" smtClean="0"/>
              <a:t>Spearman</a:t>
            </a:r>
            <a:r>
              <a:rPr lang="zh-CN" altLang="en-US" sz="2800" dirty="0" smtClean="0"/>
              <a:t>相关性分析</a:t>
            </a:r>
            <a:endParaRPr lang="zh-CN" altLang="en-US" sz="2800" dirty="0"/>
          </a:p>
        </p:txBody>
      </p: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4867245"/>
              </p:ext>
            </p:extLst>
          </p:nvPr>
        </p:nvGraphicFramePr>
        <p:xfrm>
          <a:off x="771945" y="1175694"/>
          <a:ext cx="10949550" cy="5561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84151"/>
                <a:gridCol w="1684151"/>
                <a:gridCol w="774772"/>
                <a:gridCol w="774772"/>
                <a:gridCol w="810735"/>
                <a:gridCol w="810735"/>
                <a:gridCol w="1101531"/>
                <a:gridCol w="1101531"/>
                <a:gridCol w="1103586"/>
                <a:gridCol w="1103586"/>
              </a:tblGrid>
              <a:tr h="504986">
                <a:tc grid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性别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年龄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居住地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吸烟情况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饮酒情况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个人健康情况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从事工作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是否患食管癌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性别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.098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.040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-.437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-.391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-.029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-.016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.042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显著性（双尾）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.153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.559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.677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.812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.546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年龄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.098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.398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-.027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-.361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-.386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-.113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.519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显著性（双尾）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.153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.691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.101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居住地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.040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.398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-.081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-.322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-.017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.271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.661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显著性（双尾）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.559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.238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.806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吸烟情况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-.437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-.027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-.081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.521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-.092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-.198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-.134</a:t>
                      </a:r>
                      <a:r>
                        <a:rPr lang="en-US" sz="1400" kern="100" baseline="30000">
                          <a:effectLst/>
                        </a:rPr>
                        <a:t>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显著性（双尾）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.691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.238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.181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.050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饮酒情况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-.391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-.361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-.322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.521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-.269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-.480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显著性（双尾）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.953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个人健康情况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-.029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-.386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-.017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-.092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.159</a:t>
                      </a:r>
                      <a:r>
                        <a:rPr lang="en-US" sz="1400" kern="100" baseline="30000">
                          <a:effectLst/>
                        </a:rPr>
                        <a:t>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-.101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显著性（双尾）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.677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.806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.181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.953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.020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.141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从事工作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-.016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-.113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.271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-.198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-.269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.159</a:t>
                      </a:r>
                      <a:r>
                        <a:rPr lang="en-US" sz="1400" kern="100" baseline="30000">
                          <a:effectLst/>
                        </a:rPr>
                        <a:t>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.530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显著性（双尾）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.812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.101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.020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rowSpan="2"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是否患食管癌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相关系数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.042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.519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.661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-.134</a:t>
                      </a:r>
                      <a:r>
                        <a:rPr lang="en-US" sz="1400" kern="100" baseline="30000">
                          <a:effectLst/>
                        </a:rPr>
                        <a:t>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-.480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-.101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.530</a:t>
                      </a:r>
                      <a:r>
                        <a:rPr lang="en-US" sz="1400" kern="100" baseline="30000">
                          <a:effectLst/>
                        </a:rPr>
                        <a:t>**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1.000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1601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显著性（双尾）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.546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.050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.141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.000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5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.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 advTm="3000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zh-CN" altLang="zh-CN" sz="2800" dirty="0"/>
              <a:t>交叉列联表分析和卡方检验</a:t>
            </a:r>
            <a:endParaRPr lang="zh-CN" altLang="en-US" sz="2800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132534"/>
              </p:ext>
            </p:extLst>
          </p:nvPr>
        </p:nvGraphicFramePr>
        <p:xfrm>
          <a:off x="2553800" y="1408762"/>
          <a:ext cx="6348152" cy="49377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55352"/>
                <a:gridCol w="998560"/>
                <a:gridCol w="998560"/>
                <a:gridCol w="998560"/>
                <a:gridCol w="998560"/>
                <a:gridCol w="998560"/>
              </a:tblGrid>
              <a:tr h="18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 </a:t>
                      </a:r>
                      <a:r>
                        <a:rPr lang="zh-CN" altLang="en-US" sz="1200" kern="100" dirty="0" smtClean="0">
                          <a:effectLst/>
                        </a:rPr>
                        <a:t>变量</a:t>
                      </a:r>
                      <a:endParaRPr lang="zh-CN" sz="11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/>
                        <a:t>分类</a:t>
                      </a:r>
                      <a:endParaRPr lang="zh-CN" altLang="en-US" sz="1200" dirty="0"/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是否患食管癌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卡方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P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否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是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性别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男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73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0.369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0.544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女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年龄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小于</a:t>
                      </a:r>
                      <a:r>
                        <a:rPr lang="en-US" sz="1200" kern="100">
                          <a:effectLst/>
                        </a:rPr>
                        <a:t>18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65.148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18-25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26-30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31-40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41-50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51-60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大于</a:t>
                      </a:r>
                      <a:r>
                        <a:rPr lang="en-US" sz="1200" kern="100">
                          <a:effectLst/>
                        </a:rPr>
                        <a:t>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居住地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邯山区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95.643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丛台区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复兴区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其它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吸烟情况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从不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70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3.855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0.050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吸烟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饮酒情况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从不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87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49.280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饮酒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68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个人健康情况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高血压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16.013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0.007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糖尿病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冠心病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脑梗塞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胃病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9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其它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66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42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从事工作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退休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4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60.101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0.000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8000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工作</a:t>
                      </a:r>
                      <a:endParaRPr lang="zh-CN" sz="11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54</a:t>
                      </a:r>
                      <a:endParaRPr lang="zh-CN" sz="11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96</a:t>
                      </a:r>
                      <a:endParaRPr lang="zh-CN" sz="11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088922"/>
      </p:ext>
    </p:extLst>
  </p:cSld>
  <p:clrMapOvr>
    <a:masterClrMapping/>
  </p:clrMapOvr>
  <p:transition spd="slow" advTm="3000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en-US" altLang="zh-CN" sz="2800" dirty="0"/>
              <a:t>Logistic</a:t>
            </a:r>
            <a:r>
              <a:rPr lang="zh-CN" altLang="zh-CN" sz="2800" dirty="0"/>
              <a:t>回归模型建立</a:t>
            </a:r>
            <a:endParaRPr lang="zh-CN" altLang="en-US" sz="2800" dirty="0"/>
          </a:p>
        </p:txBody>
      </p:sp>
      <p:sp>
        <p:nvSpPr>
          <p:cNvPr id="23" name="文本框 22"/>
          <p:cNvSpPr txBox="1"/>
          <p:nvPr/>
        </p:nvSpPr>
        <p:spPr>
          <a:xfrm>
            <a:off x="1058026" y="1704381"/>
            <a:ext cx="10842621" cy="2198451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从</a:t>
            </a:r>
            <a:r>
              <a:rPr lang="zh-CN" altLang="zh-CN" sz="2000" dirty="0"/>
              <a:t>相关分析可以看出</a:t>
            </a:r>
            <a:r>
              <a:rPr lang="zh-CN" altLang="zh-CN" sz="2000" dirty="0" smtClean="0"/>
              <a:t>，</a:t>
            </a:r>
            <a:r>
              <a:rPr lang="zh-CN" altLang="en-US" sz="2000" dirty="0" smtClean="0"/>
              <a:t>性别、个人健康情况与因变量没有统计相关性，因此</a:t>
            </a:r>
            <a:r>
              <a:rPr lang="en-US" altLang="zh-CN" sz="2000" dirty="0" smtClean="0"/>
              <a:t>Logistic</a:t>
            </a:r>
            <a:r>
              <a:rPr lang="zh-CN" altLang="en-US" sz="2000" dirty="0" smtClean="0"/>
              <a:t>回归模型中，纳入以下自变量：年龄、居住地、吸烟情况、饮酒情况、从事工作，从而建立</a:t>
            </a:r>
            <a:r>
              <a:rPr lang="en-US" altLang="zh-CN" sz="2000" dirty="0" smtClean="0"/>
              <a:t>logit</a:t>
            </a:r>
            <a:r>
              <a:rPr lang="zh-CN" altLang="en-US" sz="2000" dirty="0" smtClean="0"/>
              <a:t>（</a:t>
            </a:r>
            <a:r>
              <a:rPr lang="en-US" altLang="zh-CN" sz="2000" i="1" dirty="0" smtClean="0"/>
              <a:t>p</a:t>
            </a:r>
            <a:r>
              <a:rPr lang="zh-CN" altLang="en-US" sz="2000" dirty="0" smtClean="0"/>
              <a:t>） 关于自变量的</a:t>
            </a:r>
            <a:r>
              <a:rPr lang="en-US" altLang="zh-CN" sz="2000" dirty="0" smtClean="0"/>
              <a:t>Logistic</a:t>
            </a:r>
            <a:r>
              <a:rPr lang="zh-CN" altLang="en-US" sz="2000" dirty="0" smtClean="0"/>
              <a:t>回归方程为：</a:t>
            </a:r>
            <a:endParaRPr lang="zh-CN" altLang="en-US" sz="2000" dirty="0"/>
          </a:p>
        </p:txBody>
      </p:sp>
      <p:sp>
        <p:nvSpPr>
          <p:cNvPr id="62" name="Rectangle 6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" name="Rectangle 7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5" name="对象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683451"/>
              </p:ext>
            </p:extLst>
          </p:nvPr>
        </p:nvGraphicFramePr>
        <p:xfrm>
          <a:off x="3499234" y="3902832"/>
          <a:ext cx="5193532" cy="438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9" r:id="rId5" imgW="2705040" imgH="228600" progId="Equation.KSEE3">
                  <p:embed/>
                </p:oleObj>
              </mc:Choice>
              <mc:Fallback>
                <p:oleObj r:id="rId5" imgW="2705040" imgH="228600" progId="Equation.KSEE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9234" y="3902832"/>
                        <a:ext cx="5193532" cy="4388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3017507"/>
      </p:ext>
    </p:extLst>
  </p:cSld>
  <p:clrMapOvr>
    <a:masterClrMapping/>
  </p:clrMapOvr>
  <p:transition spd="slow" advTm="3000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zh-CN" altLang="en-US" sz="2800" dirty="0" smtClean="0"/>
              <a:t>模型优化</a:t>
            </a:r>
            <a:endParaRPr lang="zh-CN" altLang="en-US" sz="2800" dirty="0"/>
          </a:p>
        </p:txBody>
      </p:sp>
      <p:sp>
        <p:nvSpPr>
          <p:cNvPr id="23" name="文本框 22"/>
          <p:cNvSpPr txBox="1"/>
          <p:nvPr/>
        </p:nvSpPr>
        <p:spPr>
          <a:xfrm>
            <a:off x="960749" y="1154151"/>
            <a:ext cx="10842621" cy="2198451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利用</a:t>
            </a:r>
            <a:r>
              <a:rPr lang="en-US" altLang="zh-CN" sz="2000" dirty="0"/>
              <a:t>R</a:t>
            </a:r>
            <a:r>
              <a:rPr lang="zh-CN" altLang="zh-CN" sz="2000" dirty="0"/>
              <a:t>语言进行数据处理和分析，各回归系数中吸烟</a:t>
            </a:r>
            <a:r>
              <a:rPr lang="zh-CN" altLang="zh-CN" sz="2000" dirty="0" smtClean="0"/>
              <a:t>情况</a:t>
            </a:r>
            <a:r>
              <a:rPr lang="zh-CN" altLang="en-US" sz="2000" dirty="0" smtClean="0"/>
              <a:t>的</a:t>
            </a:r>
            <a:r>
              <a:rPr lang="en-US" altLang="zh-CN" sz="2000" dirty="0" smtClean="0"/>
              <a:t>P&gt;0.05</a:t>
            </a:r>
            <a:r>
              <a:rPr lang="zh-CN" altLang="en-US" sz="2000" dirty="0" smtClean="0"/>
              <a:t>，</a:t>
            </a:r>
            <a:r>
              <a:rPr lang="zh-CN" altLang="zh-CN" sz="2000" dirty="0"/>
              <a:t>从而得到此变量对</a:t>
            </a:r>
            <a:r>
              <a:rPr lang="en-US" altLang="zh-CN" sz="2000" dirty="0"/>
              <a:t>Logistic</a:t>
            </a:r>
            <a:r>
              <a:rPr lang="zh-CN" altLang="zh-CN" sz="2000" dirty="0"/>
              <a:t>回归模型没有显著的统计学意义。进一步，利用逐步回归方法对模型进行优化，发现去除吸烟</a:t>
            </a:r>
            <a:r>
              <a:rPr lang="zh-CN" altLang="zh-CN" sz="2000" dirty="0" smtClean="0"/>
              <a:t>情况</a:t>
            </a:r>
            <a:r>
              <a:rPr lang="zh-CN" altLang="zh-CN" sz="2000" dirty="0"/>
              <a:t>变量后，所有的</a:t>
            </a:r>
            <a:r>
              <a:rPr lang="zh-CN" altLang="zh-CN" sz="2000" dirty="0" smtClean="0"/>
              <a:t>回归系数</a:t>
            </a:r>
            <a:r>
              <a:rPr lang="zh-CN" altLang="en-US" sz="2000" dirty="0" smtClean="0"/>
              <a:t>显著性均小于</a:t>
            </a:r>
            <a:r>
              <a:rPr lang="en-US" altLang="zh-CN" sz="2000" dirty="0" smtClean="0"/>
              <a:t>0.05</a:t>
            </a:r>
            <a:r>
              <a:rPr lang="zh-CN" altLang="en-US" sz="2000" dirty="0" smtClean="0"/>
              <a:t>，</a:t>
            </a:r>
            <a:r>
              <a:rPr lang="zh-CN" altLang="zh-CN" sz="2000" dirty="0"/>
              <a:t>说明各变量对</a:t>
            </a:r>
            <a:r>
              <a:rPr lang="en-US" altLang="zh-CN" sz="2000" dirty="0"/>
              <a:t>Logistic</a:t>
            </a:r>
            <a:r>
              <a:rPr lang="zh-CN" altLang="zh-CN" sz="2000" dirty="0"/>
              <a:t>回归优化模型具有显著的统计学意义</a:t>
            </a:r>
            <a:r>
              <a:rPr lang="zh-CN" altLang="zh-CN" sz="2000" dirty="0" smtClean="0"/>
              <a:t>。</a:t>
            </a:r>
            <a:endParaRPr lang="en-US" altLang="zh-CN" sz="2000" dirty="0" smtClean="0"/>
          </a:p>
          <a:p>
            <a:pPr algn="just">
              <a:lnSpc>
                <a:spcPct val="150000"/>
              </a:lnSpc>
            </a:pPr>
            <a:r>
              <a:rPr lang="en-US" altLang="zh-CN" sz="2000" dirty="0" smtClean="0"/>
              <a:t>        </a:t>
            </a:r>
            <a:r>
              <a:rPr lang="zh-CN" altLang="zh-CN" sz="2000" dirty="0" smtClean="0"/>
              <a:t>为了</a:t>
            </a:r>
            <a:r>
              <a:rPr lang="zh-CN" altLang="zh-CN" sz="2000" dirty="0"/>
              <a:t>验证优化模型的有效程度，对原模型和优化模型的卡方检验进行了比较，如</a:t>
            </a:r>
            <a:r>
              <a:rPr lang="zh-CN" altLang="zh-CN" sz="2000" dirty="0" smtClean="0"/>
              <a:t>表所</a:t>
            </a:r>
            <a:r>
              <a:rPr lang="zh-CN" altLang="zh-CN" sz="2000" dirty="0"/>
              <a:t>示：</a:t>
            </a:r>
            <a:endParaRPr lang="zh-CN" altLang="en-US" sz="2000" dirty="0"/>
          </a:p>
        </p:txBody>
      </p:sp>
      <p:sp>
        <p:nvSpPr>
          <p:cNvPr id="62" name="Rectangle 6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" name="Rectangle 7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055855"/>
              </p:ext>
            </p:extLst>
          </p:nvPr>
        </p:nvGraphicFramePr>
        <p:xfrm>
          <a:off x="2270249" y="3570752"/>
          <a:ext cx="7651501" cy="936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1225"/>
                <a:gridCol w="1528631"/>
                <a:gridCol w="1484107"/>
                <a:gridCol w="832028"/>
                <a:gridCol w="1405264"/>
                <a:gridCol w="1290246"/>
              </a:tblGrid>
              <a:tr h="31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模型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 dirty="0" err="1">
                          <a:effectLst/>
                        </a:rPr>
                        <a:t>Resid</a:t>
                      </a:r>
                      <a:r>
                        <a:rPr lang="en-US" sz="1400" kern="0" dirty="0">
                          <a:effectLst/>
                        </a:rPr>
                        <a:t>. </a:t>
                      </a:r>
                      <a:r>
                        <a:rPr lang="en-US" sz="1400" kern="0" dirty="0" err="1">
                          <a:effectLst/>
                        </a:rPr>
                        <a:t>Df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Resid. Dev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Df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Deviance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Pr(&gt;Chi)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原模型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15.380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 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1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优化模型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209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15.504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-1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-0.12438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266700" 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</a:rPr>
                        <a:t>0.1946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1436499" y="4995313"/>
            <a:ext cx="5583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/>
              <a:t>最终得到是否患有食管癌的</a:t>
            </a:r>
            <a:r>
              <a:rPr lang="en-US" altLang="zh-CN" dirty="0"/>
              <a:t>Logistic</a:t>
            </a:r>
            <a:r>
              <a:rPr lang="zh-CN" altLang="en-US" dirty="0"/>
              <a:t>回归优化模型为：</a:t>
            </a: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801801"/>
              </p:ext>
            </p:extLst>
          </p:nvPr>
        </p:nvGraphicFramePr>
        <p:xfrm>
          <a:off x="2039855" y="5791995"/>
          <a:ext cx="7881895" cy="6866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r:id="rId5" imgW="5244840" imgH="457200" progId="Equation.KSEE3">
                  <p:embed/>
                </p:oleObj>
              </mc:Choice>
              <mc:Fallback>
                <p:oleObj r:id="rId5" imgW="5244840" imgH="457200" progId="Equation.KSEE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9855" y="5791995"/>
                        <a:ext cx="7881895" cy="6866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2912086"/>
      </p:ext>
    </p:extLst>
  </p:cSld>
  <p:clrMapOvr>
    <a:masterClrMapping/>
  </p:clrMapOvr>
  <p:transition spd="slow" advTm="3000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zh-CN" altLang="zh-CN" sz="2800" dirty="0"/>
              <a:t>模型验证及指标分析</a:t>
            </a:r>
            <a:endParaRPr lang="zh-CN" altLang="en-US" sz="2800" dirty="0"/>
          </a:p>
        </p:txBody>
      </p:sp>
      <p:sp>
        <p:nvSpPr>
          <p:cNvPr id="23" name="文本框 22"/>
          <p:cNvSpPr txBox="1"/>
          <p:nvPr/>
        </p:nvSpPr>
        <p:spPr>
          <a:xfrm>
            <a:off x="882928" y="1298843"/>
            <a:ext cx="10842621" cy="2198451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92500" lnSpcReduction="10000"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dirty="0" smtClean="0"/>
              <a:t>       </a:t>
            </a:r>
            <a:r>
              <a:rPr lang="zh-CN" altLang="zh-CN" sz="2000" dirty="0" smtClean="0"/>
              <a:t>为了</a:t>
            </a:r>
            <a:r>
              <a:rPr lang="zh-CN" altLang="zh-CN" sz="2000" dirty="0"/>
              <a:t>避免引入过多变量导致模型的过度拟合，以至于预测的严重失真，通过</a:t>
            </a:r>
            <a:r>
              <a:rPr lang="en-US" altLang="zh-CN" sz="2000" dirty="0"/>
              <a:t>5</a:t>
            </a:r>
            <a:r>
              <a:rPr lang="zh-CN" altLang="zh-CN" sz="2000" dirty="0"/>
              <a:t>折交叉验证方法进行检验，得到平均误差为</a:t>
            </a:r>
            <a:r>
              <a:rPr lang="en-US" altLang="zh-CN" sz="2000" dirty="0"/>
              <a:t>7.01%</a:t>
            </a:r>
            <a:r>
              <a:rPr lang="zh-CN" altLang="zh-CN" sz="2000" dirty="0"/>
              <a:t>，说明模型基本不存在过拟合现象。模型预测准确度为</a:t>
            </a:r>
            <a:r>
              <a:rPr lang="en-US" altLang="zh-CN" sz="2000" dirty="0"/>
              <a:t>92.99%</a:t>
            </a:r>
            <a:r>
              <a:rPr lang="zh-CN" altLang="zh-CN" sz="2000" dirty="0"/>
              <a:t>，并通过最优模型</a:t>
            </a:r>
            <a:r>
              <a:rPr lang="en-US" altLang="zh-CN" sz="2000" dirty="0"/>
              <a:t>Logistic</a:t>
            </a:r>
            <a:r>
              <a:rPr lang="zh-CN" altLang="zh-CN" sz="2000" dirty="0"/>
              <a:t>回归中的受试者工作特征曲线</a:t>
            </a:r>
            <a:r>
              <a:rPr lang="en-US" altLang="zh-CN" sz="2000" dirty="0"/>
              <a:t>(receiver operating characteristic curve, ROC</a:t>
            </a:r>
            <a:r>
              <a:rPr lang="zh-CN" altLang="zh-CN" sz="2000" dirty="0"/>
              <a:t>曲线</a:t>
            </a:r>
            <a:r>
              <a:rPr lang="en-US" altLang="zh-CN" sz="2000" dirty="0"/>
              <a:t>)</a:t>
            </a:r>
            <a:r>
              <a:rPr lang="zh-CN" altLang="zh-CN" sz="2000" dirty="0"/>
              <a:t>，计算了相应的曲线下面积</a:t>
            </a:r>
            <a:r>
              <a:rPr lang="en-US" altLang="zh-CN" sz="2000" dirty="0"/>
              <a:t>(areas under the curve, AUC)</a:t>
            </a:r>
            <a:r>
              <a:rPr lang="zh-CN" altLang="zh-CN" sz="2000" dirty="0"/>
              <a:t>为</a:t>
            </a:r>
            <a:r>
              <a:rPr lang="en-US" altLang="zh-CN" sz="2000" dirty="0"/>
              <a:t>0.985</a:t>
            </a:r>
            <a:r>
              <a:rPr lang="zh-CN" altLang="zh-CN" sz="2000" dirty="0"/>
              <a:t>（如图</a:t>
            </a:r>
            <a:r>
              <a:rPr lang="en-US" altLang="zh-CN" sz="2000" dirty="0"/>
              <a:t>1</a:t>
            </a:r>
            <a:r>
              <a:rPr lang="zh-CN" altLang="zh-CN" sz="2000" dirty="0"/>
              <a:t>所示），从而说明建立的</a:t>
            </a:r>
            <a:r>
              <a:rPr lang="en-US" altLang="zh-CN" sz="2000" dirty="0"/>
              <a:t>Logistic</a:t>
            </a:r>
            <a:r>
              <a:rPr lang="zh-CN" altLang="zh-CN" sz="2000" dirty="0"/>
              <a:t>回归优化模型是高度有效的。</a:t>
            </a:r>
            <a:endParaRPr lang="zh-CN" altLang="en-US" sz="2000" dirty="0"/>
          </a:p>
        </p:txBody>
      </p:sp>
      <p:sp>
        <p:nvSpPr>
          <p:cNvPr id="62" name="Rectangle 68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4" name="Rectangle 70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图片 6" descr="Rplot01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1297" y="3688824"/>
            <a:ext cx="5361765" cy="2810787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802283588"/>
      </p:ext>
    </p:extLst>
  </p:cSld>
  <p:clrMapOvr>
    <a:masterClrMapping/>
  </p:clrMapOvr>
  <p:transition spd="slow" advTm="3000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研究结论与建议</a:t>
            </a:r>
            <a:endParaRPr lang="zh-CN" altLang="en-US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íṡ1íḑè"/>
          <p:cNvSpPr txBox="1"/>
          <p:nvPr/>
        </p:nvSpPr>
        <p:spPr bwMode="auto">
          <a:xfrm>
            <a:off x="0" y="5715259"/>
            <a:ext cx="12192000" cy="44180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conclusion</a:t>
            </a:r>
          </a:p>
        </p:txBody>
      </p:sp>
      <p:sp>
        <p:nvSpPr>
          <p:cNvPr id="18" name="Shape 6065"/>
          <p:cNvSpPr/>
          <p:nvPr/>
        </p:nvSpPr>
        <p:spPr>
          <a:xfrm>
            <a:off x="727728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Shape 6066"/>
          <p:cNvSpPr/>
          <p:nvPr/>
        </p:nvSpPr>
        <p:spPr>
          <a:xfrm>
            <a:off x="876799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0" name="Rectangle 30"/>
          <p:cNvSpPr/>
          <p:nvPr/>
        </p:nvSpPr>
        <p:spPr bwMode="auto">
          <a:xfrm>
            <a:off x="1420536" y="1274485"/>
            <a:ext cx="10211170" cy="2058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just">
              <a:lnSpc>
                <a:spcPct val="150000"/>
              </a:lnSpc>
              <a:tabLst>
                <a:tab pos="227965" algn="l"/>
              </a:tabLst>
              <a:defRPr/>
            </a:pPr>
            <a:r>
              <a:rPr lang="zh-CN" altLang="en-US" sz="1300" dirty="0" smtClean="0">
                <a:solidFill>
                  <a:srgbClr val="000000"/>
                </a:solidFill>
                <a:cs typeface="+mn-ea"/>
                <a:sym typeface="+mn-lt"/>
              </a:rPr>
              <a:t>        本文</a:t>
            </a:r>
            <a: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  <a:t>首先通过</a:t>
            </a:r>
            <a:r>
              <a:rPr lang="en-US" altLang="zh-CN" sz="1300" dirty="0">
                <a:solidFill>
                  <a:srgbClr val="000000"/>
                </a:solidFill>
                <a:cs typeface="+mn-ea"/>
                <a:sym typeface="+mn-lt"/>
              </a:rPr>
              <a:t>Spearman</a:t>
            </a:r>
            <a:r>
              <a:rPr lang="zh-CN" altLang="en-US" sz="1300" dirty="0">
                <a:solidFill>
                  <a:srgbClr val="000000"/>
                </a:solidFill>
                <a:cs typeface="+mn-ea"/>
                <a:sym typeface="+mn-lt"/>
              </a:rPr>
              <a:t>相关性分析和卡方列联表分析对食管癌患者进行初步分析，结果发现年龄、居住地、吸烟情况、饮酒情况、从事工作类型与患有食道癌具有显著的相关性。而性别、个人健康情况与患有食管癌没有显著的相关性</a:t>
            </a:r>
            <a:r>
              <a:rPr lang="zh-CN" altLang="en-US" sz="1300" dirty="0" smtClean="0">
                <a:solidFill>
                  <a:srgbClr val="000000"/>
                </a:solidFill>
                <a:cs typeface="+mn-ea"/>
                <a:sym typeface="+mn-lt"/>
              </a:rPr>
              <a:t>。具体结论如下：</a:t>
            </a:r>
            <a:endParaRPr lang="en-US" altLang="zh-CN" sz="1300" dirty="0" smtClean="0">
              <a:solidFill>
                <a:srgbClr val="000000"/>
              </a:solidFill>
              <a:cs typeface="+mn-ea"/>
              <a:sym typeface="+mn-lt"/>
            </a:endParaRPr>
          </a:p>
          <a:p>
            <a:pPr lvl="0" algn="just">
              <a:lnSpc>
                <a:spcPct val="150000"/>
              </a:lnSpc>
              <a:tabLst>
                <a:tab pos="227965" algn="l"/>
              </a:tabLst>
              <a:defRPr/>
            </a:pPr>
            <a:r>
              <a:rPr lang="en-US" altLang="zh-CN" sz="1300" dirty="0" smtClean="0"/>
              <a:t>       </a:t>
            </a:r>
            <a:r>
              <a:rPr lang="zh-CN" altLang="zh-CN" sz="1300" dirty="0" smtClean="0"/>
              <a:t>食管癌</a:t>
            </a:r>
            <a:r>
              <a:rPr lang="zh-CN" altLang="zh-CN" sz="1300" dirty="0"/>
              <a:t>患者年龄普遍较高，即年龄越大，食管癌患病风险越高</a:t>
            </a:r>
            <a:r>
              <a:rPr lang="zh-CN" altLang="zh-CN" sz="1300" dirty="0" smtClean="0"/>
              <a:t>；</a:t>
            </a:r>
            <a:endParaRPr lang="en-US" altLang="zh-CN" sz="1300" dirty="0" smtClean="0"/>
          </a:p>
          <a:p>
            <a:pPr lvl="0" algn="just">
              <a:lnSpc>
                <a:spcPct val="150000"/>
              </a:lnSpc>
              <a:tabLst>
                <a:tab pos="227965" algn="l"/>
              </a:tabLst>
              <a:defRPr/>
            </a:pPr>
            <a:r>
              <a:rPr lang="en-US" altLang="zh-CN" sz="1300" dirty="0" smtClean="0"/>
              <a:t>       </a:t>
            </a:r>
            <a:r>
              <a:rPr lang="zh-CN" altLang="zh-CN" sz="1300" dirty="0" smtClean="0"/>
              <a:t>食管癌</a:t>
            </a:r>
            <a:r>
              <a:rPr lang="zh-CN" altLang="zh-CN" sz="1300" dirty="0"/>
              <a:t>患病情况在四个居住地分布情况上具有显著差异，未患食管癌被调查者在四个区域分布均匀，但患病人员集中分布在其它区，考虑这与城镇化具有相关关系，城市内的人员定期进行身体检查，对于防范食管癌患病，早发现早治疗具有一定的促进作用</a:t>
            </a:r>
            <a:r>
              <a:rPr lang="zh-CN" altLang="zh-CN" sz="1300" dirty="0" smtClean="0"/>
              <a:t>；</a:t>
            </a:r>
            <a:endParaRPr lang="en-US" altLang="zh-CN" sz="1300" dirty="0" smtClean="0"/>
          </a:p>
          <a:p>
            <a:pPr lvl="0" algn="just">
              <a:lnSpc>
                <a:spcPct val="150000"/>
              </a:lnSpc>
              <a:tabLst>
                <a:tab pos="227965" algn="l"/>
              </a:tabLst>
              <a:defRPr/>
            </a:pPr>
            <a:r>
              <a:rPr lang="en-US" altLang="zh-CN" sz="1300" dirty="0" smtClean="0"/>
              <a:t>       </a:t>
            </a:r>
            <a:r>
              <a:rPr lang="zh-CN" altLang="zh-CN" sz="1300" dirty="0" smtClean="0"/>
              <a:t>饮酒</a:t>
            </a:r>
            <a:r>
              <a:rPr lang="zh-CN" altLang="zh-CN" sz="1300" dirty="0"/>
              <a:t>情况对是否患食管癌具有显著相关性，患病人员饮酒情况较少，说明合理饮酒对于防患食管癌具有一定的效果</a:t>
            </a:r>
            <a:r>
              <a:rPr lang="zh-CN" altLang="zh-CN" sz="1300" dirty="0" smtClean="0"/>
              <a:t>；</a:t>
            </a:r>
            <a:endParaRPr lang="en-US" altLang="zh-CN" sz="1300" dirty="0" smtClean="0"/>
          </a:p>
          <a:p>
            <a:pPr lvl="0" algn="just">
              <a:lnSpc>
                <a:spcPct val="150000"/>
              </a:lnSpc>
              <a:tabLst>
                <a:tab pos="227965" algn="l"/>
              </a:tabLst>
              <a:defRPr/>
            </a:pPr>
            <a:r>
              <a:rPr lang="en-US" altLang="zh-CN" sz="1300" dirty="0" smtClean="0"/>
              <a:t>       </a:t>
            </a:r>
            <a:r>
              <a:rPr lang="zh-CN" altLang="zh-CN" sz="1300" dirty="0" smtClean="0"/>
              <a:t>从事</a:t>
            </a:r>
            <a:r>
              <a:rPr lang="zh-CN" altLang="zh-CN" sz="1300" dirty="0"/>
              <a:t>工作情况与是否患食管癌具有显著相关性，食管癌患者更多是从事相关的工作。</a:t>
            </a:r>
            <a:endParaRPr lang="en-US" altLang="zh-CN" sz="1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3" name="Shape 6065"/>
          <p:cNvSpPr/>
          <p:nvPr/>
        </p:nvSpPr>
        <p:spPr>
          <a:xfrm>
            <a:off x="727728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Shape 6066"/>
          <p:cNvSpPr/>
          <p:nvPr/>
        </p:nvSpPr>
        <p:spPr>
          <a:xfrm>
            <a:off x="876799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5" name="Rectangle 30"/>
          <p:cNvSpPr/>
          <p:nvPr/>
        </p:nvSpPr>
        <p:spPr bwMode="auto">
          <a:xfrm>
            <a:off x="1420536" y="3780369"/>
            <a:ext cx="10036358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just">
              <a:lnSpc>
                <a:spcPct val="150000"/>
              </a:lnSpc>
              <a:tabLst>
                <a:tab pos="227965" algn="l"/>
              </a:tabLst>
              <a:defRPr/>
            </a:pPr>
            <a:r>
              <a:rPr lang="en-US" altLang="zh-CN" sz="1300" dirty="0" smtClean="0"/>
              <a:t>        </a:t>
            </a:r>
            <a:r>
              <a:rPr lang="zh-CN" altLang="zh-CN" sz="1300" dirty="0" smtClean="0"/>
              <a:t>其次</a:t>
            </a:r>
            <a:r>
              <a:rPr lang="zh-CN" altLang="zh-CN" sz="1300" dirty="0"/>
              <a:t>基于</a:t>
            </a:r>
            <a:r>
              <a:rPr lang="en-US" altLang="zh-CN" sz="1300" dirty="0"/>
              <a:t>Logistic</a:t>
            </a:r>
            <a:r>
              <a:rPr lang="zh-CN" altLang="zh-CN" sz="1300" dirty="0"/>
              <a:t>回归模型建立了最优食管癌的风险预测模型。影响邯郸市居民食管癌发病的主要因素为年龄、居住地、饮酒情况、从事工作。并通过逐步回归方法得到最优的</a:t>
            </a:r>
            <a:r>
              <a:rPr lang="en-US" altLang="zh-CN" sz="1300" dirty="0"/>
              <a:t>Logistic</a:t>
            </a:r>
            <a:r>
              <a:rPr lang="zh-CN" altLang="zh-CN" sz="1300" dirty="0"/>
              <a:t>回归预测模型，同时应用</a:t>
            </a:r>
            <a:r>
              <a:rPr lang="en-US" altLang="zh-CN" sz="1300" dirty="0"/>
              <a:t>5</a:t>
            </a:r>
            <a:r>
              <a:rPr lang="zh-CN" altLang="zh-CN" sz="1300" dirty="0"/>
              <a:t>折交叉验证方法验证了模型基本不存在过拟合现象，预测准确度达到</a:t>
            </a:r>
            <a:r>
              <a:rPr lang="en-US" altLang="zh-CN" sz="1300" dirty="0"/>
              <a:t>92.99%</a:t>
            </a:r>
            <a:r>
              <a:rPr lang="zh-CN" altLang="zh-CN" sz="1300" dirty="0"/>
              <a:t>。食管癌风险预测模型的建立为邯郸市食管癌高危人群预警、早期诊断、个体化防治可提供更有力的理论依据。</a:t>
            </a:r>
            <a:endParaRPr lang="en-US" altLang="zh-CN" sz="1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5579" y="222669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研究总结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矩形 63"/>
          <p:cNvSpPr/>
          <p:nvPr/>
        </p:nvSpPr>
        <p:spPr>
          <a:xfrm>
            <a:off x="646938" y="1586419"/>
            <a:ext cx="11258287" cy="4274210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t" anchorCtr="0">
            <a:noAutofit/>
          </a:bodyPr>
          <a:lstStyle/>
          <a:p>
            <a:pPr lvl="0" defTabSz="913765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随着</a:t>
            </a:r>
            <a:r>
              <a:rPr lang="zh-CN" altLang="zh-CN" dirty="0"/>
              <a:t>年龄的增长，食管癌患病风险逐步增高，因此建议家里老人定期到医院进行相关检查，在食管癌预防方面，应进行胃镜检查和消化道造影检查，通过观察病变组织、病变部位等来确诊，及时获得医生帮助，进行早发现、早治疗，减少食管癌患者病死</a:t>
            </a:r>
            <a:r>
              <a:rPr lang="zh-CN" altLang="zh-CN" dirty="0" smtClean="0"/>
              <a:t>率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 defTabSz="913765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dirty="0" smtClean="0"/>
              <a:t>       </a:t>
            </a:r>
            <a:r>
              <a:rPr lang="zh-CN" altLang="zh-CN" dirty="0" smtClean="0"/>
              <a:t>建议</a:t>
            </a:r>
            <a:r>
              <a:rPr lang="zh-CN" altLang="zh-CN" dirty="0"/>
              <a:t>居住在离城市较为偏远地区的人群也应提高防范意识，定期到医院进行检查，并建议相关部门建立相关辅助机构，可定期下乡，以在早期发现食管癌患者，减少食管癌患者病死</a:t>
            </a:r>
            <a:r>
              <a:rPr lang="zh-CN" altLang="zh-CN" dirty="0" smtClean="0"/>
              <a:t>率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 defTabSz="913765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dirty="0" smtClean="0"/>
              <a:t>      食管癌患者应</a:t>
            </a:r>
            <a:r>
              <a:rPr lang="zh-CN" altLang="zh-CN" dirty="0" smtClean="0"/>
              <a:t>注意</a:t>
            </a:r>
            <a:r>
              <a:rPr lang="zh-CN" altLang="zh-CN" dirty="0"/>
              <a:t>适当饮酒，而在饮食方面应注意养成吃饭不挑食，少吃或不吃反季蔬菜，注意荤素</a:t>
            </a:r>
            <a:r>
              <a:rPr lang="zh-CN" altLang="zh-CN" dirty="0" smtClean="0"/>
              <a:t>搭配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pPr lvl="0" defTabSz="913765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dirty="0" smtClean="0"/>
              <a:t>      </a:t>
            </a:r>
            <a:r>
              <a:rPr lang="zh-CN" altLang="zh-CN" dirty="0" smtClean="0"/>
              <a:t>食管癌</a:t>
            </a:r>
            <a:r>
              <a:rPr lang="zh-CN" altLang="zh-CN" dirty="0"/>
              <a:t>患者应注意劳逸结合，关注自己身体，量力而行，避免过度劳累加剧疾病恶化。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75454" y="261255"/>
            <a:ext cx="10850563" cy="663575"/>
          </a:xfrm>
        </p:spPr>
        <p:txBody>
          <a:bodyPr/>
          <a:lstStyle/>
          <a:p>
            <a:r>
              <a:rPr lang="zh-CN" altLang="en-US" sz="2800" dirty="0" smtClean="0"/>
              <a:t>相关建议</a:t>
            </a:r>
            <a:endParaRPr lang="zh-CN" altLang="en-US" sz="2800" dirty="0"/>
          </a:p>
        </p:txBody>
      </p:sp>
    </p:spTree>
  </p:cSld>
  <p:clrMapOvr>
    <a:masterClrMapping/>
  </p:clrMapOvr>
  <p:transition spd="slow" advTm="3000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íṧḷïďé"/>
          <p:cNvSpPr/>
          <p:nvPr/>
        </p:nvSpPr>
        <p:spPr bwMode="auto">
          <a:xfrm>
            <a:off x="741000" y="2032133"/>
            <a:ext cx="4822826" cy="893076"/>
          </a:xfrm>
          <a:custGeom>
            <a:avLst/>
            <a:gdLst>
              <a:gd name="T0" fmla="*/ 1375 w 2897"/>
              <a:gd name="T1" fmla="*/ 509 h 537"/>
              <a:gd name="T2" fmla="*/ 1284 w 2897"/>
              <a:gd name="T3" fmla="*/ 418 h 537"/>
              <a:gd name="T4" fmla="*/ 35 w 2897"/>
              <a:gd name="T5" fmla="*/ 61 h 537"/>
              <a:gd name="T6" fmla="*/ 1313 w 2897"/>
              <a:gd name="T7" fmla="*/ 379 h 537"/>
              <a:gd name="T8" fmla="*/ 1303 w 2897"/>
              <a:gd name="T9" fmla="*/ 365 h 537"/>
              <a:gd name="T10" fmla="*/ 1356 w 2897"/>
              <a:gd name="T11" fmla="*/ 474 h 537"/>
              <a:gd name="T12" fmla="*/ 1430 w 2897"/>
              <a:gd name="T13" fmla="*/ 484 h 537"/>
              <a:gd name="T14" fmla="*/ 1503 w 2897"/>
              <a:gd name="T15" fmla="*/ 484 h 537"/>
              <a:gd name="T16" fmla="*/ 1579 w 2897"/>
              <a:gd name="T17" fmla="*/ 430 h 537"/>
              <a:gd name="T18" fmla="*/ 1579 w 2897"/>
              <a:gd name="T19" fmla="*/ 365 h 537"/>
              <a:gd name="T20" fmla="*/ 2846 w 2897"/>
              <a:gd name="T21" fmla="*/ 32 h 537"/>
              <a:gd name="T22" fmla="*/ 1622 w 2897"/>
              <a:gd name="T23" fmla="*/ 404 h 537"/>
              <a:gd name="T24" fmla="*/ 1585 w 2897"/>
              <a:gd name="T25" fmla="*/ 482 h 537"/>
              <a:gd name="T26" fmla="*/ 1448 w 2897"/>
              <a:gd name="T27" fmla="*/ 509 h 537"/>
              <a:gd name="T28" fmla="*/ 1448 w 2897"/>
              <a:gd name="T29" fmla="*/ 537 h 537"/>
              <a:gd name="T30" fmla="*/ 1605 w 2897"/>
              <a:gd name="T31" fmla="*/ 502 h 537"/>
              <a:gd name="T32" fmla="*/ 1626 w 2897"/>
              <a:gd name="T33" fmla="*/ 418 h 537"/>
              <a:gd name="T34" fmla="*/ 2886 w 2897"/>
              <a:gd name="T35" fmla="*/ 83 h 537"/>
              <a:gd name="T36" fmla="*/ 2894 w 2897"/>
              <a:gd name="T37" fmla="*/ 63 h 537"/>
              <a:gd name="T38" fmla="*/ 2849 w 2897"/>
              <a:gd name="T39" fmla="*/ 2 h 537"/>
              <a:gd name="T40" fmla="*/ 1565 w 2897"/>
              <a:gd name="T41" fmla="*/ 365 h 537"/>
              <a:gd name="T42" fmla="*/ 1526 w 2897"/>
              <a:gd name="T43" fmla="*/ 450 h 537"/>
              <a:gd name="T44" fmla="*/ 1466 w 2897"/>
              <a:gd name="T45" fmla="*/ 456 h 537"/>
              <a:gd name="T46" fmla="*/ 1393 w 2897"/>
              <a:gd name="T47" fmla="*/ 456 h 537"/>
              <a:gd name="T48" fmla="*/ 1343 w 2897"/>
              <a:gd name="T49" fmla="*/ 418 h 537"/>
              <a:gd name="T50" fmla="*/ 1321 w 2897"/>
              <a:gd name="T51" fmla="*/ 352 h 537"/>
              <a:gd name="T52" fmla="*/ 31 w 2897"/>
              <a:gd name="T53" fmla="*/ 9 h 537"/>
              <a:gd name="T54" fmla="*/ 1 w 2897"/>
              <a:gd name="T55" fmla="*/ 75 h 537"/>
              <a:gd name="T56" fmla="*/ 1266 w 2897"/>
              <a:gd name="T57" fmla="*/ 431 h 537"/>
              <a:gd name="T58" fmla="*/ 1256 w 2897"/>
              <a:gd name="T59" fmla="*/ 418 h 537"/>
              <a:gd name="T60" fmla="*/ 1375 w 2897"/>
              <a:gd name="T61" fmla="*/ 537 h 537"/>
              <a:gd name="T62" fmla="*/ 1462 w 2897"/>
              <a:gd name="T63" fmla="*/ 52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97" h="537">
                <a:moveTo>
                  <a:pt x="1448" y="509"/>
                </a:moveTo>
                <a:cubicBezTo>
                  <a:pt x="1375" y="509"/>
                  <a:pt x="1375" y="509"/>
                  <a:pt x="1375" y="509"/>
                </a:cubicBezTo>
                <a:cubicBezTo>
                  <a:pt x="1350" y="509"/>
                  <a:pt x="1327" y="499"/>
                  <a:pt x="1311" y="482"/>
                </a:cubicBezTo>
                <a:cubicBezTo>
                  <a:pt x="1294" y="466"/>
                  <a:pt x="1284" y="443"/>
                  <a:pt x="1284" y="418"/>
                </a:cubicBezTo>
                <a:cubicBezTo>
                  <a:pt x="1284" y="411"/>
                  <a:pt x="1280" y="406"/>
                  <a:pt x="1274" y="404"/>
                </a:cubicBezTo>
                <a:cubicBezTo>
                  <a:pt x="35" y="61"/>
                  <a:pt x="35" y="61"/>
                  <a:pt x="35" y="61"/>
                </a:cubicBezTo>
                <a:cubicBezTo>
                  <a:pt x="50" y="32"/>
                  <a:pt x="50" y="32"/>
                  <a:pt x="50" y="32"/>
                </a:cubicBezTo>
                <a:cubicBezTo>
                  <a:pt x="1313" y="379"/>
                  <a:pt x="1313" y="379"/>
                  <a:pt x="1313" y="379"/>
                </a:cubicBezTo>
                <a:cubicBezTo>
                  <a:pt x="1317" y="365"/>
                  <a:pt x="1317" y="365"/>
                  <a:pt x="1317" y="365"/>
                </a:cubicBezTo>
                <a:cubicBezTo>
                  <a:pt x="1303" y="365"/>
                  <a:pt x="1303" y="365"/>
                  <a:pt x="1303" y="365"/>
                </a:cubicBezTo>
                <a:cubicBezTo>
                  <a:pt x="1303" y="397"/>
                  <a:pt x="1312" y="426"/>
                  <a:pt x="1328" y="448"/>
                </a:cubicBezTo>
                <a:cubicBezTo>
                  <a:pt x="1336" y="459"/>
                  <a:pt x="1345" y="468"/>
                  <a:pt x="1356" y="474"/>
                </a:cubicBezTo>
                <a:cubicBezTo>
                  <a:pt x="1367" y="481"/>
                  <a:pt x="1380" y="484"/>
                  <a:pt x="1393" y="484"/>
                </a:cubicBezTo>
                <a:cubicBezTo>
                  <a:pt x="1430" y="484"/>
                  <a:pt x="1430" y="484"/>
                  <a:pt x="1430" y="484"/>
                </a:cubicBezTo>
                <a:cubicBezTo>
                  <a:pt x="1466" y="484"/>
                  <a:pt x="1466" y="484"/>
                  <a:pt x="1466" y="484"/>
                </a:cubicBezTo>
                <a:cubicBezTo>
                  <a:pt x="1503" y="484"/>
                  <a:pt x="1503" y="484"/>
                  <a:pt x="1503" y="484"/>
                </a:cubicBezTo>
                <a:cubicBezTo>
                  <a:pt x="1517" y="484"/>
                  <a:pt x="1529" y="481"/>
                  <a:pt x="1540" y="474"/>
                </a:cubicBezTo>
                <a:cubicBezTo>
                  <a:pt x="1557" y="464"/>
                  <a:pt x="1570" y="449"/>
                  <a:pt x="1579" y="430"/>
                </a:cubicBezTo>
                <a:cubicBezTo>
                  <a:pt x="1588" y="411"/>
                  <a:pt x="1593" y="389"/>
                  <a:pt x="1593" y="365"/>
                </a:cubicBezTo>
                <a:cubicBezTo>
                  <a:pt x="1579" y="365"/>
                  <a:pt x="1579" y="365"/>
                  <a:pt x="1579" y="365"/>
                </a:cubicBezTo>
                <a:cubicBezTo>
                  <a:pt x="1583" y="379"/>
                  <a:pt x="1583" y="379"/>
                  <a:pt x="1583" y="379"/>
                </a:cubicBezTo>
                <a:cubicBezTo>
                  <a:pt x="2846" y="32"/>
                  <a:pt x="2846" y="32"/>
                  <a:pt x="2846" y="32"/>
                </a:cubicBezTo>
                <a:cubicBezTo>
                  <a:pt x="2861" y="61"/>
                  <a:pt x="2861" y="61"/>
                  <a:pt x="2861" y="61"/>
                </a:cubicBezTo>
                <a:cubicBezTo>
                  <a:pt x="1622" y="404"/>
                  <a:pt x="1622" y="404"/>
                  <a:pt x="1622" y="404"/>
                </a:cubicBezTo>
                <a:cubicBezTo>
                  <a:pt x="1616" y="406"/>
                  <a:pt x="1612" y="411"/>
                  <a:pt x="1612" y="418"/>
                </a:cubicBezTo>
                <a:cubicBezTo>
                  <a:pt x="1612" y="443"/>
                  <a:pt x="1602" y="466"/>
                  <a:pt x="1585" y="482"/>
                </a:cubicBezTo>
                <a:cubicBezTo>
                  <a:pt x="1569" y="499"/>
                  <a:pt x="1546" y="509"/>
                  <a:pt x="1521" y="509"/>
                </a:cubicBezTo>
                <a:cubicBezTo>
                  <a:pt x="1448" y="509"/>
                  <a:pt x="1448" y="509"/>
                  <a:pt x="1448" y="509"/>
                </a:cubicBezTo>
                <a:cubicBezTo>
                  <a:pt x="1440" y="509"/>
                  <a:pt x="1434" y="515"/>
                  <a:pt x="1434" y="523"/>
                </a:cubicBezTo>
                <a:cubicBezTo>
                  <a:pt x="1434" y="531"/>
                  <a:pt x="1440" y="537"/>
                  <a:pt x="1448" y="537"/>
                </a:cubicBezTo>
                <a:cubicBezTo>
                  <a:pt x="1521" y="537"/>
                  <a:pt x="1521" y="537"/>
                  <a:pt x="1521" y="537"/>
                </a:cubicBezTo>
                <a:cubicBezTo>
                  <a:pt x="1554" y="537"/>
                  <a:pt x="1584" y="523"/>
                  <a:pt x="1605" y="502"/>
                </a:cubicBezTo>
                <a:cubicBezTo>
                  <a:pt x="1627" y="480"/>
                  <a:pt x="1640" y="451"/>
                  <a:pt x="1640" y="418"/>
                </a:cubicBezTo>
                <a:cubicBezTo>
                  <a:pt x="1626" y="418"/>
                  <a:pt x="1626" y="418"/>
                  <a:pt x="1626" y="418"/>
                </a:cubicBezTo>
                <a:cubicBezTo>
                  <a:pt x="1630" y="431"/>
                  <a:pt x="1630" y="431"/>
                  <a:pt x="1630" y="431"/>
                </a:cubicBezTo>
                <a:cubicBezTo>
                  <a:pt x="2886" y="83"/>
                  <a:pt x="2886" y="83"/>
                  <a:pt x="2886" y="83"/>
                </a:cubicBezTo>
                <a:cubicBezTo>
                  <a:pt x="2890" y="82"/>
                  <a:pt x="2893" y="79"/>
                  <a:pt x="2895" y="75"/>
                </a:cubicBezTo>
                <a:cubicBezTo>
                  <a:pt x="2897" y="71"/>
                  <a:pt x="2896" y="67"/>
                  <a:pt x="2894" y="63"/>
                </a:cubicBezTo>
                <a:cubicBezTo>
                  <a:pt x="2866" y="9"/>
                  <a:pt x="2866" y="9"/>
                  <a:pt x="2866" y="9"/>
                </a:cubicBezTo>
                <a:cubicBezTo>
                  <a:pt x="2862" y="3"/>
                  <a:pt x="2856" y="0"/>
                  <a:pt x="2849" y="2"/>
                </a:cubicBezTo>
                <a:cubicBezTo>
                  <a:pt x="1576" y="352"/>
                  <a:pt x="1576" y="352"/>
                  <a:pt x="1576" y="352"/>
                </a:cubicBezTo>
                <a:cubicBezTo>
                  <a:pt x="1570" y="353"/>
                  <a:pt x="1565" y="359"/>
                  <a:pt x="1565" y="365"/>
                </a:cubicBezTo>
                <a:cubicBezTo>
                  <a:pt x="1565" y="392"/>
                  <a:pt x="1558" y="415"/>
                  <a:pt x="1546" y="431"/>
                </a:cubicBezTo>
                <a:cubicBezTo>
                  <a:pt x="1540" y="439"/>
                  <a:pt x="1533" y="446"/>
                  <a:pt x="1526" y="450"/>
                </a:cubicBezTo>
                <a:cubicBezTo>
                  <a:pt x="1519" y="454"/>
                  <a:pt x="1511" y="456"/>
                  <a:pt x="1503" y="456"/>
                </a:cubicBezTo>
                <a:cubicBezTo>
                  <a:pt x="1466" y="456"/>
                  <a:pt x="1466" y="456"/>
                  <a:pt x="1466" y="456"/>
                </a:cubicBezTo>
                <a:cubicBezTo>
                  <a:pt x="1430" y="456"/>
                  <a:pt x="1430" y="456"/>
                  <a:pt x="1430" y="456"/>
                </a:cubicBezTo>
                <a:cubicBezTo>
                  <a:pt x="1393" y="456"/>
                  <a:pt x="1393" y="456"/>
                  <a:pt x="1393" y="456"/>
                </a:cubicBezTo>
                <a:cubicBezTo>
                  <a:pt x="1385" y="456"/>
                  <a:pt x="1378" y="454"/>
                  <a:pt x="1370" y="450"/>
                </a:cubicBezTo>
                <a:cubicBezTo>
                  <a:pt x="1360" y="444"/>
                  <a:pt x="1350" y="433"/>
                  <a:pt x="1343" y="418"/>
                </a:cubicBezTo>
                <a:cubicBezTo>
                  <a:pt x="1335" y="403"/>
                  <a:pt x="1331" y="385"/>
                  <a:pt x="1331" y="365"/>
                </a:cubicBezTo>
                <a:cubicBezTo>
                  <a:pt x="1331" y="359"/>
                  <a:pt x="1327" y="353"/>
                  <a:pt x="1321" y="35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0"/>
                  <a:pt x="34" y="3"/>
                  <a:pt x="31" y="9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7"/>
                  <a:pt x="0" y="71"/>
                  <a:pt x="1" y="75"/>
                </a:cubicBezTo>
                <a:cubicBezTo>
                  <a:pt x="3" y="79"/>
                  <a:pt x="6" y="82"/>
                  <a:pt x="11" y="83"/>
                </a:cubicBezTo>
                <a:cubicBezTo>
                  <a:pt x="1266" y="431"/>
                  <a:pt x="1266" y="431"/>
                  <a:pt x="1266" y="431"/>
                </a:cubicBezTo>
                <a:cubicBezTo>
                  <a:pt x="1270" y="418"/>
                  <a:pt x="1270" y="418"/>
                  <a:pt x="1270" y="418"/>
                </a:cubicBezTo>
                <a:cubicBezTo>
                  <a:pt x="1256" y="418"/>
                  <a:pt x="1256" y="418"/>
                  <a:pt x="1256" y="418"/>
                </a:cubicBezTo>
                <a:cubicBezTo>
                  <a:pt x="1256" y="451"/>
                  <a:pt x="1269" y="480"/>
                  <a:pt x="1291" y="502"/>
                </a:cubicBezTo>
                <a:cubicBezTo>
                  <a:pt x="1312" y="523"/>
                  <a:pt x="1342" y="537"/>
                  <a:pt x="1375" y="537"/>
                </a:cubicBezTo>
                <a:cubicBezTo>
                  <a:pt x="1448" y="537"/>
                  <a:pt x="1448" y="537"/>
                  <a:pt x="1448" y="537"/>
                </a:cubicBezTo>
                <a:cubicBezTo>
                  <a:pt x="1456" y="537"/>
                  <a:pt x="1462" y="531"/>
                  <a:pt x="1462" y="523"/>
                </a:cubicBezTo>
                <a:cubicBezTo>
                  <a:pt x="1462" y="515"/>
                  <a:pt x="1456" y="509"/>
                  <a:pt x="1448" y="509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iSľîḋe"/>
          <p:cNvSpPr/>
          <p:nvPr/>
        </p:nvSpPr>
        <p:spPr bwMode="auto">
          <a:xfrm>
            <a:off x="763678" y="2171439"/>
            <a:ext cx="4775310" cy="3609020"/>
          </a:xfrm>
          <a:custGeom>
            <a:avLst/>
            <a:gdLst>
              <a:gd name="T0" fmla="*/ 2868 w 2868"/>
              <a:gd name="T1" fmla="*/ 0 h 2168"/>
              <a:gd name="T2" fmla="*/ 1626 w 2868"/>
              <a:gd name="T3" fmla="*/ 345 h 2168"/>
              <a:gd name="T4" fmla="*/ 1591 w 2868"/>
              <a:gd name="T5" fmla="*/ 418 h 2168"/>
              <a:gd name="T6" fmla="*/ 1507 w 2868"/>
              <a:gd name="T7" fmla="*/ 453 h 2168"/>
              <a:gd name="T8" fmla="*/ 1507 w 2868"/>
              <a:gd name="T9" fmla="*/ 453 h 2168"/>
              <a:gd name="T10" fmla="*/ 1434 w 2868"/>
              <a:gd name="T11" fmla="*/ 453 h 2168"/>
              <a:gd name="T12" fmla="*/ 1434 w 2868"/>
              <a:gd name="T13" fmla="*/ 453 h 2168"/>
              <a:gd name="T14" fmla="*/ 1361 w 2868"/>
              <a:gd name="T15" fmla="*/ 453 h 2168"/>
              <a:gd name="T16" fmla="*/ 1361 w 2868"/>
              <a:gd name="T17" fmla="*/ 453 h 2168"/>
              <a:gd name="T18" fmla="*/ 1277 w 2868"/>
              <a:gd name="T19" fmla="*/ 418 h 2168"/>
              <a:gd name="T20" fmla="*/ 1243 w 2868"/>
              <a:gd name="T21" fmla="*/ 345 h 2168"/>
              <a:gd name="T22" fmla="*/ 0 w 2868"/>
              <a:gd name="T23" fmla="*/ 0 h 2168"/>
              <a:gd name="T24" fmla="*/ 0 w 2868"/>
              <a:gd name="T25" fmla="*/ 1705 h 2168"/>
              <a:gd name="T26" fmla="*/ 1256 w 2868"/>
              <a:gd name="T27" fmla="*/ 2063 h 2168"/>
              <a:gd name="T28" fmla="*/ 1361 w 2868"/>
              <a:gd name="T29" fmla="*/ 2168 h 2168"/>
              <a:gd name="T30" fmla="*/ 1434 w 2868"/>
              <a:gd name="T31" fmla="*/ 2168 h 2168"/>
              <a:gd name="T32" fmla="*/ 1507 w 2868"/>
              <a:gd name="T33" fmla="*/ 2168 h 2168"/>
              <a:gd name="T34" fmla="*/ 1612 w 2868"/>
              <a:gd name="T35" fmla="*/ 2063 h 2168"/>
              <a:gd name="T36" fmla="*/ 2868 w 2868"/>
              <a:gd name="T37" fmla="*/ 1705 h 2168"/>
              <a:gd name="T38" fmla="*/ 2868 w 2868"/>
              <a:gd name="T39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2168">
                <a:moveTo>
                  <a:pt x="2868" y="0"/>
                </a:moveTo>
                <a:cubicBezTo>
                  <a:pt x="1626" y="345"/>
                  <a:pt x="1626" y="345"/>
                  <a:pt x="1626" y="345"/>
                </a:cubicBezTo>
                <a:cubicBezTo>
                  <a:pt x="1623" y="373"/>
                  <a:pt x="1610" y="399"/>
                  <a:pt x="1591" y="418"/>
                </a:cubicBezTo>
                <a:cubicBezTo>
                  <a:pt x="1570" y="439"/>
                  <a:pt x="1540" y="453"/>
                  <a:pt x="1507" y="453"/>
                </a:cubicBezTo>
                <a:cubicBezTo>
                  <a:pt x="1507" y="453"/>
                  <a:pt x="1507" y="453"/>
                  <a:pt x="1507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28" y="453"/>
                  <a:pt x="1298" y="439"/>
                  <a:pt x="1277" y="418"/>
                </a:cubicBezTo>
                <a:cubicBezTo>
                  <a:pt x="1258" y="399"/>
                  <a:pt x="1245" y="373"/>
                  <a:pt x="1243" y="345"/>
                </a:cubicBezTo>
                <a:cubicBezTo>
                  <a:pt x="0" y="0"/>
                  <a:pt x="0" y="0"/>
                  <a:pt x="0" y="0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1256" y="2063"/>
                  <a:pt x="1256" y="2063"/>
                  <a:pt x="1256" y="2063"/>
                </a:cubicBezTo>
                <a:cubicBezTo>
                  <a:pt x="1256" y="2121"/>
                  <a:pt x="1303" y="2168"/>
                  <a:pt x="1361" y="2168"/>
                </a:cubicBezTo>
                <a:cubicBezTo>
                  <a:pt x="1434" y="2168"/>
                  <a:pt x="1434" y="2168"/>
                  <a:pt x="1434" y="2168"/>
                </a:cubicBezTo>
                <a:cubicBezTo>
                  <a:pt x="1507" y="2168"/>
                  <a:pt x="1507" y="2168"/>
                  <a:pt x="1507" y="2168"/>
                </a:cubicBezTo>
                <a:cubicBezTo>
                  <a:pt x="1565" y="2168"/>
                  <a:pt x="1612" y="2121"/>
                  <a:pt x="1612" y="2063"/>
                </a:cubicBezTo>
                <a:cubicBezTo>
                  <a:pt x="2868" y="1705"/>
                  <a:pt x="2868" y="1705"/>
                  <a:pt x="2868" y="170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ïṣ1ïḍé"/>
          <p:cNvSpPr/>
          <p:nvPr/>
        </p:nvSpPr>
        <p:spPr bwMode="auto">
          <a:xfrm>
            <a:off x="763678" y="2146602"/>
            <a:ext cx="4775310" cy="778607"/>
          </a:xfrm>
          <a:custGeom>
            <a:avLst/>
            <a:gdLst>
              <a:gd name="T0" fmla="*/ 2868 w 2868"/>
              <a:gd name="T1" fmla="*/ 0 h 468"/>
              <a:gd name="T2" fmla="*/ 1612 w 2868"/>
              <a:gd name="T3" fmla="*/ 349 h 468"/>
              <a:gd name="T4" fmla="*/ 1507 w 2868"/>
              <a:gd name="T5" fmla="*/ 454 h 468"/>
              <a:gd name="T6" fmla="*/ 1434 w 2868"/>
              <a:gd name="T7" fmla="*/ 454 h 468"/>
              <a:gd name="T8" fmla="*/ 1361 w 2868"/>
              <a:gd name="T9" fmla="*/ 454 h 468"/>
              <a:gd name="T10" fmla="*/ 1256 w 2868"/>
              <a:gd name="T11" fmla="*/ 349 h 468"/>
              <a:gd name="T12" fmla="*/ 0 w 2868"/>
              <a:gd name="T13" fmla="*/ 0 h 468"/>
              <a:gd name="T14" fmla="*/ 0 w 2868"/>
              <a:gd name="T15" fmla="*/ 15 h 468"/>
              <a:gd name="T16" fmla="*/ 1243 w 2868"/>
              <a:gd name="T17" fmla="*/ 360 h 468"/>
              <a:gd name="T18" fmla="*/ 1277 w 2868"/>
              <a:gd name="T19" fmla="*/ 433 h 468"/>
              <a:gd name="T20" fmla="*/ 1361 w 2868"/>
              <a:gd name="T21" fmla="*/ 468 h 468"/>
              <a:gd name="T22" fmla="*/ 1361 w 2868"/>
              <a:gd name="T23" fmla="*/ 468 h 468"/>
              <a:gd name="T24" fmla="*/ 1434 w 2868"/>
              <a:gd name="T25" fmla="*/ 468 h 468"/>
              <a:gd name="T26" fmla="*/ 1434 w 2868"/>
              <a:gd name="T27" fmla="*/ 468 h 468"/>
              <a:gd name="T28" fmla="*/ 1507 w 2868"/>
              <a:gd name="T29" fmla="*/ 468 h 468"/>
              <a:gd name="T30" fmla="*/ 1507 w 2868"/>
              <a:gd name="T31" fmla="*/ 468 h 468"/>
              <a:gd name="T32" fmla="*/ 1591 w 2868"/>
              <a:gd name="T33" fmla="*/ 433 h 468"/>
              <a:gd name="T34" fmla="*/ 1626 w 2868"/>
              <a:gd name="T35" fmla="*/ 360 h 468"/>
              <a:gd name="T36" fmla="*/ 2868 w 2868"/>
              <a:gd name="T37" fmla="*/ 15 h 468"/>
              <a:gd name="T38" fmla="*/ 2868 w 2868"/>
              <a:gd name="T39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468">
                <a:moveTo>
                  <a:pt x="2868" y="0"/>
                </a:moveTo>
                <a:cubicBezTo>
                  <a:pt x="1612" y="349"/>
                  <a:pt x="1612" y="349"/>
                  <a:pt x="1612" y="349"/>
                </a:cubicBezTo>
                <a:cubicBezTo>
                  <a:pt x="1612" y="407"/>
                  <a:pt x="1565" y="454"/>
                  <a:pt x="1507" y="454"/>
                </a:cubicBezTo>
                <a:cubicBezTo>
                  <a:pt x="1434" y="454"/>
                  <a:pt x="1434" y="454"/>
                  <a:pt x="1434" y="454"/>
                </a:cubicBezTo>
                <a:cubicBezTo>
                  <a:pt x="1361" y="454"/>
                  <a:pt x="1361" y="454"/>
                  <a:pt x="1361" y="454"/>
                </a:cubicBezTo>
                <a:cubicBezTo>
                  <a:pt x="1303" y="454"/>
                  <a:pt x="1256" y="407"/>
                  <a:pt x="1256" y="349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243" y="360"/>
                  <a:pt x="1243" y="360"/>
                  <a:pt x="1243" y="360"/>
                </a:cubicBezTo>
                <a:cubicBezTo>
                  <a:pt x="1245" y="388"/>
                  <a:pt x="1258" y="414"/>
                  <a:pt x="1277" y="433"/>
                </a:cubicBezTo>
                <a:cubicBezTo>
                  <a:pt x="1298" y="454"/>
                  <a:pt x="1328" y="468"/>
                  <a:pt x="1361" y="468"/>
                </a:cubicBezTo>
                <a:cubicBezTo>
                  <a:pt x="1361" y="468"/>
                  <a:pt x="1361" y="468"/>
                  <a:pt x="1361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40" y="468"/>
                  <a:pt x="1570" y="454"/>
                  <a:pt x="1591" y="433"/>
                </a:cubicBezTo>
                <a:cubicBezTo>
                  <a:pt x="1610" y="414"/>
                  <a:pt x="1623" y="388"/>
                  <a:pt x="1626" y="360"/>
                </a:cubicBezTo>
                <a:cubicBezTo>
                  <a:pt x="2868" y="15"/>
                  <a:pt x="2868" y="15"/>
                  <a:pt x="2868" y="1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ïŝļïḋê"/>
          <p:cNvSpPr/>
          <p:nvPr/>
        </p:nvSpPr>
        <p:spPr bwMode="auto">
          <a:xfrm>
            <a:off x="741000" y="2122844"/>
            <a:ext cx="4820666" cy="3681374"/>
          </a:xfrm>
          <a:custGeom>
            <a:avLst/>
            <a:gdLst>
              <a:gd name="T0" fmla="*/ 0 w 2896"/>
              <a:gd name="T1" fmla="*/ 14 h 2211"/>
              <a:gd name="T2" fmla="*/ 0 w 2896"/>
              <a:gd name="T3" fmla="*/ 1734 h 2211"/>
              <a:gd name="T4" fmla="*/ 10 w 2896"/>
              <a:gd name="T5" fmla="*/ 1748 h 2211"/>
              <a:gd name="T6" fmla="*/ 1266 w 2896"/>
              <a:gd name="T7" fmla="*/ 2105 h 2211"/>
              <a:gd name="T8" fmla="*/ 1270 w 2896"/>
              <a:gd name="T9" fmla="*/ 2092 h 2211"/>
              <a:gd name="T10" fmla="*/ 1256 w 2896"/>
              <a:gd name="T11" fmla="*/ 2092 h 2211"/>
              <a:gd name="T12" fmla="*/ 1291 w 2896"/>
              <a:gd name="T13" fmla="*/ 2176 h 2211"/>
              <a:gd name="T14" fmla="*/ 1375 w 2896"/>
              <a:gd name="T15" fmla="*/ 2211 h 2211"/>
              <a:gd name="T16" fmla="*/ 1448 w 2896"/>
              <a:gd name="T17" fmla="*/ 2211 h 2211"/>
              <a:gd name="T18" fmla="*/ 1521 w 2896"/>
              <a:gd name="T19" fmla="*/ 2211 h 2211"/>
              <a:gd name="T20" fmla="*/ 1605 w 2896"/>
              <a:gd name="T21" fmla="*/ 2176 h 2211"/>
              <a:gd name="T22" fmla="*/ 1640 w 2896"/>
              <a:gd name="T23" fmla="*/ 2092 h 2211"/>
              <a:gd name="T24" fmla="*/ 1626 w 2896"/>
              <a:gd name="T25" fmla="*/ 2092 h 2211"/>
              <a:gd name="T26" fmla="*/ 1630 w 2896"/>
              <a:gd name="T27" fmla="*/ 2105 h 2211"/>
              <a:gd name="T28" fmla="*/ 2886 w 2896"/>
              <a:gd name="T29" fmla="*/ 1748 h 2211"/>
              <a:gd name="T30" fmla="*/ 2896 w 2896"/>
              <a:gd name="T31" fmla="*/ 1734 h 2211"/>
              <a:gd name="T32" fmla="*/ 2896 w 2896"/>
              <a:gd name="T33" fmla="*/ 14 h 2211"/>
              <a:gd name="T34" fmla="*/ 2882 w 2896"/>
              <a:gd name="T35" fmla="*/ 0 h 2211"/>
              <a:gd name="T36" fmla="*/ 2868 w 2896"/>
              <a:gd name="T37" fmla="*/ 14 h 2211"/>
              <a:gd name="T38" fmla="*/ 2868 w 2896"/>
              <a:gd name="T39" fmla="*/ 1724 h 2211"/>
              <a:gd name="T40" fmla="*/ 1622 w 2896"/>
              <a:gd name="T41" fmla="*/ 2078 h 2211"/>
              <a:gd name="T42" fmla="*/ 1612 w 2896"/>
              <a:gd name="T43" fmla="*/ 2092 h 2211"/>
              <a:gd name="T44" fmla="*/ 1585 w 2896"/>
              <a:gd name="T45" fmla="*/ 2156 h 2211"/>
              <a:gd name="T46" fmla="*/ 1521 w 2896"/>
              <a:gd name="T47" fmla="*/ 2183 h 2211"/>
              <a:gd name="T48" fmla="*/ 1448 w 2896"/>
              <a:gd name="T49" fmla="*/ 2183 h 2211"/>
              <a:gd name="T50" fmla="*/ 1375 w 2896"/>
              <a:gd name="T51" fmla="*/ 2183 h 2211"/>
              <a:gd name="T52" fmla="*/ 1311 w 2896"/>
              <a:gd name="T53" fmla="*/ 2156 h 2211"/>
              <a:gd name="T54" fmla="*/ 1284 w 2896"/>
              <a:gd name="T55" fmla="*/ 2092 h 2211"/>
              <a:gd name="T56" fmla="*/ 1274 w 2896"/>
              <a:gd name="T57" fmla="*/ 2078 h 2211"/>
              <a:gd name="T58" fmla="*/ 28 w 2896"/>
              <a:gd name="T59" fmla="*/ 1724 h 2211"/>
              <a:gd name="T60" fmla="*/ 28 w 2896"/>
              <a:gd name="T61" fmla="*/ 14 h 2211"/>
              <a:gd name="T62" fmla="*/ 14 w 2896"/>
              <a:gd name="T63" fmla="*/ 0 h 2211"/>
              <a:gd name="T64" fmla="*/ 0 w 2896"/>
              <a:gd name="T65" fmla="*/ 14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6" h="2211">
                <a:moveTo>
                  <a:pt x="0" y="14"/>
                </a:moveTo>
                <a:cubicBezTo>
                  <a:pt x="0" y="1734"/>
                  <a:pt x="0" y="1734"/>
                  <a:pt x="0" y="1734"/>
                </a:cubicBezTo>
                <a:cubicBezTo>
                  <a:pt x="0" y="1741"/>
                  <a:pt x="4" y="1746"/>
                  <a:pt x="10" y="1748"/>
                </a:cubicBezTo>
                <a:cubicBezTo>
                  <a:pt x="1266" y="2105"/>
                  <a:pt x="1266" y="2105"/>
                  <a:pt x="1266" y="2105"/>
                </a:cubicBezTo>
                <a:cubicBezTo>
                  <a:pt x="1270" y="2092"/>
                  <a:pt x="1270" y="2092"/>
                  <a:pt x="1270" y="2092"/>
                </a:cubicBezTo>
                <a:cubicBezTo>
                  <a:pt x="1256" y="2092"/>
                  <a:pt x="1256" y="2092"/>
                  <a:pt x="1256" y="2092"/>
                </a:cubicBezTo>
                <a:cubicBezTo>
                  <a:pt x="1256" y="2125"/>
                  <a:pt x="1269" y="2154"/>
                  <a:pt x="1291" y="2176"/>
                </a:cubicBezTo>
                <a:cubicBezTo>
                  <a:pt x="1312" y="2197"/>
                  <a:pt x="1342" y="2211"/>
                  <a:pt x="1375" y="2211"/>
                </a:cubicBezTo>
                <a:cubicBezTo>
                  <a:pt x="1448" y="2211"/>
                  <a:pt x="1448" y="2211"/>
                  <a:pt x="1448" y="2211"/>
                </a:cubicBezTo>
                <a:cubicBezTo>
                  <a:pt x="1521" y="2211"/>
                  <a:pt x="1521" y="2211"/>
                  <a:pt x="1521" y="2211"/>
                </a:cubicBezTo>
                <a:cubicBezTo>
                  <a:pt x="1554" y="2211"/>
                  <a:pt x="1584" y="2197"/>
                  <a:pt x="1605" y="2176"/>
                </a:cubicBezTo>
                <a:cubicBezTo>
                  <a:pt x="1627" y="2154"/>
                  <a:pt x="1640" y="2125"/>
                  <a:pt x="1640" y="2092"/>
                </a:cubicBezTo>
                <a:cubicBezTo>
                  <a:pt x="1626" y="2092"/>
                  <a:pt x="1626" y="2092"/>
                  <a:pt x="1626" y="2092"/>
                </a:cubicBezTo>
                <a:cubicBezTo>
                  <a:pt x="1630" y="2105"/>
                  <a:pt x="1630" y="2105"/>
                  <a:pt x="1630" y="2105"/>
                </a:cubicBezTo>
                <a:cubicBezTo>
                  <a:pt x="2886" y="1748"/>
                  <a:pt x="2886" y="1748"/>
                  <a:pt x="2886" y="1748"/>
                </a:cubicBezTo>
                <a:cubicBezTo>
                  <a:pt x="2892" y="1746"/>
                  <a:pt x="2896" y="1741"/>
                  <a:pt x="2896" y="1734"/>
                </a:cubicBezTo>
                <a:cubicBezTo>
                  <a:pt x="2896" y="14"/>
                  <a:pt x="2896" y="14"/>
                  <a:pt x="2896" y="14"/>
                </a:cubicBezTo>
                <a:cubicBezTo>
                  <a:pt x="2896" y="7"/>
                  <a:pt x="2890" y="0"/>
                  <a:pt x="2882" y="0"/>
                </a:cubicBezTo>
                <a:cubicBezTo>
                  <a:pt x="2874" y="0"/>
                  <a:pt x="2868" y="7"/>
                  <a:pt x="2868" y="14"/>
                </a:cubicBezTo>
                <a:cubicBezTo>
                  <a:pt x="2868" y="1724"/>
                  <a:pt x="2868" y="1724"/>
                  <a:pt x="2868" y="1724"/>
                </a:cubicBezTo>
                <a:cubicBezTo>
                  <a:pt x="1622" y="2078"/>
                  <a:pt x="1622" y="2078"/>
                  <a:pt x="1622" y="2078"/>
                </a:cubicBezTo>
                <a:cubicBezTo>
                  <a:pt x="1616" y="2080"/>
                  <a:pt x="1612" y="2086"/>
                  <a:pt x="1612" y="2092"/>
                </a:cubicBezTo>
                <a:cubicBezTo>
                  <a:pt x="1612" y="2117"/>
                  <a:pt x="1602" y="2140"/>
                  <a:pt x="1585" y="2156"/>
                </a:cubicBezTo>
                <a:cubicBezTo>
                  <a:pt x="1569" y="2173"/>
                  <a:pt x="1546" y="2183"/>
                  <a:pt x="1521" y="2183"/>
                </a:cubicBezTo>
                <a:cubicBezTo>
                  <a:pt x="1448" y="2183"/>
                  <a:pt x="1448" y="2183"/>
                  <a:pt x="1448" y="2183"/>
                </a:cubicBezTo>
                <a:cubicBezTo>
                  <a:pt x="1375" y="2183"/>
                  <a:pt x="1375" y="2183"/>
                  <a:pt x="1375" y="2183"/>
                </a:cubicBezTo>
                <a:cubicBezTo>
                  <a:pt x="1350" y="2183"/>
                  <a:pt x="1327" y="2173"/>
                  <a:pt x="1311" y="2156"/>
                </a:cubicBezTo>
                <a:cubicBezTo>
                  <a:pt x="1294" y="2140"/>
                  <a:pt x="1284" y="2117"/>
                  <a:pt x="1284" y="2092"/>
                </a:cubicBezTo>
                <a:cubicBezTo>
                  <a:pt x="1284" y="2086"/>
                  <a:pt x="1280" y="2080"/>
                  <a:pt x="1274" y="2078"/>
                </a:cubicBezTo>
                <a:cubicBezTo>
                  <a:pt x="28" y="1724"/>
                  <a:pt x="28" y="1724"/>
                  <a:pt x="28" y="172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îsliďè"/>
          <p:cNvSpPr/>
          <p:nvPr/>
        </p:nvSpPr>
        <p:spPr bwMode="auto">
          <a:xfrm>
            <a:off x="750719" y="5359299"/>
            <a:ext cx="1106896" cy="333689"/>
          </a:xfrm>
          <a:custGeom>
            <a:avLst/>
            <a:gdLst>
              <a:gd name="T0" fmla="*/ 6 w 665"/>
              <a:gd name="T1" fmla="*/ 14 h 200"/>
              <a:gd name="T2" fmla="*/ 655 w 665"/>
              <a:gd name="T3" fmla="*/ 199 h 200"/>
              <a:gd name="T4" fmla="*/ 664 w 665"/>
              <a:gd name="T5" fmla="*/ 194 h 200"/>
              <a:gd name="T6" fmla="*/ 659 w 665"/>
              <a:gd name="T7" fmla="*/ 186 h 200"/>
              <a:gd name="T8" fmla="*/ 10 w 665"/>
              <a:gd name="T9" fmla="*/ 1 h 200"/>
              <a:gd name="T10" fmla="*/ 2 w 665"/>
              <a:gd name="T11" fmla="*/ 6 h 200"/>
              <a:gd name="T12" fmla="*/ 6 w 665"/>
              <a:gd name="T13" fmla="*/ 1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" y="14"/>
                </a:moveTo>
                <a:cubicBezTo>
                  <a:pt x="655" y="199"/>
                  <a:pt x="655" y="199"/>
                  <a:pt x="655" y="199"/>
                </a:cubicBezTo>
                <a:cubicBezTo>
                  <a:pt x="659" y="200"/>
                  <a:pt x="663" y="198"/>
                  <a:pt x="664" y="194"/>
                </a:cubicBezTo>
                <a:cubicBezTo>
                  <a:pt x="665" y="191"/>
                  <a:pt x="663" y="187"/>
                  <a:pt x="659" y="186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0"/>
                  <a:pt x="3" y="2"/>
                  <a:pt x="2" y="6"/>
                </a:cubicBezTo>
                <a:cubicBezTo>
                  <a:pt x="0" y="10"/>
                  <a:pt x="3" y="13"/>
                  <a:pt x="6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îśľïḍê"/>
          <p:cNvSpPr/>
          <p:nvPr/>
        </p:nvSpPr>
        <p:spPr bwMode="auto">
          <a:xfrm>
            <a:off x="4445051" y="5359299"/>
            <a:ext cx="1106896" cy="333689"/>
          </a:xfrm>
          <a:custGeom>
            <a:avLst/>
            <a:gdLst>
              <a:gd name="T0" fmla="*/ 655 w 665"/>
              <a:gd name="T1" fmla="*/ 1 h 200"/>
              <a:gd name="T2" fmla="*/ 6 w 665"/>
              <a:gd name="T3" fmla="*/ 186 h 200"/>
              <a:gd name="T4" fmla="*/ 1 w 665"/>
              <a:gd name="T5" fmla="*/ 194 h 200"/>
              <a:gd name="T6" fmla="*/ 10 w 665"/>
              <a:gd name="T7" fmla="*/ 199 h 200"/>
              <a:gd name="T8" fmla="*/ 659 w 665"/>
              <a:gd name="T9" fmla="*/ 14 h 200"/>
              <a:gd name="T10" fmla="*/ 664 w 665"/>
              <a:gd name="T11" fmla="*/ 6 h 200"/>
              <a:gd name="T12" fmla="*/ 655 w 665"/>
              <a:gd name="T13" fmla="*/ 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55" y="1"/>
                </a:moveTo>
                <a:cubicBezTo>
                  <a:pt x="6" y="186"/>
                  <a:pt x="6" y="186"/>
                  <a:pt x="6" y="186"/>
                </a:cubicBezTo>
                <a:cubicBezTo>
                  <a:pt x="3" y="187"/>
                  <a:pt x="0" y="191"/>
                  <a:pt x="1" y="194"/>
                </a:cubicBezTo>
                <a:cubicBezTo>
                  <a:pt x="2" y="198"/>
                  <a:pt x="6" y="200"/>
                  <a:pt x="10" y="199"/>
                </a:cubicBezTo>
                <a:cubicBezTo>
                  <a:pt x="659" y="14"/>
                  <a:pt x="659" y="14"/>
                  <a:pt x="659" y="14"/>
                </a:cubicBezTo>
                <a:cubicBezTo>
                  <a:pt x="663" y="13"/>
                  <a:pt x="665" y="10"/>
                  <a:pt x="664" y="6"/>
                </a:cubicBezTo>
                <a:cubicBezTo>
                  <a:pt x="663" y="2"/>
                  <a:pt x="659" y="0"/>
                  <a:pt x="655" y="1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isliḋè"/>
          <p:cNvSpPr/>
          <p:nvPr/>
        </p:nvSpPr>
        <p:spPr bwMode="auto">
          <a:xfrm>
            <a:off x="3436426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ïṡľîḍê"/>
          <p:cNvSpPr/>
          <p:nvPr/>
        </p:nvSpPr>
        <p:spPr bwMode="auto">
          <a:xfrm>
            <a:off x="2843562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í$ḷîḑé"/>
          <p:cNvSpPr/>
          <p:nvPr/>
        </p:nvSpPr>
        <p:spPr bwMode="auto">
          <a:xfrm>
            <a:off x="1171880" y="1541859"/>
            <a:ext cx="1992413" cy="1127414"/>
          </a:xfrm>
          <a:custGeom>
            <a:avLst/>
            <a:gdLst>
              <a:gd name="T0" fmla="*/ 248 w 1197"/>
              <a:gd name="T1" fmla="*/ 280 h 677"/>
              <a:gd name="T2" fmla="*/ 248 w 1197"/>
              <a:gd name="T3" fmla="*/ 21 h 677"/>
              <a:gd name="T4" fmla="*/ 1133 w 1197"/>
              <a:gd name="T5" fmla="*/ 639 h 677"/>
              <a:gd name="T6" fmla="*/ 10 w 1197"/>
              <a:gd name="T7" fmla="*/ 177 h 677"/>
              <a:gd name="T8" fmla="*/ 3 w 1197"/>
              <a:gd name="T9" fmla="*/ 178 h 677"/>
              <a:gd name="T10" fmla="*/ 0 w 1197"/>
              <a:gd name="T11" fmla="*/ 183 h 677"/>
              <a:gd name="T12" fmla="*/ 0 w 1197"/>
              <a:gd name="T13" fmla="*/ 363 h 677"/>
              <a:gd name="T14" fmla="*/ 7 w 1197"/>
              <a:gd name="T15" fmla="*/ 370 h 677"/>
              <a:gd name="T16" fmla="*/ 14 w 1197"/>
              <a:gd name="T17" fmla="*/ 363 h 677"/>
              <a:gd name="T18" fmla="*/ 14 w 1197"/>
              <a:gd name="T19" fmla="*/ 194 h 677"/>
              <a:gd name="T20" fmla="*/ 1186 w 1197"/>
              <a:gd name="T21" fmla="*/ 676 h 677"/>
              <a:gd name="T22" fmla="*/ 1195 w 1197"/>
              <a:gd name="T23" fmla="*/ 673 h 677"/>
              <a:gd name="T24" fmla="*/ 1193 w 1197"/>
              <a:gd name="T25" fmla="*/ 663 h 677"/>
              <a:gd name="T26" fmla="*/ 245 w 1197"/>
              <a:gd name="T27" fmla="*/ 1 h 677"/>
              <a:gd name="T28" fmla="*/ 238 w 1197"/>
              <a:gd name="T29" fmla="*/ 1 h 677"/>
              <a:gd name="T30" fmla="*/ 234 w 1197"/>
              <a:gd name="T31" fmla="*/ 7 h 677"/>
              <a:gd name="T32" fmla="*/ 234 w 1197"/>
              <a:gd name="T33" fmla="*/ 280 h 677"/>
              <a:gd name="T34" fmla="*/ 241 w 1197"/>
              <a:gd name="T35" fmla="*/ 287 h 677"/>
              <a:gd name="T36" fmla="*/ 248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248" y="280"/>
                </a:moveTo>
                <a:cubicBezTo>
                  <a:pt x="248" y="21"/>
                  <a:pt x="248" y="21"/>
                  <a:pt x="248" y="21"/>
                </a:cubicBezTo>
                <a:cubicBezTo>
                  <a:pt x="1133" y="639"/>
                  <a:pt x="1133" y="639"/>
                  <a:pt x="1133" y="639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7" y="176"/>
                  <a:pt x="5" y="176"/>
                  <a:pt x="3" y="178"/>
                </a:cubicBezTo>
                <a:cubicBezTo>
                  <a:pt x="1" y="179"/>
                  <a:pt x="0" y="181"/>
                  <a:pt x="0" y="18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7"/>
                  <a:pt x="3" y="370"/>
                  <a:pt x="7" y="370"/>
                </a:cubicBezTo>
                <a:cubicBezTo>
                  <a:pt x="11" y="370"/>
                  <a:pt x="14" y="367"/>
                  <a:pt x="14" y="363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186" y="676"/>
                  <a:pt x="1186" y="676"/>
                  <a:pt x="1186" y="676"/>
                </a:cubicBezTo>
                <a:cubicBezTo>
                  <a:pt x="1190" y="677"/>
                  <a:pt x="1194" y="676"/>
                  <a:pt x="1195" y="673"/>
                </a:cubicBezTo>
                <a:cubicBezTo>
                  <a:pt x="1197" y="669"/>
                  <a:pt x="1196" y="666"/>
                  <a:pt x="1193" y="663"/>
                </a:cubicBezTo>
                <a:cubicBezTo>
                  <a:pt x="245" y="1"/>
                  <a:pt x="245" y="1"/>
                  <a:pt x="245" y="1"/>
                </a:cubicBezTo>
                <a:cubicBezTo>
                  <a:pt x="243" y="0"/>
                  <a:pt x="240" y="0"/>
                  <a:pt x="238" y="1"/>
                </a:cubicBezTo>
                <a:cubicBezTo>
                  <a:pt x="236" y="2"/>
                  <a:pt x="234" y="5"/>
                  <a:pt x="234" y="7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34" y="284"/>
                  <a:pt x="237" y="287"/>
                  <a:pt x="241" y="287"/>
                </a:cubicBezTo>
                <a:cubicBezTo>
                  <a:pt x="245" y="287"/>
                  <a:pt x="248" y="284"/>
                  <a:pt x="248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îṥľïḋê"/>
          <p:cNvSpPr/>
          <p:nvPr/>
        </p:nvSpPr>
        <p:spPr bwMode="auto">
          <a:xfrm>
            <a:off x="1928888" y="1314000"/>
            <a:ext cx="1235404" cy="1355273"/>
          </a:xfrm>
          <a:custGeom>
            <a:avLst/>
            <a:gdLst>
              <a:gd name="T0" fmla="*/ 14 w 742"/>
              <a:gd name="T1" fmla="*/ 295 h 814"/>
              <a:gd name="T2" fmla="*/ 10 w 742"/>
              <a:gd name="T3" fmla="*/ 299 h 814"/>
              <a:gd name="T4" fmla="*/ 16 w 742"/>
              <a:gd name="T5" fmla="*/ 297 h 814"/>
              <a:gd name="T6" fmla="*/ 14 w 742"/>
              <a:gd name="T7" fmla="*/ 295 h 814"/>
              <a:gd name="T8" fmla="*/ 10 w 742"/>
              <a:gd name="T9" fmla="*/ 299 h 814"/>
              <a:gd name="T10" fmla="*/ 16 w 742"/>
              <a:gd name="T11" fmla="*/ 297 h 814"/>
              <a:gd name="T12" fmla="*/ 12 w 742"/>
              <a:gd name="T13" fmla="*/ 299 h 814"/>
              <a:gd name="T14" fmla="*/ 16 w 742"/>
              <a:gd name="T15" fmla="*/ 298 h 814"/>
              <a:gd name="T16" fmla="*/ 16 w 742"/>
              <a:gd name="T17" fmla="*/ 297 h 814"/>
              <a:gd name="T18" fmla="*/ 12 w 742"/>
              <a:gd name="T19" fmla="*/ 299 h 814"/>
              <a:gd name="T20" fmla="*/ 16 w 742"/>
              <a:gd name="T21" fmla="*/ 298 h 814"/>
              <a:gd name="T22" fmla="*/ 15 w 742"/>
              <a:gd name="T23" fmla="*/ 298 h 814"/>
              <a:gd name="T24" fmla="*/ 16 w 742"/>
              <a:gd name="T25" fmla="*/ 298 h 814"/>
              <a:gd name="T26" fmla="*/ 16 w 742"/>
              <a:gd name="T27" fmla="*/ 298 h 814"/>
              <a:gd name="T28" fmla="*/ 15 w 742"/>
              <a:gd name="T29" fmla="*/ 298 h 814"/>
              <a:gd name="T30" fmla="*/ 16 w 742"/>
              <a:gd name="T31" fmla="*/ 298 h 814"/>
              <a:gd name="T32" fmla="*/ 16 w 742"/>
              <a:gd name="T33" fmla="*/ 295 h 814"/>
              <a:gd name="T34" fmla="*/ 15 w 742"/>
              <a:gd name="T35" fmla="*/ 268 h 814"/>
              <a:gd name="T36" fmla="*/ 14 w 742"/>
              <a:gd name="T37" fmla="*/ 222 h 814"/>
              <a:gd name="T38" fmla="*/ 15 w 742"/>
              <a:gd name="T39" fmla="*/ 82 h 814"/>
              <a:gd name="T40" fmla="*/ 16 w 742"/>
              <a:gd name="T41" fmla="*/ 29 h 814"/>
              <a:gd name="T42" fmla="*/ 16 w 742"/>
              <a:gd name="T43" fmla="*/ 8 h 814"/>
              <a:gd name="T44" fmla="*/ 9 w 742"/>
              <a:gd name="T45" fmla="*/ 7 h 814"/>
              <a:gd name="T46" fmla="*/ 4 w 742"/>
              <a:gd name="T47" fmla="*/ 12 h 814"/>
              <a:gd name="T48" fmla="*/ 729 w 742"/>
              <a:gd name="T49" fmla="*/ 811 h 814"/>
              <a:gd name="T50" fmla="*/ 739 w 742"/>
              <a:gd name="T51" fmla="*/ 811 h 814"/>
              <a:gd name="T52" fmla="*/ 739 w 742"/>
              <a:gd name="T53" fmla="*/ 802 h 814"/>
              <a:gd name="T54" fmla="*/ 14 w 742"/>
              <a:gd name="T55" fmla="*/ 3 h 814"/>
              <a:gd name="T56" fmla="*/ 7 w 742"/>
              <a:gd name="T57" fmla="*/ 1 h 814"/>
              <a:gd name="T58" fmla="*/ 2 w 742"/>
              <a:gd name="T59" fmla="*/ 7 h 814"/>
              <a:gd name="T60" fmla="*/ 0 w 742"/>
              <a:gd name="T61" fmla="*/ 222 h 814"/>
              <a:gd name="T62" fmla="*/ 1 w 742"/>
              <a:gd name="T63" fmla="*/ 277 h 814"/>
              <a:gd name="T64" fmla="*/ 1 w 742"/>
              <a:gd name="T65" fmla="*/ 294 h 814"/>
              <a:gd name="T66" fmla="*/ 2 w 742"/>
              <a:gd name="T67" fmla="*/ 299 h 814"/>
              <a:gd name="T68" fmla="*/ 2 w 742"/>
              <a:gd name="T69" fmla="*/ 301 h 814"/>
              <a:gd name="T70" fmla="*/ 3 w 742"/>
              <a:gd name="T71" fmla="*/ 302 h 814"/>
              <a:gd name="T72" fmla="*/ 4 w 742"/>
              <a:gd name="T73" fmla="*/ 305 h 814"/>
              <a:gd name="T74" fmla="*/ 14 w 742"/>
              <a:gd name="T75" fmla="*/ 305 h 814"/>
              <a:gd name="T76" fmla="*/ 14 w 742"/>
              <a:gd name="T77" fmla="*/ 29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2" h="814">
                <a:moveTo>
                  <a:pt x="14" y="295"/>
                </a:move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5" y="297"/>
                  <a:pt x="15" y="296"/>
                  <a:pt x="14" y="295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5"/>
                </a:cubicBezTo>
                <a:cubicBezTo>
                  <a:pt x="15" y="290"/>
                  <a:pt x="15" y="281"/>
                  <a:pt x="15" y="268"/>
                </a:cubicBezTo>
                <a:cubicBezTo>
                  <a:pt x="14" y="255"/>
                  <a:pt x="14" y="240"/>
                  <a:pt x="14" y="222"/>
                </a:cubicBezTo>
                <a:cubicBezTo>
                  <a:pt x="14" y="179"/>
                  <a:pt x="15" y="125"/>
                  <a:pt x="15" y="82"/>
                </a:cubicBezTo>
                <a:cubicBezTo>
                  <a:pt x="16" y="61"/>
                  <a:pt x="16" y="42"/>
                  <a:pt x="16" y="29"/>
                </a:cubicBezTo>
                <a:cubicBezTo>
                  <a:pt x="16" y="16"/>
                  <a:pt x="16" y="8"/>
                  <a:pt x="16" y="8"/>
                </a:cubicBezTo>
                <a:cubicBezTo>
                  <a:pt x="9" y="7"/>
                  <a:pt x="9" y="7"/>
                  <a:pt x="9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729" y="811"/>
                  <a:pt x="729" y="811"/>
                  <a:pt x="729" y="811"/>
                </a:cubicBezTo>
                <a:cubicBezTo>
                  <a:pt x="732" y="814"/>
                  <a:pt x="736" y="814"/>
                  <a:pt x="739" y="811"/>
                </a:cubicBezTo>
                <a:cubicBezTo>
                  <a:pt x="742" y="809"/>
                  <a:pt x="742" y="804"/>
                  <a:pt x="739" y="802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9" y="0"/>
                  <a:pt x="7" y="1"/>
                </a:cubicBezTo>
                <a:cubicBezTo>
                  <a:pt x="4" y="2"/>
                  <a:pt x="2" y="4"/>
                  <a:pt x="2" y="7"/>
                </a:cubicBezTo>
                <a:cubicBezTo>
                  <a:pt x="2" y="7"/>
                  <a:pt x="0" y="135"/>
                  <a:pt x="0" y="222"/>
                </a:cubicBezTo>
                <a:cubicBezTo>
                  <a:pt x="0" y="244"/>
                  <a:pt x="0" y="263"/>
                  <a:pt x="1" y="277"/>
                </a:cubicBezTo>
                <a:cubicBezTo>
                  <a:pt x="1" y="284"/>
                  <a:pt x="1" y="290"/>
                  <a:pt x="1" y="294"/>
                </a:cubicBezTo>
                <a:cubicBezTo>
                  <a:pt x="1" y="296"/>
                  <a:pt x="2" y="297"/>
                  <a:pt x="2" y="299"/>
                </a:cubicBezTo>
                <a:cubicBezTo>
                  <a:pt x="2" y="300"/>
                  <a:pt x="2" y="300"/>
                  <a:pt x="2" y="301"/>
                </a:cubicBezTo>
                <a:cubicBezTo>
                  <a:pt x="2" y="301"/>
                  <a:pt x="2" y="302"/>
                  <a:pt x="3" y="302"/>
                </a:cubicBezTo>
                <a:cubicBezTo>
                  <a:pt x="3" y="303"/>
                  <a:pt x="3" y="304"/>
                  <a:pt x="4" y="305"/>
                </a:cubicBezTo>
                <a:cubicBezTo>
                  <a:pt x="7" y="308"/>
                  <a:pt x="12" y="308"/>
                  <a:pt x="14" y="305"/>
                </a:cubicBezTo>
                <a:cubicBezTo>
                  <a:pt x="17" y="302"/>
                  <a:pt x="17" y="298"/>
                  <a:pt x="14" y="29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íS1iḋê"/>
          <p:cNvSpPr/>
          <p:nvPr/>
        </p:nvSpPr>
        <p:spPr bwMode="auto">
          <a:xfrm>
            <a:off x="3138374" y="1541859"/>
            <a:ext cx="1992413" cy="1127414"/>
          </a:xfrm>
          <a:custGeom>
            <a:avLst/>
            <a:gdLst>
              <a:gd name="T0" fmla="*/ 963 w 1197"/>
              <a:gd name="T1" fmla="*/ 280 h 677"/>
              <a:gd name="T2" fmla="*/ 963 w 1197"/>
              <a:gd name="T3" fmla="*/ 7 h 677"/>
              <a:gd name="T4" fmla="*/ 959 w 1197"/>
              <a:gd name="T5" fmla="*/ 1 h 677"/>
              <a:gd name="T6" fmla="*/ 952 w 1197"/>
              <a:gd name="T7" fmla="*/ 1 h 677"/>
              <a:gd name="T8" fmla="*/ 4 w 1197"/>
              <a:gd name="T9" fmla="*/ 663 h 677"/>
              <a:gd name="T10" fmla="*/ 2 w 1197"/>
              <a:gd name="T11" fmla="*/ 673 h 677"/>
              <a:gd name="T12" fmla="*/ 11 w 1197"/>
              <a:gd name="T13" fmla="*/ 676 h 677"/>
              <a:gd name="T14" fmla="*/ 1183 w 1197"/>
              <a:gd name="T15" fmla="*/ 194 h 677"/>
              <a:gd name="T16" fmla="*/ 1183 w 1197"/>
              <a:gd name="T17" fmla="*/ 363 h 677"/>
              <a:gd name="T18" fmla="*/ 1190 w 1197"/>
              <a:gd name="T19" fmla="*/ 370 h 677"/>
              <a:gd name="T20" fmla="*/ 1197 w 1197"/>
              <a:gd name="T21" fmla="*/ 363 h 677"/>
              <a:gd name="T22" fmla="*/ 1197 w 1197"/>
              <a:gd name="T23" fmla="*/ 183 h 677"/>
              <a:gd name="T24" fmla="*/ 1194 w 1197"/>
              <a:gd name="T25" fmla="*/ 178 h 677"/>
              <a:gd name="T26" fmla="*/ 1188 w 1197"/>
              <a:gd name="T27" fmla="*/ 177 h 677"/>
              <a:gd name="T28" fmla="*/ 64 w 1197"/>
              <a:gd name="T29" fmla="*/ 639 h 677"/>
              <a:gd name="T30" fmla="*/ 949 w 1197"/>
              <a:gd name="T31" fmla="*/ 21 h 677"/>
              <a:gd name="T32" fmla="*/ 949 w 1197"/>
              <a:gd name="T33" fmla="*/ 280 h 677"/>
              <a:gd name="T34" fmla="*/ 956 w 1197"/>
              <a:gd name="T35" fmla="*/ 287 h 677"/>
              <a:gd name="T36" fmla="*/ 963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963" y="280"/>
                </a:moveTo>
                <a:cubicBezTo>
                  <a:pt x="963" y="7"/>
                  <a:pt x="963" y="7"/>
                  <a:pt x="963" y="7"/>
                </a:cubicBezTo>
                <a:cubicBezTo>
                  <a:pt x="963" y="5"/>
                  <a:pt x="962" y="2"/>
                  <a:pt x="959" y="1"/>
                </a:cubicBezTo>
                <a:cubicBezTo>
                  <a:pt x="957" y="0"/>
                  <a:pt x="954" y="0"/>
                  <a:pt x="952" y="1"/>
                </a:cubicBezTo>
                <a:cubicBezTo>
                  <a:pt x="4" y="663"/>
                  <a:pt x="4" y="663"/>
                  <a:pt x="4" y="663"/>
                </a:cubicBezTo>
                <a:cubicBezTo>
                  <a:pt x="1" y="666"/>
                  <a:pt x="0" y="669"/>
                  <a:pt x="2" y="673"/>
                </a:cubicBezTo>
                <a:cubicBezTo>
                  <a:pt x="4" y="676"/>
                  <a:pt x="7" y="677"/>
                  <a:pt x="11" y="676"/>
                </a:cubicBezTo>
                <a:cubicBezTo>
                  <a:pt x="1183" y="194"/>
                  <a:pt x="1183" y="194"/>
                  <a:pt x="1183" y="194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7"/>
                  <a:pt x="1186" y="370"/>
                  <a:pt x="1190" y="370"/>
                </a:cubicBezTo>
                <a:cubicBezTo>
                  <a:pt x="1194" y="370"/>
                  <a:pt x="1197" y="367"/>
                  <a:pt x="1197" y="363"/>
                </a:cubicBezTo>
                <a:cubicBezTo>
                  <a:pt x="1197" y="183"/>
                  <a:pt x="1197" y="183"/>
                  <a:pt x="1197" y="183"/>
                </a:cubicBezTo>
                <a:cubicBezTo>
                  <a:pt x="1197" y="181"/>
                  <a:pt x="1196" y="179"/>
                  <a:pt x="1194" y="178"/>
                </a:cubicBezTo>
                <a:cubicBezTo>
                  <a:pt x="1192" y="176"/>
                  <a:pt x="1190" y="176"/>
                  <a:pt x="1188" y="177"/>
                </a:cubicBezTo>
                <a:cubicBezTo>
                  <a:pt x="64" y="639"/>
                  <a:pt x="64" y="639"/>
                  <a:pt x="64" y="639"/>
                </a:cubicBezTo>
                <a:cubicBezTo>
                  <a:pt x="949" y="21"/>
                  <a:pt x="949" y="21"/>
                  <a:pt x="949" y="21"/>
                </a:cubicBezTo>
                <a:cubicBezTo>
                  <a:pt x="949" y="280"/>
                  <a:pt x="949" y="280"/>
                  <a:pt x="949" y="280"/>
                </a:cubicBezTo>
                <a:cubicBezTo>
                  <a:pt x="949" y="284"/>
                  <a:pt x="952" y="287"/>
                  <a:pt x="956" y="287"/>
                </a:cubicBezTo>
                <a:cubicBezTo>
                  <a:pt x="960" y="287"/>
                  <a:pt x="963" y="284"/>
                  <a:pt x="963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îslíďe"/>
          <p:cNvSpPr/>
          <p:nvPr/>
        </p:nvSpPr>
        <p:spPr bwMode="auto">
          <a:xfrm>
            <a:off x="3138374" y="1314000"/>
            <a:ext cx="1235404" cy="1355273"/>
          </a:xfrm>
          <a:custGeom>
            <a:avLst/>
            <a:gdLst>
              <a:gd name="T0" fmla="*/ 738 w 742"/>
              <a:gd name="T1" fmla="*/ 305 h 814"/>
              <a:gd name="T2" fmla="*/ 740 w 742"/>
              <a:gd name="T3" fmla="*/ 302 h 814"/>
              <a:gd name="T4" fmla="*/ 740 w 742"/>
              <a:gd name="T5" fmla="*/ 300 h 814"/>
              <a:gd name="T6" fmla="*/ 741 w 742"/>
              <a:gd name="T7" fmla="*/ 296 h 814"/>
              <a:gd name="T8" fmla="*/ 742 w 742"/>
              <a:gd name="T9" fmla="*/ 268 h 814"/>
              <a:gd name="T10" fmla="*/ 742 w 742"/>
              <a:gd name="T11" fmla="*/ 222 h 814"/>
              <a:gd name="T12" fmla="*/ 740 w 742"/>
              <a:gd name="T13" fmla="*/ 7 h 814"/>
              <a:gd name="T14" fmla="*/ 735 w 742"/>
              <a:gd name="T15" fmla="*/ 1 h 814"/>
              <a:gd name="T16" fmla="*/ 728 w 742"/>
              <a:gd name="T17" fmla="*/ 3 h 814"/>
              <a:gd name="T18" fmla="*/ 3 w 742"/>
              <a:gd name="T19" fmla="*/ 802 h 814"/>
              <a:gd name="T20" fmla="*/ 3 w 742"/>
              <a:gd name="T21" fmla="*/ 811 h 814"/>
              <a:gd name="T22" fmla="*/ 13 w 742"/>
              <a:gd name="T23" fmla="*/ 811 h 814"/>
              <a:gd name="T24" fmla="*/ 738 w 742"/>
              <a:gd name="T25" fmla="*/ 12 h 814"/>
              <a:gd name="T26" fmla="*/ 733 w 742"/>
              <a:gd name="T27" fmla="*/ 7 h 814"/>
              <a:gd name="T28" fmla="*/ 726 w 742"/>
              <a:gd name="T29" fmla="*/ 8 h 814"/>
              <a:gd name="T30" fmla="*/ 726 w 742"/>
              <a:gd name="T31" fmla="*/ 29 h 814"/>
              <a:gd name="T32" fmla="*/ 728 w 742"/>
              <a:gd name="T33" fmla="*/ 222 h 814"/>
              <a:gd name="T34" fmla="*/ 727 w 742"/>
              <a:gd name="T35" fmla="*/ 277 h 814"/>
              <a:gd name="T36" fmla="*/ 727 w 742"/>
              <a:gd name="T37" fmla="*/ 293 h 814"/>
              <a:gd name="T38" fmla="*/ 727 w 742"/>
              <a:gd name="T39" fmla="*/ 297 h 814"/>
              <a:gd name="T40" fmla="*/ 726 w 742"/>
              <a:gd name="T41" fmla="*/ 298 h 814"/>
              <a:gd name="T42" fmla="*/ 726 w 742"/>
              <a:gd name="T43" fmla="*/ 298 h 814"/>
              <a:gd name="T44" fmla="*/ 730 w 742"/>
              <a:gd name="T45" fmla="*/ 298 h 814"/>
              <a:gd name="T46" fmla="*/ 727 w 742"/>
              <a:gd name="T47" fmla="*/ 297 h 814"/>
              <a:gd name="T48" fmla="*/ 726 w 742"/>
              <a:gd name="T49" fmla="*/ 298 h 814"/>
              <a:gd name="T50" fmla="*/ 730 w 742"/>
              <a:gd name="T51" fmla="*/ 298 h 814"/>
              <a:gd name="T52" fmla="*/ 727 w 742"/>
              <a:gd name="T53" fmla="*/ 297 h 814"/>
              <a:gd name="T54" fmla="*/ 732 w 742"/>
              <a:gd name="T55" fmla="*/ 299 h 814"/>
              <a:gd name="T56" fmla="*/ 728 w 742"/>
              <a:gd name="T57" fmla="*/ 295 h 814"/>
              <a:gd name="T58" fmla="*/ 727 w 742"/>
              <a:gd name="T59" fmla="*/ 297 h 814"/>
              <a:gd name="T60" fmla="*/ 732 w 742"/>
              <a:gd name="T61" fmla="*/ 299 h 814"/>
              <a:gd name="T62" fmla="*/ 728 w 742"/>
              <a:gd name="T63" fmla="*/ 295 h 814"/>
              <a:gd name="T64" fmla="*/ 728 w 742"/>
              <a:gd name="T65" fmla="*/ 305 h 814"/>
              <a:gd name="T66" fmla="*/ 738 w 742"/>
              <a:gd name="T67" fmla="*/ 30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2" h="814">
                <a:moveTo>
                  <a:pt x="738" y="305"/>
                </a:moveTo>
                <a:cubicBezTo>
                  <a:pt x="739" y="304"/>
                  <a:pt x="739" y="303"/>
                  <a:pt x="740" y="302"/>
                </a:cubicBezTo>
                <a:cubicBezTo>
                  <a:pt x="740" y="301"/>
                  <a:pt x="740" y="301"/>
                  <a:pt x="740" y="300"/>
                </a:cubicBezTo>
                <a:cubicBezTo>
                  <a:pt x="740" y="299"/>
                  <a:pt x="741" y="297"/>
                  <a:pt x="741" y="296"/>
                </a:cubicBezTo>
                <a:cubicBezTo>
                  <a:pt x="741" y="290"/>
                  <a:pt x="741" y="280"/>
                  <a:pt x="742" y="268"/>
                </a:cubicBezTo>
                <a:cubicBezTo>
                  <a:pt x="742" y="255"/>
                  <a:pt x="742" y="239"/>
                  <a:pt x="742" y="222"/>
                </a:cubicBezTo>
                <a:cubicBezTo>
                  <a:pt x="742" y="135"/>
                  <a:pt x="740" y="7"/>
                  <a:pt x="740" y="7"/>
                </a:cubicBezTo>
                <a:cubicBezTo>
                  <a:pt x="740" y="4"/>
                  <a:pt x="738" y="2"/>
                  <a:pt x="735" y="1"/>
                </a:cubicBezTo>
                <a:cubicBezTo>
                  <a:pt x="733" y="0"/>
                  <a:pt x="730" y="1"/>
                  <a:pt x="728" y="3"/>
                </a:cubicBezTo>
                <a:cubicBezTo>
                  <a:pt x="3" y="802"/>
                  <a:pt x="3" y="802"/>
                  <a:pt x="3" y="802"/>
                </a:cubicBezTo>
                <a:cubicBezTo>
                  <a:pt x="0" y="804"/>
                  <a:pt x="1" y="809"/>
                  <a:pt x="3" y="811"/>
                </a:cubicBezTo>
                <a:cubicBezTo>
                  <a:pt x="6" y="814"/>
                  <a:pt x="11" y="814"/>
                  <a:pt x="13" y="8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3" y="7"/>
                  <a:pt x="733" y="7"/>
                  <a:pt x="733" y="7"/>
                </a:cubicBezTo>
                <a:cubicBezTo>
                  <a:pt x="726" y="8"/>
                  <a:pt x="726" y="8"/>
                  <a:pt x="726" y="8"/>
                </a:cubicBezTo>
                <a:cubicBezTo>
                  <a:pt x="726" y="8"/>
                  <a:pt x="726" y="16"/>
                  <a:pt x="726" y="29"/>
                </a:cubicBezTo>
                <a:cubicBezTo>
                  <a:pt x="727" y="69"/>
                  <a:pt x="728" y="157"/>
                  <a:pt x="728" y="222"/>
                </a:cubicBezTo>
                <a:cubicBezTo>
                  <a:pt x="728" y="244"/>
                  <a:pt x="728" y="263"/>
                  <a:pt x="727" y="277"/>
                </a:cubicBezTo>
                <a:cubicBezTo>
                  <a:pt x="727" y="283"/>
                  <a:pt x="727" y="289"/>
                  <a:pt x="727" y="293"/>
                </a:cubicBezTo>
                <a:cubicBezTo>
                  <a:pt x="727" y="295"/>
                  <a:pt x="727" y="296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7" y="296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5" y="298"/>
                  <a:pt x="725" y="302"/>
                  <a:pt x="728" y="305"/>
                </a:cubicBezTo>
                <a:cubicBezTo>
                  <a:pt x="731" y="308"/>
                  <a:pt x="735" y="308"/>
                  <a:pt x="738" y="30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006000" y="1123950"/>
            <a:ext cx="0" cy="501967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366000" y="1123950"/>
            <a:ext cx="5637932" cy="501967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noAutofit/>
          </a:bodyPr>
          <a:lstStyle/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en-US" altLang="zh-CN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Cardiovascular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risk. </a:t>
            </a:r>
            <a:r>
              <a:rPr lang="en-US" altLang="zh-CN" sz="1400" dirty="0" err="1">
                <a:solidFill>
                  <a:srgbClr val="000000"/>
                </a:solidFill>
                <a:ea typeface="微软雅黑" panose="020B0503020204020204" pitchFamily="34" charset="-122"/>
              </a:rPr>
              <a:t>Ceneva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World Health Organization, 2007.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李婧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秦江梅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新疆哈萨克族食管癌风险的预测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[J],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世界华人消化杂志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2014, 22(10): 1442-1445.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en-US" altLang="zh-CN" sz="1400" dirty="0" err="1" smtClean="0">
                <a:solidFill>
                  <a:srgbClr val="000000"/>
                </a:solidFill>
                <a:ea typeface="微软雅黑" panose="020B0503020204020204" pitchFamily="34" charset="-122"/>
              </a:rPr>
              <a:t>Jemal</a:t>
            </a:r>
            <a:r>
              <a:rPr lang="en-US" altLang="zh-CN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A, Siegel R, Ward E, et al. Cancer statistics [J], CA Cancer J </a:t>
            </a:r>
            <a:r>
              <a:rPr lang="en-US" altLang="zh-CN" sz="1400" dirty="0" err="1">
                <a:solidFill>
                  <a:srgbClr val="000000"/>
                </a:solidFill>
                <a:ea typeface="微软雅黑" panose="020B0503020204020204" pitchFamily="34" charset="-122"/>
              </a:rPr>
              <a:t>Clin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2009, 59(4) : 225-249.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赵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志敏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李秀敏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贺晓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豫北农村社区食管癌贲门癌患者的生存质量及影响因素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[J].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中国全科医学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2010, 13 (19): 2130-2133.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孙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振球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徐勇勇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医学统计学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[M].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人民卫生出版社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2010, 278-336.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李丽霞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王彤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BP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神经网络与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Logistic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回归的比较研究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[J].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中国卫生统计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2005, 2(3): 138-140.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李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运明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徐勇勇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国人健康风险模型及风险评估方法研究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[M].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第四军医大学博士学位论文，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2011: 70-103.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张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家放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医用多元统计方法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[M].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高等教育出版社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2004, 128-157.</a:t>
            </a:r>
          </a:p>
          <a:p>
            <a:pPr marL="228600" lvl="0" indent="-228600" algn="just" defTabSz="913765">
              <a:lnSpc>
                <a:spcPct val="150000"/>
              </a:lnSpc>
              <a:spcAft>
                <a:spcPts val="500"/>
              </a:spcAft>
              <a:buFont typeface="+mj-lt"/>
              <a:buAutoNum type="arabicPeriod"/>
              <a:defRPr/>
            </a:pPr>
            <a:r>
              <a:rPr lang="zh-CN" altLang="en-US" sz="1400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章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杨熙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医学统计预测 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[M]. </a:t>
            </a:r>
            <a:r>
              <a:rPr lang="zh-CN" altLang="en-US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中国科学技术出版社</a:t>
            </a:r>
            <a:r>
              <a:rPr lang="en-US" altLang="zh-CN" sz="1400" dirty="0">
                <a:solidFill>
                  <a:srgbClr val="000000"/>
                </a:solidFill>
                <a:ea typeface="微软雅黑" panose="020B0503020204020204" pitchFamily="34" charset="-122"/>
              </a:rPr>
              <a:t>, 1995, 90-96.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167" y="215238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参考文献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6715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71512" y="0"/>
            <a:ext cx="115204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80377" y="371475"/>
            <a:ext cx="10033350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277005" y="5218247"/>
            <a:ext cx="5125668" cy="771282"/>
            <a:chOff x="6277005" y="5218247"/>
            <a:chExt cx="5125668" cy="771282"/>
          </a:xfrm>
        </p:grpSpPr>
        <p:sp>
          <p:nvSpPr>
            <p:cNvPr id="30" name="菱形 29"/>
            <p:cNvSpPr/>
            <p:nvPr/>
          </p:nvSpPr>
          <p:spPr bwMode="auto">
            <a:xfrm>
              <a:off x="6277005" y="5218247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7281987" y="5239828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 smtClean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研究结论与建议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77005" y="1119176"/>
            <a:ext cx="5125668" cy="887669"/>
            <a:chOff x="6277005" y="1119176"/>
            <a:chExt cx="5125668" cy="887669"/>
          </a:xfrm>
        </p:grpSpPr>
        <p:sp>
          <p:nvSpPr>
            <p:cNvPr id="16" name="菱形 15"/>
            <p:cNvSpPr/>
            <p:nvPr/>
          </p:nvSpPr>
          <p:spPr bwMode="auto">
            <a:xfrm>
              <a:off x="6277005" y="123556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" name="TextBox 31"/>
            <p:cNvSpPr txBox="1"/>
            <p:nvPr/>
          </p:nvSpPr>
          <p:spPr bwMode="auto">
            <a:xfrm>
              <a:off x="7281987" y="1119176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研究背景及意义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340054" y="200684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277005" y="2597253"/>
            <a:ext cx="5125668" cy="771282"/>
            <a:chOff x="6277005" y="2597253"/>
            <a:chExt cx="5125668" cy="771282"/>
          </a:xfrm>
        </p:grpSpPr>
        <p:sp>
          <p:nvSpPr>
            <p:cNvPr id="22" name="菱形 21"/>
            <p:cNvSpPr/>
            <p:nvPr/>
          </p:nvSpPr>
          <p:spPr bwMode="auto">
            <a:xfrm>
              <a:off x="6277005" y="259725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4" name="TextBox 31"/>
            <p:cNvSpPr txBox="1"/>
            <p:nvPr/>
          </p:nvSpPr>
          <p:spPr bwMode="auto">
            <a:xfrm>
              <a:off x="7281987" y="261883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研究材料和方法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40054" y="336853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277005" y="3958943"/>
            <a:ext cx="5125668" cy="771282"/>
            <a:chOff x="6277005" y="3958943"/>
            <a:chExt cx="5125668" cy="771282"/>
          </a:xfrm>
        </p:grpSpPr>
        <p:sp>
          <p:nvSpPr>
            <p:cNvPr id="26" name="菱形 25"/>
            <p:cNvSpPr/>
            <p:nvPr/>
          </p:nvSpPr>
          <p:spPr bwMode="auto">
            <a:xfrm>
              <a:off x="6277005" y="395894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8" name="TextBox 31"/>
            <p:cNvSpPr txBox="1"/>
            <p:nvPr/>
          </p:nvSpPr>
          <p:spPr bwMode="auto">
            <a:xfrm>
              <a:off x="7281987" y="398052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 smtClean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数据分析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340054" y="4724350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33378" y="1405691"/>
            <a:ext cx="4216744" cy="4311372"/>
            <a:chOff x="1329535" y="2086986"/>
            <a:chExt cx="2851930" cy="2999852"/>
          </a:xfrm>
        </p:grpSpPr>
        <p:sp>
          <p:nvSpPr>
            <p:cNvPr id="9" name="矩形 8"/>
            <p:cNvSpPr/>
            <p:nvPr/>
          </p:nvSpPr>
          <p:spPr>
            <a:xfrm>
              <a:off x="1485000" y="2799000"/>
              <a:ext cx="2541000" cy="56291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  <p:sp>
          <p:nvSpPr>
            <p:cNvPr id="56" name="菱形 55"/>
            <p:cNvSpPr/>
            <p:nvPr/>
          </p:nvSpPr>
          <p:spPr bwMode="auto">
            <a:xfrm>
              <a:off x="1329535" y="2086986"/>
              <a:ext cx="2851930" cy="299985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40557" y="3361912"/>
              <a:ext cx="900000" cy="450000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4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>
              <a:stCxn id="10" idx="1"/>
            </p:cNvCxnSpPr>
            <p:nvPr/>
          </p:nvCxnSpPr>
          <p:spPr>
            <a:xfrm flipH="1">
              <a:off x="1655557" y="3586912"/>
              <a:ext cx="5850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3"/>
            </p:cNvCxnSpPr>
            <p:nvPr/>
          </p:nvCxnSpPr>
          <p:spPr>
            <a:xfrm>
              <a:off x="3140557" y="3586912"/>
              <a:ext cx="5868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/>
        </p:nvCxnSpPr>
        <p:spPr>
          <a:xfrm flipH="1">
            <a:off x="1407501" y="568813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2003458" y="1034216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2389134" y="5524259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2490345" y="5650502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曹</a:t>
              </a:r>
              <a:r>
                <a:rPr lang="zh-CN" altLang="en-US" sz="180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云</a:t>
              </a:r>
              <a:r>
                <a:rPr lang="zh-CN" altLang="en-US" sz="180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珍 高皓楠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：张艳萍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34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35" name="椭圆 34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930955" y="1954056"/>
            <a:ext cx="4503391" cy="1633559"/>
            <a:chOff x="1324617" y="2000836"/>
            <a:chExt cx="4503391" cy="1633559"/>
          </a:xfrm>
        </p:grpSpPr>
        <p:sp>
          <p:nvSpPr>
            <p:cNvPr id="26" name="矩形 25"/>
            <p:cNvSpPr/>
            <p:nvPr/>
          </p:nvSpPr>
          <p:spPr>
            <a:xfrm>
              <a:off x="1324617" y="2989235"/>
              <a:ext cx="4503391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非常感谢您的观看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!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1736868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49700" y="37434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研究背景及意义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6486559" y="1123949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69924" y="1123950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işḷïḋê"/>
          <p:cNvSpPr/>
          <p:nvPr/>
        </p:nvSpPr>
        <p:spPr bwMode="auto">
          <a:xfrm>
            <a:off x="669924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işḷïḋê"/>
          <p:cNvSpPr/>
          <p:nvPr/>
        </p:nvSpPr>
        <p:spPr bwMode="auto">
          <a:xfrm>
            <a:off x="6492639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17439" y="2818368"/>
            <a:ext cx="5022489" cy="262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zh-CN" dirty="0"/>
              <a:t>食管癌是世界上最常见的六大恶性肿瘤之一，也是中国最常见的恶性肿瘤，居中国恶性肿瘤死因的第四位。它是一种常见的消化道恶性肿瘤，全世界每年新发病例约</a:t>
            </a:r>
            <a:r>
              <a:rPr lang="en-US" altLang="zh-CN" dirty="0"/>
              <a:t>30</a:t>
            </a:r>
            <a:r>
              <a:rPr lang="zh-CN" altLang="zh-CN" dirty="0"/>
              <a:t>万。食管癌起病隐匿，大多数患者就诊时已经是中晚期，</a:t>
            </a:r>
            <a:r>
              <a:rPr lang="en-US" altLang="zh-CN" dirty="0"/>
              <a:t>5</a:t>
            </a:r>
            <a:r>
              <a:rPr lang="zh-CN" altLang="zh-CN" dirty="0"/>
              <a:t>年生存率仅有</a:t>
            </a:r>
            <a:r>
              <a:rPr lang="en-US" altLang="zh-CN" dirty="0"/>
              <a:t>20%</a:t>
            </a:r>
            <a:r>
              <a:rPr lang="zh-CN" altLang="zh-CN" dirty="0"/>
              <a:t>。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41348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食管癌患病率高，生存率低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多边形 77"/>
          <p:cNvSpPr/>
          <p:nvPr/>
        </p:nvSpPr>
        <p:spPr bwMode="auto">
          <a:xfrm>
            <a:off x="2879006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9" name="文本框 18"/>
          <p:cNvSpPr txBox="1"/>
          <p:nvPr/>
        </p:nvSpPr>
        <p:spPr>
          <a:xfrm>
            <a:off x="8264063" y="2018901"/>
            <a:ext cx="1485000" cy="588331"/>
          </a:xfrm>
          <a:prstGeom prst="rect">
            <a:avLst/>
          </a:prstGeom>
          <a:noFill/>
        </p:spPr>
        <p:txBody>
          <a:bodyPr wrap="none" lIns="90000" tIns="46800" rIns="90000" bIns="46800" rtlCol="0" anchor="ctr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早期食管癌不易被发现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任意多边形 77"/>
          <p:cNvSpPr/>
          <p:nvPr/>
        </p:nvSpPr>
        <p:spPr bwMode="auto">
          <a:xfrm>
            <a:off x="8701721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31" name="矩形 30"/>
          <p:cNvSpPr/>
          <p:nvPr/>
        </p:nvSpPr>
        <p:spPr bwMode="auto">
          <a:xfrm>
            <a:off x="6445173" y="2879136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zh-CN" dirty="0"/>
              <a:t>对于早期的食管癌患者，目前临床上主要采用以手术为主的根治性治疗方式，而对于中晚期无法手术的患者，则主要采用化学治疗和放射治疗。近年来，尽管食管癌的治疗技术已经有了很大的进步，但食管癌恶性程度高，病程进展迅速，易复发和转移，患者的总体预后仍然比较差。</a:t>
            </a: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5909" y="261331"/>
            <a:ext cx="1882775" cy="663575"/>
          </a:xfrm>
        </p:spPr>
        <p:txBody>
          <a:bodyPr/>
          <a:lstStyle/>
          <a:p>
            <a:r>
              <a:rPr lang="zh-CN" altLang="en-US" sz="2800" dirty="0"/>
              <a:t>选题背景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 bwMode="auto">
          <a:xfrm>
            <a:off x="578808" y="1906327"/>
            <a:ext cx="10724732" cy="2315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en-US" altLang="zh-CN" sz="2600" dirty="0" smtClean="0"/>
              <a:t>       </a:t>
            </a:r>
            <a:r>
              <a:rPr lang="zh-CN" altLang="zh-CN" sz="2600" dirty="0" smtClean="0"/>
              <a:t>通过</a:t>
            </a:r>
            <a:r>
              <a:rPr lang="zh-CN" altLang="zh-CN" sz="2600" dirty="0"/>
              <a:t>预测模型可以确定患者未来发病风险</a:t>
            </a:r>
            <a:r>
              <a:rPr lang="zh-CN" altLang="zh-CN" sz="2600" dirty="0" smtClean="0"/>
              <a:t>。</a:t>
            </a:r>
            <a:r>
              <a:rPr lang="zh-CN" altLang="zh-CN" sz="2600" dirty="0"/>
              <a:t>建立在临床上有应用前景的食管癌风险预测模型，对于筛查食管癌高危人群，实现食管癌患者的早诊早治疗，改善食管癌患者的生存情况具有重要的意义。</a:t>
            </a:r>
            <a:endParaRPr lang="en-US" altLang="zh-CN" sz="2600" dirty="0">
              <a:solidFill>
                <a:srgbClr val="000000"/>
              </a:solidFill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41437" y="26021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研究意义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69925" y="1799176"/>
            <a:ext cx="10867917" cy="4344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is1îḍé_1"/>
          <p:cNvSpPr/>
          <p:nvPr/>
        </p:nvSpPr>
        <p:spPr>
          <a:xfrm>
            <a:off x="669926" y="1123951"/>
            <a:ext cx="10850562" cy="1838548"/>
          </a:xfrm>
          <a:prstGeom prst="rect">
            <a:avLst/>
          </a:prstGeom>
          <a:solidFill>
            <a:srgbClr val="1A317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7280" y="1495306"/>
            <a:ext cx="10833208" cy="134853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anchor="ctr" anchorCtr="0">
            <a:noAutofit/>
          </a:bodyPr>
          <a:lstStyle/>
          <a:p>
            <a:pPr defTabSz="913765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zh-CN" dirty="0">
                <a:solidFill>
                  <a:schemeClr val="bg1"/>
                </a:solidFill>
              </a:rPr>
              <a:t>通过收集邯郸市某医院</a:t>
            </a:r>
            <a:r>
              <a:rPr lang="en-US" altLang="zh-CN" dirty="0">
                <a:solidFill>
                  <a:schemeClr val="bg1"/>
                </a:solidFill>
              </a:rPr>
              <a:t>2017</a:t>
            </a:r>
            <a:r>
              <a:rPr lang="zh-CN" altLang="zh-CN" dirty="0">
                <a:solidFill>
                  <a:schemeClr val="bg1"/>
                </a:solidFill>
              </a:rPr>
              <a:t>年食管癌住院患者信息和居民健康人群调查问卷信息，整理影响食管癌患者患病的相关数据，对患者性别、年龄、居住地、吸烟情况、饮酒情况、个人健康情况、从事工作、是否患食管癌进行简单描述性统计和相关性分析，并建立</a:t>
            </a:r>
            <a:r>
              <a:rPr lang="en-US" altLang="zh-CN" dirty="0">
                <a:solidFill>
                  <a:schemeClr val="bg1"/>
                </a:solidFill>
              </a:rPr>
              <a:t>Logistic</a:t>
            </a:r>
            <a:r>
              <a:rPr lang="zh-CN" altLang="zh-CN" dirty="0">
                <a:solidFill>
                  <a:schemeClr val="bg1"/>
                </a:solidFill>
              </a:rPr>
              <a:t>风险预测模型，以期达到以下目的：</a:t>
            </a:r>
          </a:p>
          <a:p>
            <a:pPr marR="0" lvl="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defRPr/>
            </a:pPr>
            <a:endParaRPr kumimoji="0" lang="en-US" altLang="zh-CN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8" name="í$ḻiḓe"/>
          <p:cNvSpPr/>
          <p:nvPr/>
        </p:nvSpPr>
        <p:spPr>
          <a:xfrm>
            <a:off x="669925" y="3518201"/>
            <a:ext cx="3432742" cy="262542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ïS1iďê"/>
          <p:cNvSpPr/>
          <p:nvPr/>
        </p:nvSpPr>
        <p:spPr>
          <a:xfrm>
            <a:off x="823355" y="3294000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One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şḻíḑe"/>
          <p:cNvSpPr txBox="1"/>
          <p:nvPr/>
        </p:nvSpPr>
        <p:spPr bwMode="auto">
          <a:xfrm>
            <a:off x="135416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îṣľídê"/>
          <p:cNvSpPr/>
          <p:nvPr/>
        </p:nvSpPr>
        <p:spPr bwMode="auto">
          <a:xfrm>
            <a:off x="823355" y="3895501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zh-CN" sz="1600" dirty="0"/>
              <a:t>了解食管癌患者的基本特点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sp>
        <p:nvSpPr>
          <p:cNvPr id="23" name="í$ḻiḓe"/>
          <p:cNvSpPr/>
          <p:nvPr/>
        </p:nvSpPr>
        <p:spPr>
          <a:xfrm>
            <a:off x="4378835" y="3518201"/>
            <a:ext cx="3432742" cy="2625423"/>
          </a:xfrm>
          <a:prstGeom prst="roundRect">
            <a:avLst>
              <a:gd name="adj" fmla="val 2415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ïS1iďê"/>
          <p:cNvSpPr/>
          <p:nvPr/>
        </p:nvSpPr>
        <p:spPr>
          <a:xfrm>
            <a:off x="4532265" y="3294000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Two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îşḻíḑe"/>
          <p:cNvSpPr txBox="1"/>
          <p:nvPr/>
        </p:nvSpPr>
        <p:spPr bwMode="auto">
          <a:xfrm>
            <a:off x="5063079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îṣľídê"/>
          <p:cNvSpPr/>
          <p:nvPr/>
        </p:nvSpPr>
        <p:spPr bwMode="auto">
          <a:xfrm>
            <a:off x="4532265" y="3895501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zh-CN" sz="1600" dirty="0"/>
              <a:t>找到影响食管癌患者患病的主要因素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sp>
        <p:nvSpPr>
          <p:cNvPr id="28" name="í$ḻiḓe"/>
          <p:cNvSpPr/>
          <p:nvPr/>
        </p:nvSpPr>
        <p:spPr>
          <a:xfrm>
            <a:off x="8087746" y="3518201"/>
            <a:ext cx="3432742" cy="2625423"/>
          </a:xfrm>
          <a:prstGeom prst="roundRect">
            <a:avLst>
              <a:gd name="adj" fmla="val 2415"/>
            </a:avLst>
          </a:prstGeom>
          <a:solidFill>
            <a:schemeClr val="accent1">
              <a:lumMod val="20000"/>
              <a:lumOff val="80000"/>
              <a:alpha val="40000"/>
            </a:schemeClr>
          </a:solidFill>
          <a:ln w="317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46800" anchor="t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/>
            </a:r>
            <a:b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333639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</a:br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rgbClr val="333639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S1iďê"/>
          <p:cNvSpPr/>
          <p:nvPr/>
        </p:nvSpPr>
        <p:spPr>
          <a:xfrm>
            <a:off x="8241176" y="3294000"/>
            <a:ext cx="1307937" cy="385277"/>
          </a:xfrm>
          <a:prstGeom prst="roundRect">
            <a:avLst>
              <a:gd name="adj" fmla="val 14195"/>
            </a:avLst>
          </a:prstGeom>
          <a:solidFill>
            <a:srgbClr val="1A3172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Three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şḻíḑe"/>
          <p:cNvSpPr txBox="1"/>
          <p:nvPr/>
        </p:nvSpPr>
        <p:spPr bwMode="auto">
          <a:xfrm>
            <a:off x="8771990" y="3391607"/>
            <a:ext cx="73" cy="22159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  <a:sp3d prstMaterial="matte">
            <a:bevelT w="1270" h="1270"/>
          </a:sp3d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ṣľídê"/>
          <p:cNvSpPr/>
          <p:nvPr/>
        </p:nvSpPr>
        <p:spPr bwMode="auto">
          <a:xfrm>
            <a:off x="8241176" y="3895501"/>
            <a:ext cx="3279312" cy="2248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zh-CN" sz="1600" dirty="0"/>
              <a:t>通过建立的风险预测模型，对患者进行风险等级评价</a:t>
            </a:r>
            <a:endParaRPr lang="en-US" altLang="zh-CN" sz="1600" dirty="0">
              <a:solidFill>
                <a:srgbClr val="000000"/>
              </a:solidFill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3287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研究目标</a:t>
            </a:r>
          </a:p>
        </p:txBody>
      </p:sp>
    </p:spTree>
  </p:cSld>
  <p:clrMapOvr>
    <a:masterClrMapping/>
  </p:clrMapOvr>
  <p:transition spd="slow" advTm="3000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研究材料和方法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-1482" y="0"/>
            <a:ext cx="12193481" cy="68637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-1482" y="1016000"/>
            <a:ext cx="12193481" cy="53467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2537" y="260507"/>
            <a:ext cx="10850563" cy="663575"/>
          </a:xfrm>
        </p:spPr>
        <p:txBody>
          <a:bodyPr/>
          <a:lstStyle/>
          <a:p>
            <a:r>
              <a:rPr lang="zh-CN" alt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数据来源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3" name="文本框 2"/>
          <p:cNvSpPr txBox="1"/>
          <p:nvPr/>
        </p:nvSpPr>
        <p:spPr>
          <a:xfrm>
            <a:off x="259589" y="2438773"/>
            <a:ext cx="4195482" cy="2501153"/>
          </a:xfrm>
          <a:prstGeom prst="rect">
            <a:avLst/>
          </a:prstGeom>
          <a:noFill/>
        </p:spPr>
        <p:txBody>
          <a:bodyPr wrap="square" lIns="90000" tIns="46800" rIns="90000" bIns="46800" rtlCol="0" anchor="ctr" anchorCtr="0">
            <a:normAutofit fontScale="85000" lnSpcReduction="10000"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  <a:defRPr/>
            </a:pPr>
            <a:r>
              <a:rPr lang="zh-CN" altLang="en-US" b="1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       通过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收集邯郸市某医院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2017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年食管癌住院患者信息和居民健康人群调查问卷信息</a:t>
            </a:r>
            <a:r>
              <a:rPr lang="zh-CN" altLang="en-US" b="1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，最后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分别得到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100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个样本和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114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个样本。我们定义抽烟者、饮酒者的标准如下</a:t>
            </a:r>
            <a:r>
              <a:rPr lang="zh-CN" altLang="en-US" b="1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：平均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每周至少两次并达一年的人定义为饮酒者，否则为非饮酒者</a:t>
            </a:r>
            <a:r>
              <a:rPr lang="zh-CN" altLang="en-US" b="1" dirty="0" smtClean="0">
                <a:solidFill>
                  <a:srgbClr val="000000"/>
                </a:solidFill>
                <a:ea typeface="微软雅黑" panose="020B0503020204020204" pitchFamily="34" charset="-122"/>
              </a:rPr>
              <a:t>；一生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种吸烟总量大于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100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支或吸烟斗大于</a:t>
            </a: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100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次的人定义为吸烟者，否则为非吸烟者。</a:t>
            </a:r>
            <a:endParaRPr lang="en-US" altLang="zh-CN" b="1" dirty="0">
              <a:solidFill>
                <a:srgbClr val="000000"/>
              </a:solidFill>
              <a:ea typeface="微软雅黑" panose="020B0503020204020204" pitchFamily="34" charset="-122"/>
            </a:endParaRPr>
          </a:p>
          <a:p>
            <a:pPr algn="ctr"/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616265"/>
              </p:ext>
            </p:extLst>
          </p:nvPr>
        </p:nvGraphicFramePr>
        <p:xfrm>
          <a:off x="4716141" y="1940083"/>
          <a:ext cx="7117272" cy="3492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8788"/>
                <a:gridCol w="5338484"/>
              </a:tblGrid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变量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说明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性别</a:t>
                      </a:r>
                      <a:r>
                        <a:rPr lang="en-US" sz="1500" kern="100">
                          <a:effectLst/>
                        </a:rPr>
                        <a:t> 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</a:t>
                      </a:r>
                      <a:r>
                        <a:rPr lang="zh-CN" sz="1500" kern="0">
                          <a:effectLst/>
                        </a:rPr>
                        <a:t>男 </a:t>
                      </a:r>
                      <a:r>
                        <a:rPr lang="en-US" sz="1500" kern="0">
                          <a:effectLst/>
                        </a:rPr>
                        <a:t>1=</a:t>
                      </a:r>
                      <a:r>
                        <a:rPr lang="zh-CN" sz="1500" kern="0">
                          <a:effectLst/>
                        </a:rPr>
                        <a:t>女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年龄</a:t>
                      </a:r>
                      <a:r>
                        <a:rPr lang="en-US" sz="1500" kern="100" dirty="0">
                          <a:effectLst/>
                        </a:rPr>
                        <a:t> 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0=&lt;18 1=18-25 2=26-30 3=31-40 4=41-50 5=51-60 6=&gt;60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居住地</a:t>
                      </a:r>
                      <a:r>
                        <a:rPr lang="en-US" sz="1500" kern="100">
                          <a:effectLst/>
                        </a:rPr>
                        <a:t> 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</a:t>
                      </a:r>
                      <a:r>
                        <a:rPr lang="zh-CN" sz="1500" kern="0">
                          <a:effectLst/>
                        </a:rPr>
                        <a:t>邯山区 </a:t>
                      </a:r>
                      <a:r>
                        <a:rPr lang="en-US" sz="1500" kern="0">
                          <a:effectLst/>
                        </a:rPr>
                        <a:t>1=</a:t>
                      </a:r>
                      <a:r>
                        <a:rPr lang="zh-CN" sz="1500" kern="0">
                          <a:effectLst/>
                        </a:rPr>
                        <a:t>丛台区 </a:t>
                      </a:r>
                      <a:r>
                        <a:rPr lang="en-US" sz="1500" kern="0">
                          <a:effectLst/>
                        </a:rPr>
                        <a:t>2=</a:t>
                      </a:r>
                      <a:r>
                        <a:rPr lang="zh-CN" sz="1500" kern="0">
                          <a:effectLst/>
                        </a:rPr>
                        <a:t>复兴区 </a:t>
                      </a:r>
                      <a:r>
                        <a:rPr lang="en-US" sz="1500" kern="0">
                          <a:effectLst/>
                        </a:rPr>
                        <a:t>3=</a:t>
                      </a:r>
                      <a:r>
                        <a:rPr lang="zh-CN" sz="1500" kern="0">
                          <a:effectLst/>
                        </a:rPr>
                        <a:t>其它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吸烟情况</a:t>
                      </a:r>
                      <a:r>
                        <a:rPr lang="en-US" sz="1500" kern="100">
                          <a:effectLst/>
                        </a:rPr>
                        <a:t> 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</a:t>
                      </a:r>
                      <a:r>
                        <a:rPr lang="zh-CN" sz="1500" kern="0">
                          <a:effectLst/>
                        </a:rPr>
                        <a:t>从不 </a:t>
                      </a:r>
                      <a:r>
                        <a:rPr lang="en-US" sz="1500" kern="0">
                          <a:effectLst/>
                        </a:rPr>
                        <a:t>1=</a:t>
                      </a:r>
                      <a:r>
                        <a:rPr lang="zh-CN" sz="1500" kern="0">
                          <a:effectLst/>
                        </a:rPr>
                        <a:t>吸烟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>
                          <a:effectLst/>
                        </a:rPr>
                        <a:t>饮酒情况</a:t>
                      </a:r>
                      <a:r>
                        <a:rPr lang="en-US" sz="1500" kern="100">
                          <a:effectLst/>
                        </a:rPr>
                        <a:t> 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</a:t>
                      </a:r>
                      <a:r>
                        <a:rPr lang="zh-CN" sz="1500" kern="0">
                          <a:effectLst/>
                        </a:rPr>
                        <a:t>从不 </a:t>
                      </a:r>
                      <a:r>
                        <a:rPr lang="en-US" sz="1500" kern="0">
                          <a:effectLst/>
                        </a:rPr>
                        <a:t>1=</a:t>
                      </a:r>
                      <a:r>
                        <a:rPr lang="zh-CN" sz="1500" kern="0">
                          <a:effectLst/>
                        </a:rPr>
                        <a:t>喝酒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个人健康情况</a:t>
                      </a:r>
                      <a:r>
                        <a:rPr lang="en-US" sz="1500" kern="100" dirty="0">
                          <a:effectLst/>
                        </a:rPr>
                        <a:t> 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</a:t>
                      </a:r>
                      <a:r>
                        <a:rPr lang="zh-CN" sz="1500" kern="0">
                          <a:effectLst/>
                        </a:rPr>
                        <a:t>高血压 </a:t>
                      </a:r>
                      <a:r>
                        <a:rPr lang="en-US" sz="1500" kern="0">
                          <a:effectLst/>
                        </a:rPr>
                        <a:t>1=</a:t>
                      </a:r>
                      <a:r>
                        <a:rPr lang="zh-CN" sz="1500" kern="0">
                          <a:effectLst/>
                        </a:rPr>
                        <a:t>糖尿病 </a:t>
                      </a:r>
                      <a:r>
                        <a:rPr lang="en-US" sz="1500" kern="0">
                          <a:effectLst/>
                        </a:rPr>
                        <a:t>2=</a:t>
                      </a:r>
                      <a:r>
                        <a:rPr lang="zh-CN" sz="1500" kern="0">
                          <a:effectLst/>
                        </a:rPr>
                        <a:t>冠心病 </a:t>
                      </a:r>
                      <a:r>
                        <a:rPr lang="en-US" sz="1500" kern="0">
                          <a:effectLst/>
                        </a:rPr>
                        <a:t>3=</a:t>
                      </a:r>
                      <a:r>
                        <a:rPr lang="zh-CN" sz="1500" kern="0">
                          <a:effectLst/>
                        </a:rPr>
                        <a:t>脑梗塞 </a:t>
                      </a:r>
                      <a:r>
                        <a:rPr lang="en-US" sz="1500" kern="0">
                          <a:effectLst/>
                        </a:rPr>
                        <a:t>4=</a:t>
                      </a:r>
                      <a:r>
                        <a:rPr lang="zh-CN" sz="1500" kern="0">
                          <a:effectLst/>
                        </a:rPr>
                        <a:t>胃病 </a:t>
                      </a:r>
                      <a:r>
                        <a:rPr lang="en-US" sz="1500" kern="0">
                          <a:effectLst/>
                        </a:rPr>
                        <a:t>5=</a:t>
                      </a:r>
                      <a:r>
                        <a:rPr lang="zh-CN" sz="1500" kern="0">
                          <a:effectLst/>
                        </a:rPr>
                        <a:t>其它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从事工作</a:t>
                      </a:r>
                      <a:r>
                        <a:rPr lang="en-US" sz="1500" kern="100" dirty="0">
                          <a:effectLst/>
                        </a:rPr>
                        <a:t> 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>
                          <a:effectLst/>
                        </a:rPr>
                        <a:t>0=</a:t>
                      </a:r>
                      <a:r>
                        <a:rPr lang="zh-CN" sz="1500" kern="0">
                          <a:effectLst/>
                        </a:rPr>
                        <a:t>退休 </a:t>
                      </a:r>
                      <a:r>
                        <a:rPr lang="en-US" sz="1500" kern="0">
                          <a:effectLst/>
                        </a:rPr>
                        <a:t>1=</a:t>
                      </a:r>
                      <a:r>
                        <a:rPr lang="zh-CN" sz="1500" kern="0">
                          <a:effectLst/>
                        </a:rPr>
                        <a:t>工作</a:t>
                      </a:r>
                      <a:endParaRPr lang="zh-CN" sz="15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88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500" kern="0" dirty="0">
                          <a:effectLst/>
                        </a:rPr>
                        <a:t>是否患食管癌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500" kern="0" dirty="0">
                          <a:effectLst/>
                        </a:rPr>
                        <a:t>0=</a:t>
                      </a:r>
                      <a:r>
                        <a:rPr lang="zh-CN" sz="1500" kern="0" dirty="0">
                          <a:effectLst/>
                        </a:rPr>
                        <a:t>否 </a:t>
                      </a:r>
                      <a:r>
                        <a:rPr lang="en-US" sz="1500" kern="0" dirty="0">
                          <a:effectLst/>
                        </a:rPr>
                        <a:t>1=</a:t>
                      </a:r>
                      <a:r>
                        <a:rPr lang="zh-CN" sz="1500" kern="0" dirty="0">
                          <a:effectLst/>
                        </a:rPr>
                        <a:t>是</a:t>
                      </a:r>
                      <a:endParaRPr lang="zh-CN" sz="15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 advTm="3000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矩形 547"/>
          <p:cNvSpPr/>
          <p:nvPr/>
        </p:nvSpPr>
        <p:spPr bwMode="auto">
          <a:xfrm>
            <a:off x="-1" y="10385"/>
            <a:ext cx="12192001" cy="682028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2" name="矩形 551"/>
          <p:cNvSpPr/>
          <p:nvPr/>
        </p:nvSpPr>
        <p:spPr bwMode="auto">
          <a:xfrm>
            <a:off x="6273943" y="4340803"/>
            <a:ext cx="5646000" cy="1795257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1" name="矩形 550"/>
          <p:cNvSpPr/>
          <p:nvPr/>
        </p:nvSpPr>
        <p:spPr bwMode="auto">
          <a:xfrm>
            <a:off x="6273943" y="2603082"/>
            <a:ext cx="5646000" cy="182875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0" name="矩形 549"/>
          <p:cNvSpPr/>
          <p:nvPr/>
        </p:nvSpPr>
        <p:spPr bwMode="auto">
          <a:xfrm>
            <a:off x="6273943" y="857520"/>
            <a:ext cx="5646000" cy="1832193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44" name="矩形 543"/>
          <p:cNvSpPr/>
          <p:nvPr/>
        </p:nvSpPr>
        <p:spPr bwMode="auto">
          <a:xfrm>
            <a:off x="674804" y="1265584"/>
            <a:ext cx="4445128" cy="48780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Rectangle 30"/>
          <p:cNvSpPr/>
          <p:nvPr/>
        </p:nvSpPr>
        <p:spPr bwMode="auto">
          <a:xfrm>
            <a:off x="6477383" y="1662166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60000"/>
              </a:lnSpc>
              <a:spcBef>
                <a:spcPct val="0"/>
              </a:spcBef>
              <a:defRPr/>
            </a:pPr>
            <a:r>
              <a:rPr lang="en-US" altLang="zh-CN" sz="1200" dirty="0"/>
              <a:t>Spearman</a:t>
            </a:r>
            <a:r>
              <a:rPr lang="zh-CN" altLang="zh-CN" sz="1200" dirty="0"/>
              <a:t>相关系数被定义成等级变量之间的皮尔逊相关系数。本文的因变量和自变量均为等级离散型变量，因此采用</a:t>
            </a:r>
            <a:r>
              <a:rPr lang="en-US" altLang="zh-CN" sz="1200" dirty="0"/>
              <a:t>Spearman</a:t>
            </a:r>
            <a:r>
              <a:rPr lang="zh-CN" altLang="zh-CN" sz="1200" dirty="0"/>
              <a:t>相关系数对变量之间的</a:t>
            </a:r>
            <a:r>
              <a:rPr lang="zh-CN" altLang="zh-CN" sz="1200" dirty="0" smtClean="0"/>
              <a:t>相关性</a:t>
            </a:r>
            <a:r>
              <a:rPr lang="zh-CN" altLang="en-US" sz="1200" dirty="0" smtClean="0"/>
              <a:t>进行分析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3" name="TextBox 31"/>
          <p:cNvSpPr txBox="1"/>
          <p:nvPr/>
        </p:nvSpPr>
        <p:spPr bwMode="auto">
          <a:xfrm>
            <a:off x="6477383" y="126558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Spearman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相关性分析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477383" y="171822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0"/>
          <p:cNvSpPr/>
          <p:nvPr/>
        </p:nvSpPr>
        <p:spPr bwMode="auto">
          <a:xfrm>
            <a:off x="6477383" y="349604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 lnSpcReduction="10000"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60000"/>
              </a:lnSpc>
              <a:spcBef>
                <a:spcPct val="0"/>
              </a:spcBef>
              <a:defRPr/>
            </a:pPr>
            <a:r>
              <a:rPr lang="zh-CN" altLang="en-US" sz="1200" dirty="0" smtClean="0"/>
              <a:t>列联表是</a:t>
            </a:r>
            <a:r>
              <a:rPr lang="zh-CN" altLang="en-US" sz="1200" dirty="0"/>
              <a:t>观测数据按两个或更多属性（定性变量）分类时所列出的频数表</a:t>
            </a:r>
            <a:r>
              <a:rPr lang="zh-CN" altLang="en-US" sz="1200" dirty="0" smtClean="0"/>
              <a:t>。卡方检验针对分类变量之间的相关关系，因此本文通过卡方检验进一步分析自变量与因变量之间的关系。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6" name="TextBox 31"/>
          <p:cNvSpPr txBox="1"/>
          <p:nvPr/>
        </p:nvSpPr>
        <p:spPr bwMode="auto">
          <a:xfrm>
            <a:off x="6477383" y="304340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交叉列联表分析和卡方检验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477383" y="349604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/>
          <p:nvPr/>
        </p:nvSpPr>
        <p:spPr bwMode="auto">
          <a:xfrm>
            <a:off x="6477383" y="527386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60000"/>
              </a:lnSpc>
              <a:spcBef>
                <a:spcPct val="0"/>
              </a:spcBef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+mn-ea"/>
              </a:rPr>
              <a:t>logistic</a:t>
            </a:r>
            <a:r>
              <a:rPr lang="zh-CN" altLang="en-US" sz="1200" dirty="0">
                <a:solidFill>
                  <a:srgbClr val="000000"/>
                </a:solidFill>
                <a:latin typeface="+mn-ea"/>
              </a:rPr>
              <a:t>回归分析，是一种广义的线性回归</a:t>
            </a:r>
            <a:r>
              <a:rPr lang="zh-CN" altLang="en-US" sz="1200" dirty="0" smtClean="0">
                <a:solidFill>
                  <a:srgbClr val="000000"/>
                </a:solidFill>
                <a:latin typeface="+mn-ea"/>
              </a:rPr>
              <a:t>分析模型，可以</a:t>
            </a:r>
            <a:r>
              <a:rPr lang="zh-CN" altLang="en-US" sz="1200" dirty="0"/>
              <a:t>探讨引发疾病的危险因素，并根据危险因素预测疾病发生的</a:t>
            </a:r>
            <a:r>
              <a:rPr lang="zh-CN" altLang="en-US" sz="1200" dirty="0" smtClean="0"/>
              <a:t>概率。</a:t>
            </a:r>
            <a:endParaRPr lang="zh-CN" altLang="en-US" sz="12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9" name="TextBox 31"/>
          <p:cNvSpPr txBox="1"/>
          <p:nvPr/>
        </p:nvSpPr>
        <p:spPr bwMode="auto">
          <a:xfrm>
            <a:off x="6477383" y="482122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en-US" altLang="zh-CN" b="1" dirty="0">
                <a:solidFill>
                  <a:srgbClr val="000000"/>
                </a:solidFill>
                <a:ea typeface="微软雅黑" panose="020B0503020204020204" pitchFamily="34" charset="-122"/>
              </a:rPr>
              <a:t>Logistic</a:t>
            </a:r>
            <a:r>
              <a:rPr lang="zh-CN" altLang="en-US" b="1" dirty="0">
                <a:solidFill>
                  <a:srgbClr val="000000"/>
                </a:solidFill>
                <a:ea typeface="微软雅黑" panose="020B0503020204020204" pitchFamily="34" charset="-122"/>
              </a:rPr>
              <a:t>回归模型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477383" y="527386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hives_232650"/>
          <p:cNvSpPr>
            <a:spLocks noChangeAspect="1"/>
          </p:cNvSpPr>
          <p:nvPr/>
        </p:nvSpPr>
        <p:spPr bwMode="auto">
          <a:xfrm>
            <a:off x="11046000" y="113400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2" name="archives_232650"/>
          <p:cNvSpPr>
            <a:spLocks noChangeAspect="1"/>
          </p:cNvSpPr>
          <p:nvPr/>
        </p:nvSpPr>
        <p:spPr bwMode="auto">
          <a:xfrm>
            <a:off x="11046000" y="291182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3" name="archives_232650"/>
          <p:cNvSpPr>
            <a:spLocks noChangeAspect="1"/>
          </p:cNvSpPr>
          <p:nvPr/>
        </p:nvSpPr>
        <p:spPr bwMode="auto">
          <a:xfrm>
            <a:off x="11046000" y="468964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cxnSp>
        <p:nvCxnSpPr>
          <p:cNvPr id="14" name="直接连接符 13"/>
          <p:cNvCxnSpPr/>
          <p:nvPr/>
        </p:nvCxnSpPr>
        <p:spPr>
          <a:xfrm>
            <a:off x="5646000" y="1134847"/>
            <a:ext cx="0" cy="5008778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ṡ1îḋe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close/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ïSḻiḍè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íṡlidè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i$lïḋê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ïṡ1íḍ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ïŝ1ïḓ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íŝlíḍê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îş1îḋé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îṣlíď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íṡliḓ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iṩļiḋé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íŝļíďè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iŝḷíḋè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ś1íḓê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ṩḷiḍè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sḻíḍe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iṥļíḋé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ṡḷïḍe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š1ïḋè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ïṥḷïḍê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ï$liḑ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íŝľîḋ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îŝ1îḍè"/>
          <p:cNvSpPr/>
          <p:nvPr/>
        </p:nvSpPr>
        <p:spPr bwMode="auto">
          <a:xfrm>
            <a:off x="2097550" y="3879252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iṣ1îďé"/>
          <p:cNvSpPr/>
          <p:nvPr/>
        </p:nvSpPr>
        <p:spPr bwMode="auto">
          <a:xfrm>
            <a:off x="2207303" y="3848364"/>
            <a:ext cx="131441" cy="55205"/>
          </a:xfrm>
          <a:custGeom>
            <a:avLst/>
            <a:gdLst>
              <a:gd name="T0" fmla="*/ 200 w 200"/>
              <a:gd name="T1" fmla="*/ 33 h 84"/>
              <a:gd name="T2" fmla="*/ 8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8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íšḻíḑê"/>
          <p:cNvSpPr/>
          <p:nvPr/>
        </p:nvSpPr>
        <p:spPr bwMode="auto">
          <a:xfrm>
            <a:off x="2121867" y="3969289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ś1îḋe"/>
          <p:cNvSpPr/>
          <p:nvPr/>
        </p:nvSpPr>
        <p:spPr bwMode="auto">
          <a:xfrm>
            <a:off x="2231619" y="3894368"/>
            <a:ext cx="292456" cy="99238"/>
          </a:xfrm>
          <a:custGeom>
            <a:avLst/>
            <a:gdLst>
              <a:gd name="T0" fmla="*/ 445 w 445"/>
              <a:gd name="T1" fmla="*/ 33 h 151"/>
              <a:gd name="T2" fmla="*/ 8 w 445"/>
              <a:gd name="T3" fmla="*/ 151 h 151"/>
              <a:gd name="T4" fmla="*/ 0 w 445"/>
              <a:gd name="T5" fmla="*/ 120 h 151"/>
              <a:gd name="T6" fmla="*/ 435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8" y="151"/>
                </a:lnTo>
                <a:lnTo>
                  <a:pt x="0" y="120"/>
                </a:lnTo>
                <a:lnTo>
                  <a:pt x="435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šḷïḑ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ļíḋ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ṡ1í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ïślî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ïşlîḍe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îşľidé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îS1íďé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işļíde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îSļiďe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ïš1ïḋé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îś1íḓe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ṡlîḓé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ṥľîḍê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iṩḻiďè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îṩ1íḋè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íṣḻíḓé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ṣlíḋé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ïsľïḍè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sľíḓé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îṩľîďè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iš1ïde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ïṡḷïḋê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îŝlidé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ïŝ1îḓe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ïsḻiḓ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iṧļïḋ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îşḻíd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îŝḻîḓ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îṩľîḓè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iṡ1ide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ṣļíḓè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ľïḑe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ïṣļide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iśľïḑè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ïṩḻíḓê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íṥḻïḋè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îśḻíḍ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îŝḷíď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î$liḓê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îṡḻiḍe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íṧḻîḑe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íšľiḑê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išḻidê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îṣļïḓè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îśḷiḋê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îṡḷîďé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is1îďe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ïṩḷîďê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ïṩlïḑê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ṣ1íďè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í$ļîḓ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iṡḻíd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ïşļîdè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ïSľïḋê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ṥḻïde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ŝ1ïḋê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ísḷîḍ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ľid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sļïḓê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ïṥḻïde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slîdè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ḷïdê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ļïď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íṡľíḓ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ṣ1iďé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ŝ1îḍè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śľiḋe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ïṡ1îḍè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ísḷïḍé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îšľídè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ŝ1ïďè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ïṧḻiḑé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î$1íḍè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Slîďê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ïşlíďè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ïďé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şľïďé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îsļiḍè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ṡľïḑe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iŝḻíďê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iśḻíḋé"/>
          <p:cNvSpPr/>
          <p:nvPr/>
        </p:nvSpPr>
        <p:spPr bwMode="auto">
          <a:xfrm>
            <a:off x="3577573" y="3226649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íṥľîḋé"/>
          <p:cNvSpPr/>
          <p:nvPr/>
        </p:nvSpPr>
        <p:spPr bwMode="auto">
          <a:xfrm>
            <a:off x="3433646" y="3174730"/>
            <a:ext cx="31546" cy="30889"/>
          </a:xfrm>
          <a:custGeom>
            <a:avLst/>
            <a:gdLst>
              <a:gd name="T0" fmla="*/ 31 w 34"/>
              <a:gd name="T1" fmla="*/ 12 h 33"/>
              <a:gd name="T2" fmla="*/ 21 w 34"/>
              <a:gd name="T3" fmla="*/ 31 h 33"/>
              <a:gd name="T4" fmla="*/ 2 w 34"/>
              <a:gd name="T5" fmla="*/ 20 h 33"/>
              <a:gd name="T6" fmla="*/ 13 w 34"/>
              <a:gd name="T7" fmla="*/ 2 h 33"/>
              <a:gd name="T8" fmla="*/ 31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ïş1ïďé"/>
          <p:cNvSpPr/>
          <p:nvPr/>
        </p:nvSpPr>
        <p:spPr bwMode="auto">
          <a:xfrm>
            <a:off x="3297604" y="3299599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išľïďé"/>
          <p:cNvSpPr/>
          <p:nvPr/>
        </p:nvSpPr>
        <p:spPr bwMode="auto">
          <a:xfrm>
            <a:off x="3181279" y="3287769"/>
            <a:ext cx="30889" cy="30889"/>
          </a:xfrm>
          <a:custGeom>
            <a:avLst/>
            <a:gdLst>
              <a:gd name="T0" fmla="*/ 31 w 33"/>
              <a:gd name="T1" fmla="*/ 12 h 33"/>
              <a:gd name="T2" fmla="*/ 21 w 33"/>
              <a:gd name="T3" fmla="*/ 31 h 33"/>
              <a:gd name="T4" fmla="*/ 2 w 33"/>
              <a:gd name="T5" fmla="*/ 20 h 33"/>
              <a:gd name="T6" fmla="*/ 13 w 33"/>
              <a:gd name="T7" fmla="*/ 2 h 33"/>
              <a:gd name="T8" fmla="*/ 31 w 33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2"/>
                </a:moveTo>
                <a:cubicBezTo>
                  <a:pt x="33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6" name="işliďe"/>
          <p:cNvSpPr/>
          <p:nvPr/>
        </p:nvSpPr>
        <p:spPr bwMode="auto">
          <a:xfrm>
            <a:off x="3146447" y="3389636"/>
            <a:ext cx="32203" cy="30889"/>
          </a:xfrm>
          <a:custGeom>
            <a:avLst/>
            <a:gdLst>
              <a:gd name="T0" fmla="*/ 32 w 34"/>
              <a:gd name="T1" fmla="*/ 12 h 33"/>
              <a:gd name="T2" fmla="*/ 21 w 34"/>
              <a:gd name="T3" fmla="*/ 31 h 33"/>
              <a:gd name="T4" fmla="*/ 3 w 34"/>
              <a:gd name="T5" fmla="*/ 20 h 33"/>
              <a:gd name="T6" fmla="*/ 13 w 34"/>
              <a:gd name="T7" fmla="*/ 2 h 33"/>
              <a:gd name="T8" fmla="*/ 32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5" y="28"/>
                  <a:pt x="3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2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îṧḻíḑé"/>
          <p:cNvSpPr/>
          <p:nvPr/>
        </p:nvSpPr>
        <p:spPr bwMode="auto">
          <a:xfrm>
            <a:off x="2982146" y="3395550"/>
            <a:ext cx="32203" cy="30889"/>
          </a:xfrm>
          <a:custGeom>
            <a:avLst/>
            <a:gdLst>
              <a:gd name="T0" fmla="*/ 31 w 34"/>
              <a:gd name="T1" fmla="*/ 13 h 33"/>
              <a:gd name="T2" fmla="*/ 21 w 34"/>
              <a:gd name="T3" fmla="*/ 31 h 33"/>
              <a:gd name="T4" fmla="*/ 2 w 34"/>
              <a:gd name="T5" fmla="*/ 21 h 33"/>
              <a:gd name="T6" fmla="*/ 13 w 34"/>
              <a:gd name="T7" fmla="*/ 2 h 33"/>
              <a:gd name="T8" fmla="*/ 31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î$ḻïḓê"/>
          <p:cNvSpPr/>
          <p:nvPr/>
        </p:nvSpPr>
        <p:spPr bwMode="auto">
          <a:xfrm>
            <a:off x="2888823" y="3491502"/>
            <a:ext cx="31546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ïş1ïdé"/>
          <p:cNvSpPr/>
          <p:nvPr/>
        </p:nvSpPr>
        <p:spPr bwMode="auto">
          <a:xfrm>
            <a:off x="2946657" y="3213505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ïṡḷide"/>
          <p:cNvSpPr/>
          <p:nvPr/>
        </p:nvSpPr>
        <p:spPr bwMode="auto">
          <a:xfrm>
            <a:off x="3101757" y="3309457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íśľíḍè"/>
          <p:cNvSpPr/>
          <p:nvPr/>
        </p:nvSpPr>
        <p:spPr bwMode="auto">
          <a:xfrm>
            <a:off x="3191795" y="3146470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í$ḷíďé"/>
          <p:cNvSpPr/>
          <p:nvPr/>
        </p:nvSpPr>
        <p:spPr bwMode="auto">
          <a:xfrm>
            <a:off x="3299576" y="3214820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îṥlîdê"/>
          <p:cNvSpPr/>
          <p:nvPr/>
        </p:nvSpPr>
        <p:spPr bwMode="auto">
          <a:xfrm>
            <a:off x="3363982" y="3043289"/>
            <a:ext cx="32203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ïṡ1îďê"/>
          <p:cNvSpPr/>
          <p:nvPr/>
        </p:nvSpPr>
        <p:spPr bwMode="auto">
          <a:xfrm>
            <a:off x="3488850" y="3093237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30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íSḻîḋé"/>
          <p:cNvSpPr/>
          <p:nvPr/>
        </p:nvSpPr>
        <p:spPr bwMode="auto">
          <a:xfrm>
            <a:off x="3574944" y="3042632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íṩḷïďè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7" name="iśḷîḍé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8" name="iŝḻîḍè"/>
          <p:cNvSpPr/>
          <p:nvPr/>
        </p:nvSpPr>
        <p:spPr bwMode="auto">
          <a:xfrm>
            <a:off x="2903939" y="3534220"/>
            <a:ext cx="30889" cy="30889"/>
          </a:xfrm>
          <a:custGeom>
            <a:avLst/>
            <a:gdLst>
              <a:gd name="T0" fmla="*/ 31 w 33"/>
              <a:gd name="T1" fmla="*/ 13 h 33"/>
              <a:gd name="T2" fmla="*/ 21 w 33"/>
              <a:gd name="T3" fmla="*/ 31 h 33"/>
              <a:gd name="T4" fmla="*/ 2 w 33"/>
              <a:gd name="T5" fmla="*/ 21 h 33"/>
              <a:gd name="T6" fmla="*/ 13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9" y="29"/>
                  <a:pt x="21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9" name="í$lïḋé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0" name="išľíďè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1" name="íšḻiďè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2" name="ïŝļïḍê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" name="i$ḻîḍ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iṧḷíḋ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íṡliďe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ïṧľíḍé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7" name="îşḷíďé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ïṡḷíďe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îṩľiḍe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0" name="îṧḷïďé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íŝḻîdé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íṣḻíďè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" name="íṥḻïḑê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" name="íşľiḍè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5" name="îṧľíḓé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6" name="ïṧ1iḋe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ïṡľiďè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iśļiḓê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9" name="iŝlïḑê"/>
          <p:cNvSpPr/>
          <p:nvPr/>
        </p:nvSpPr>
        <p:spPr bwMode="auto">
          <a:xfrm>
            <a:off x="3265401" y="2734403"/>
            <a:ext cx="159701" cy="299028"/>
          </a:xfrm>
          <a:custGeom>
            <a:avLst/>
            <a:gdLst>
              <a:gd name="T0" fmla="*/ 0 w 170"/>
              <a:gd name="T1" fmla="*/ 0 h 319"/>
              <a:gd name="T2" fmla="*/ 6 w 170"/>
              <a:gd name="T3" fmla="*/ 319 h 319"/>
              <a:gd name="T4" fmla="*/ 170 w 170"/>
              <a:gd name="T5" fmla="*/ 270 h 319"/>
              <a:gd name="T6" fmla="*/ 0 w 170"/>
              <a:gd name="T7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319">
                <a:moveTo>
                  <a:pt x="0" y="0"/>
                </a:moveTo>
                <a:cubicBezTo>
                  <a:pt x="6" y="319"/>
                  <a:pt x="6" y="319"/>
                  <a:pt x="6" y="319"/>
                </a:cubicBezTo>
                <a:cubicBezTo>
                  <a:pt x="65" y="315"/>
                  <a:pt x="121" y="298"/>
                  <a:pt x="170" y="27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isľîde"/>
          <p:cNvSpPr/>
          <p:nvPr/>
        </p:nvSpPr>
        <p:spPr bwMode="auto">
          <a:xfrm>
            <a:off x="3277888" y="2706144"/>
            <a:ext cx="310857" cy="266825"/>
          </a:xfrm>
          <a:custGeom>
            <a:avLst/>
            <a:gdLst>
              <a:gd name="T0" fmla="*/ 0 w 332"/>
              <a:gd name="T1" fmla="*/ 0 h 285"/>
              <a:gd name="T2" fmla="*/ 179 w 332"/>
              <a:gd name="T3" fmla="*/ 285 h 285"/>
              <a:gd name="T4" fmla="*/ 332 w 332"/>
              <a:gd name="T5" fmla="*/ 57 h 285"/>
              <a:gd name="T6" fmla="*/ 0 w 332"/>
              <a:gd name="T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2" h="285">
                <a:moveTo>
                  <a:pt x="0" y="0"/>
                </a:moveTo>
                <a:cubicBezTo>
                  <a:pt x="179" y="285"/>
                  <a:pt x="179" y="285"/>
                  <a:pt x="179" y="285"/>
                </a:cubicBezTo>
                <a:cubicBezTo>
                  <a:pt x="255" y="234"/>
                  <a:pt x="312" y="154"/>
                  <a:pt x="332" y="5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ísḻíḑe"/>
          <p:cNvSpPr/>
          <p:nvPr/>
        </p:nvSpPr>
        <p:spPr bwMode="auto">
          <a:xfrm>
            <a:off x="3266715" y="2352568"/>
            <a:ext cx="350290" cy="383150"/>
          </a:xfrm>
          <a:custGeom>
            <a:avLst/>
            <a:gdLst>
              <a:gd name="T0" fmla="*/ 348 w 374"/>
              <a:gd name="T1" fmla="*/ 409 h 409"/>
              <a:gd name="T2" fmla="*/ 60 w 374"/>
              <a:gd name="T3" fmla="*/ 0 h 409"/>
              <a:gd name="T4" fmla="*/ 0 w 374"/>
              <a:gd name="T5" fmla="*/ 349 h 409"/>
              <a:gd name="T6" fmla="*/ 348 w 374"/>
              <a:gd name="T7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" h="409">
                <a:moveTo>
                  <a:pt x="348" y="409"/>
                </a:moveTo>
                <a:cubicBezTo>
                  <a:pt x="374" y="218"/>
                  <a:pt x="248" y="40"/>
                  <a:pt x="60" y="0"/>
                </a:cubicBezTo>
                <a:cubicBezTo>
                  <a:pt x="0" y="349"/>
                  <a:pt x="0" y="349"/>
                  <a:pt x="0" y="349"/>
                </a:cubicBezTo>
                <a:cubicBezTo>
                  <a:pt x="348" y="409"/>
                  <a:pt x="348" y="409"/>
                  <a:pt x="348" y="409"/>
                </a:cubicBezTo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2" name="íślïde"/>
          <p:cNvSpPr/>
          <p:nvPr/>
        </p:nvSpPr>
        <p:spPr bwMode="auto">
          <a:xfrm>
            <a:off x="2986089" y="2714687"/>
            <a:ext cx="260910" cy="318744"/>
          </a:xfrm>
          <a:custGeom>
            <a:avLst/>
            <a:gdLst>
              <a:gd name="T0" fmla="*/ 270 w 278"/>
              <a:gd name="T1" fmla="*/ 0 h 340"/>
              <a:gd name="T2" fmla="*/ 0 w 278"/>
              <a:gd name="T3" fmla="*/ 207 h 340"/>
              <a:gd name="T4" fmla="*/ 221 w 278"/>
              <a:gd name="T5" fmla="*/ 335 h 340"/>
              <a:gd name="T6" fmla="*/ 278 w 278"/>
              <a:gd name="T7" fmla="*/ 340 h 340"/>
              <a:gd name="T8" fmla="*/ 270 w 278"/>
              <a:gd name="T9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340">
                <a:moveTo>
                  <a:pt x="27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54" y="272"/>
                  <a:pt x="131" y="319"/>
                  <a:pt x="221" y="335"/>
                </a:cubicBezTo>
                <a:cubicBezTo>
                  <a:pt x="240" y="338"/>
                  <a:pt x="259" y="340"/>
                  <a:pt x="278" y="340"/>
                </a:cubicBezTo>
                <a:cubicBezTo>
                  <a:pt x="270" y="0"/>
                  <a:pt x="270" y="0"/>
                  <a:pt x="270" y="0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íś1iďe"/>
          <p:cNvSpPr/>
          <p:nvPr/>
        </p:nvSpPr>
        <p:spPr bwMode="auto">
          <a:xfrm>
            <a:off x="2900653" y="2323651"/>
            <a:ext cx="396951" cy="565195"/>
          </a:xfrm>
          <a:custGeom>
            <a:avLst/>
            <a:gdLst>
              <a:gd name="T0" fmla="*/ 12 w 423"/>
              <a:gd name="T1" fmla="*/ 329 h 604"/>
              <a:gd name="T2" fmla="*/ 35 w 423"/>
              <a:gd name="T3" fmla="*/ 532 h 604"/>
              <a:gd name="T4" fmla="*/ 47 w 423"/>
              <a:gd name="T5" fmla="*/ 557 h 604"/>
              <a:gd name="T6" fmla="*/ 75 w 423"/>
              <a:gd name="T7" fmla="*/ 604 h 604"/>
              <a:gd name="T8" fmla="*/ 361 w 423"/>
              <a:gd name="T9" fmla="*/ 388 h 604"/>
              <a:gd name="T10" fmla="*/ 362 w 423"/>
              <a:gd name="T11" fmla="*/ 382 h 604"/>
              <a:gd name="T12" fmla="*/ 387 w 423"/>
              <a:gd name="T13" fmla="*/ 239 h 604"/>
              <a:gd name="T14" fmla="*/ 423 w 423"/>
              <a:gd name="T15" fmla="*/ 27 h 604"/>
              <a:gd name="T16" fmla="*/ 12 w 423"/>
              <a:gd name="T17" fmla="*/ 329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604">
                <a:moveTo>
                  <a:pt x="12" y="329"/>
                </a:moveTo>
                <a:cubicBezTo>
                  <a:pt x="0" y="400"/>
                  <a:pt x="9" y="470"/>
                  <a:pt x="35" y="532"/>
                </a:cubicBezTo>
                <a:cubicBezTo>
                  <a:pt x="47" y="557"/>
                  <a:pt x="47" y="557"/>
                  <a:pt x="47" y="557"/>
                </a:cubicBezTo>
                <a:cubicBezTo>
                  <a:pt x="55" y="573"/>
                  <a:pt x="64" y="589"/>
                  <a:pt x="75" y="604"/>
                </a:cubicBezTo>
                <a:cubicBezTo>
                  <a:pt x="361" y="388"/>
                  <a:pt x="361" y="388"/>
                  <a:pt x="361" y="388"/>
                </a:cubicBezTo>
                <a:cubicBezTo>
                  <a:pt x="362" y="382"/>
                  <a:pt x="362" y="382"/>
                  <a:pt x="362" y="382"/>
                </a:cubicBezTo>
                <a:cubicBezTo>
                  <a:pt x="387" y="239"/>
                  <a:pt x="387" y="239"/>
                  <a:pt x="387" y="239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228" y="0"/>
                  <a:pt x="46" y="133"/>
                  <a:pt x="12" y="329"/>
                </a:cubicBezTo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ïṩ1îḋ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  <a:close/>
              </a:path>
            </a:pathLst>
          </a:custGeom>
          <a:solidFill>
            <a:srgbClr val="2E97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5" name="íSliď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ïṡľiḓê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íšḷíḓè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îśļïḋè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  <a:close/>
              </a:path>
            </a:pathLst>
          </a:custGeom>
          <a:solidFill>
            <a:srgbClr val="FFC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ïs1íḓé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0" name="iṧḻïďé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  <a:close/>
              </a:path>
            </a:pathLst>
          </a:custGeom>
          <a:solidFill>
            <a:srgbClr val="8A37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1" name="ïslídê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ïśļíḑ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íṡḷîd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" name="îṩḷïḍ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ïṥļïd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ïŝḻiḍé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7" name="iślïdê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8" name="îṥļiď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9" name="ïṡḷïḋ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ïSḷíḋè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1" name="iSlîḍê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iSḻïḍ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ïŝľîḋ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íşļíďé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isľíḍè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6" name="ïṧḻï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ïş1î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íšḻidé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isḻïdè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ïš1îḑè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îŝļíďé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ïşḻíď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îṧ1îḓ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ïS1ïḍè"/>
          <p:cNvSpPr/>
          <p:nvPr/>
        </p:nvSpPr>
        <p:spPr bwMode="auto">
          <a:xfrm>
            <a:off x="2776442" y="2423546"/>
            <a:ext cx="52576" cy="51920"/>
          </a:xfrm>
          <a:custGeom>
            <a:avLst/>
            <a:gdLst>
              <a:gd name="T0" fmla="*/ 53 w 56"/>
              <a:gd name="T1" fmla="*/ 32 h 55"/>
              <a:gd name="T2" fmla="*/ 24 w 56"/>
              <a:gd name="T3" fmla="*/ 53 h 55"/>
              <a:gd name="T4" fmla="*/ 3 w 56"/>
              <a:gd name="T5" fmla="*/ 23 h 55"/>
              <a:gd name="T6" fmla="*/ 32 w 56"/>
              <a:gd name="T7" fmla="*/ 2 h 55"/>
              <a:gd name="T8" fmla="*/ 53 w 56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53" y="32"/>
                </a:moveTo>
                <a:cubicBezTo>
                  <a:pt x="51" y="46"/>
                  <a:pt x="38" y="55"/>
                  <a:pt x="24" y="53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5"/>
                  <a:pt x="56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5" name="îsḷîḓê"/>
          <p:cNvSpPr/>
          <p:nvPr/>
        </p:nvSpPr>
        <p:spPr bwMode="auto">
          <a:xfrm>
            <a:off x="2669317" y="3044604"/>
            <a:ext cx="51920" cy="51262"/>
          </a:xfrm>
          <a:custGeom>
            <a:avLst/>
            <a:gdLst>
              <a:gd name="T0" fmla="*/ 53 w 55"/>
              <a:gd name="T1" fmla="*/ 32 h 55"/>
              <a:gd name="T2" fmla="*/ 23 w 55"/>
              <a:gd name="T3" fmla="*/ 52 h 55"/>
              <a:gd name="T4" fmla="*/ 3 w 55"/>
              <a:gd name="T5" fmla="*/ 23 h 55"/>
              <a:gd name="T6" fmla="*/ 32 w 55"/>
              <a:gd name="T7" fmla="*/ 2 h 55"/>
              <a:gd name="T8" fmla="*/ 53 w 55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53" y="32"/>
                </a:moveTo>
                <a:cubicBezTo>
                  <a:pt x="51" y="45"/>
                  <a:pt x="37" y="55"/>
                  <a:pt x="23" y="52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4"/>
                  <a:pt x="55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6" name="ïśľï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íSḻi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îṣ1îḋè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9" name="íṡ1iḓé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0" name="íŝlíďê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ïśliḑé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ïṧḷ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iṣḻ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" name="išḻîḋ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îŝļïḑ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ïs1iḋê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ïṩ1íďè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îṡ1íď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îṡļíd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ïṡ1îḍê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iSlíde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îslidé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îŝ1îďê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íṡḷíḋe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ïṩ1ïdê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ï$1íḋ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close/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close/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iślïḑ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ïṥlïḓè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close/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close/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iṩľiḍe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iŝḻïḍé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iṧ1íḋê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îṩľiḍ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îśḷïḑ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ïSḷîď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îṥḷïḋ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ï$ḷîďê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close/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ïṩlídè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ïš1îḑe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close/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ís1idè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ïṡḻíḓê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close/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iŝlïḋe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ïšľïde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íṡḻíḓê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îṧḻîḑe"/>
          <p:cNvSpPr/>
          <p:nvPr/>
        </p:nvSpPr>
        <p:spPr bwMode="auto">
          <a:xfrm>
            <a:off x="2887509" y="1741369"/>
            <a:ext cx="801132" cy="115011"/>
          </a:xfrm>
          <a:custGeom>
            <a:avLst/>
            <a:gdLst>
              <a:gd name="T0" fmla="*/ 1213 w 1219"/>
              <a:gd name="T1" fmla="*/ 175 h 175"/>
              <a:gd name="T2" fmla="*/ 0 w 1219"/>
              <a:gd name="T3" fmla="*/ 70 h 175"/>
              <a:gd name="T4" fmla="*/ 6 w 1219"/>
              <a:gd name="T5" fmla="*/ 0 h 175"/>
              <a:gd name="T6" fmla="*/ 1219 w 1219"/>
              <a:gd name="T7" fmla="*/ 107 h 175"/>
              <a:gd name="T8" fmla="*/ 1213 w 1219"/>
              <a:gd name="T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9" h="175">
                <a:moveTo>
                  <a:pt x="1213" y="175"/>
                </a:moveTo>
                <a:lnTo>
                  <a:pt x="0" y="70"/>
                </a:lnTo>
                <a:lnTo>
                  <a:pt x="6" y="0"/>
                </a:lnTo>
                <a:lnTo>
                  <a:pt x="1219" y="107"/>
                </a:lnTo>
                <a:lnTo>
                  <a:pt x="1213" y="17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îŝ1íḓé"/>
          <p:cNvSpPr/>
          <p:nvPr/>
        </p:nvSpPr>
        <p:spPr bwMode="auto">
          <a:xfrm>
            <a:off x="3000548" y="1856379"/>
            <a:ext cx="678234" cy="81493"/>
          </a:xfrm>
          <a:custGeom>
            <a:avLst/>
            <a:gdLst>
              <a:gd name="T0" fmla="*/ 1030 w 1032"/>
              <a:gd name="T1" fmla="*/ 124 h 124"/>
              <a:gd name="T2" fmla="*/ 0 w 1032"/>
              <a:gd name="T3" fmla="*/ 34 h 124"/>
              <a:gd name="T4" fmla="*/ 2 w 1032"/>
              <a:gd name="T5" fmla="*/ 0 h 124"/>
              <a:gd name="T6" fmla="*/ 1032 w 1032"/>
              <a:gd name="T7" fmla="*/ 90 h 124"/>
              <a:gd name="T8" fmla="*/ 1030 w 1032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2" h="124">
                <a:moveTo>
                  <a:pt x="1030" y="124"/>
                </a:moveTo>
                <a:lnTo>
                  <a:pt x="0" y="34"/>
                </a:lnTo>
                <a:lnTo>
                  <a:pt x="2" y="0"/>
                </a:lnTo>
                <a:lnTo>
                  <a:pt x="1032" y="90"/>
                </a:lnTo>
                <a:lnTo>
                  <a:pt x="1030" y="12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iṡḷíḍè"/>
          <p:cNvSpPr/>
          <p:nvPr/>
        </p:nvSpPr>
        <p:spPr bwMode="auto">
          <a:xfrm>
            <a:off x="2874365" y="1910927"/>
            <a:ext cx="799160" cy="91351"/>
          </a:xfrm>
          <a:custGeom>
            <a:avLst/>
            <a:gdLst>
              <a:gd name="T0" fmla="*/ 1213 w 1216"/>
              <a:gd name="T1" fmla="*/ 139 h 139"/>
              <a:gd name="T2" fmla="*/ 0 w 1216"/>
              <a:gd name="T3" fmla="*/ 34 h 139"/>
              <a:gd name="T4" fmla="*/ 3 w 1216"/>
              <a:gd name="T5" fmla="*/ 0 h 139"/>
              <a:gd name="T6" fmla="*/ 1216 w 1216"/>
              <a:gd name="T7" fmla="*/ 105 h 139"/>
              <a:gd name="T8" fmla="*/ 1213 w 1216"/>
              <a:gd name="T9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39">
                <a:moveTo>
                  <a:pt x="1213" y="139"/>
                </a:moveTo>
                <a:lnTo>
                  <a:pt x="0" y="34"/>
                </a:lnTo>
                <a:lnTo>
                  <a:pt x="3" y="0"/>
                </a:lnTo>
                <a:lnTo>
                  <a:pt x="1216" y="105"/>
                </a:lnTo>
                <a:lnTo>
                  <a:pt x="1213" y="13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isḷïḓê"/>
          <p:cNvSpPr/>
          <p:nvPr/>
        </p:nvSpPr>
        <p:spPr bwMode="auto">
          <a:xfrm>
            <a:off x="2869107" y="1975333"/>
            <a:ext cx="798503" cy="92009"/>
          </a:xfrm>
          <a:custGeom>
            <a:avLst/>
            <a:gdLst>
              <a:gd name="T0" fmla="*/ 1212 w 1215"/>
              <a:gd name="T1" fmla="*/ 140 h 140"/>
              <a:gd name="T2" fmla="*/ 0 w 1215"/>
              <a:gd name="T3" fmla="*/ 33 h 140"/>
              <a:gd name="T4" fmla="*/ 3 w 1215"/>
              <a:gd name="T5" fmla="*/ 0 h 140"/>
              <a:gd name="T6" fmla="*/ 1215 w 1215"/>
              <a:gd name="T7" fmla="*/ 105 h 140"/>
              <a:gd name="T8" fmla="*/ 1212 w 1215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0">
                <a:moveTo>
                  <a:pt x="1212" y="140"/>
                </a:moveTo>
                <a:lnTo>
                  <a:pt x="0" y="33"/>
                </a:lnTo>
                <a:lnTo>
                  <a:pt x="3" y="0"/>
                </a:lnTo>
                <a:lnTo>
                  <a:pt x="1215" y="105"/>
                </a:lnTo>
                <a:lnTo>
                  <a:pt x="1212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îṥ1ïďé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îṩļïďê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ïṡ1iḋè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iṣ1ïḓé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íšḻîḍé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íṥ1ide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iṣḻíḓè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ïSľîḑe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íşḻiď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îṧḷíḑ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îş1ïḑè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ïŝľïdé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îṥḷîďé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iŝlïḋè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ïSļïḍe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íṣ1ïḓê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ísľiḓê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îṡḷíḑè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íSḻïdê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ïŝḷîdé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îsliḑ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îṧḷïḍ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í$ḻíḋê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îṡľíḍè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íṥľide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iṥ1ïḍé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îṥḻíḓ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îṩļiḑ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ïṡľïdé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iṡḷïḓe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iśḷîďê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îṩḻíďé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ïṡļîḓê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îśḻíḋé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îsľíḓê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ïṥḷïḋé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ïṧļïḍe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iṣļîdê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iśļïḋè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iṣḻidé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íśļïḋè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ïS1iḓê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íşḷîḍ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iş1îḋ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í$ľíḓé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îṧḷïḍe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î$líḓê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îSļîḍè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îṩlíd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îŝḻiḍ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ïṣlîḍ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iṡļîd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íŝlide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ïṧḷiḓè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íśļîḋé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iṥḷiḍe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îSļíḍe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îşľiḓè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ïṩļîdé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íšḻiḋe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íṥ1ïḍè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í$ľiḑe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îṩľîḍé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ïśľiḓê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iṩľiďé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iṥḻídê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ïṧļïḓ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iṧḻîd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iṣľíḋê"/>
          <p:cNvSpPr/>
          <p:nvPr/>
        </p:nvSpPr>
        <p:spPr bwMode="auto">
          <a:xfrm>
            <a:off x="1921419" y="2056169"/>
            <a:ext cx="63749" cy="63092"/>
          </a:xfrm>
          <a:custGeom>
            <a:avLst/>
            <a:gdLst>
              <a:gd name="T0" fmla="*/ 90 w 97"/>
              <a:gd name="T1" fmla="*/ 96 h 96"/>
              <a:gd name="T2" fmla="*/ 0 w 97"/>
              <a:gd name="T3" fmla="*/ 88 h 96"/>
              <a:gd name="T4" fmla="*/ 8 w 97"/>
              <a:gd name="T5" fmla="*/ 0 h 96"/>
              <a:gd name="T6" fmla="*/ 97 w 97"/>
              <a:gd name="T7" fmla="*/ 7 h 96"/>
              <a:gd name="T8" fmla="*/ 90 w 97"/>
              <a:gd name="T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0" y="96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6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îśḷíḓe"/>
          <p:cNvSpPr/>
          <p:nvPr/>
        </p:nvSpPr>
        <p:spPr bwMode="auto">
          <a:xfrm>
            <a:off x="2033801" y="2083114"/>
            <a:ext cx="379864" cy="55863"/>
          </a:xfrm>
          <a:custGeom>
            <a:avLst/>
            <a:gdLst>
              <a:gd name="T0" fmla="*/ 575 w 578"/>
              <a:gd name="T1" fmla="*/ 85 h 85"/>
              <a:gd name="T2" fmla="*/ 0 w 578"/>
              <a:gd name="T3" fmla="*/ 34 h 85"/>
              <a:gd name="T4" fmla="*/ 3 w 578"/>
              <a:gd name="T5" fmla="*/ 0 h 85"/>
              <a:gd name="T6" fmla="*/ 578 w 578"/>
              <a:gd name="T7" fmla="*/ 51 h 85"/>
              <a:gd name="T8" fmla="*/ 575 w 578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85">
                <a:moveTo>
                  <a:pt x="575" y="85"/>
                </a:moveTo>
                <a:lnTo>
                  <a:pt x="0" y="34"/>
                </a:lnTo>
                <a:lnTo>
                  <a:pt x="3" y="0"/>
                </a:lnTo>
                <a:lnTo>
                  <a:pt x="578" y="51"/>
                </a:lnTo>
                <a:lnTo>
                  <a:pt x="575" y="85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iśľïďe"/>
          <p:cNvSpPr/>
          <p:nvPr/>
        </p:nvSpPr>
        <p:spPr bwMode="auto">
          <a:xfrm>
            <a:off x="1912875" y="215014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9 h 97"/>
              <a:gd name="T4" fmla="*/ 8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9"/>
                </a:lnTo>
                <a:lnTo>
                  <a:pt x="8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i$ľîďé"/>
          <p:cNvSpPr/>
          <p:nvPr/>
        </p:nvSpPr>
        <p:spPr bwMode="auto">
          <a:xfrm>
            <a:off x="2025257" y="2178409"/>
            <a:ext cx="134727" cy="33518"/>
          </a:xfrm>
          <a:custGeom>
            <a:avLst/>
            <a:gdLst>
              <a:gd name="T0" fmla="*/ 203 w 205"/>
              <a:gd name="T1" fmla="*/ 51 h 51"/>
              <a:gd name="T2" fmla="*/ 0 w 205"/>
              <a:gd name="T3" fmla="*/ 33 h 51"/>
              <a:gd name="T4" fmla="*/ 3 w 205"/>
              <a:gd name="T5" fmla="*/ 0 h 51"/>
              <a:gd name="T6" fmla="*/ 205 w 205"/>
              <a:gd name="T7" fmla="*/ 17 h 51"/>
              <a:gd name="T8" fmla="*/ 203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3" y="51"/>
                </a:moveTo>
                <a:lnTo>
                  <a:pt x="0" y="33"/>
                </a:lnTo>
                <a:lnTo>
                  <a:pt x="3" y="0"/>
                </a:lnTo>
                <a:lnTo>
                  <a:pt x="205" y="17"/>
                </a:lnTo>
                <a:lnTo>
                  <a:pt x="203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išļïdê"/>
          <p:cNvSpPr/>
          <p:nvPr/>
        </p:nvSpPr>
        <p:spPr bwMode="auto">
          <a:xfrm>
            <a:off x="1904332" y="2244786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9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9"/>
                </a:lnTo>
                <a:lnTo>
                  <a:pt x="90" y="9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ïṣľïďè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išlïḓê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ïṥ1íďè"/>
          <p:cNvSpPr/>
          <p:nvPr/>
        </p:nvSpPr>
        <p:spPr bwMode="auto">
          <a:xfrm>
            <a:off x="2223733" y="2006879"/>
            <a:ext cx="128812" cy="34175"/>
          </a:xfrm>
          <a:custGeom>
            <a:avLst/>
            <a:gdLst>
              <a:gd name="T0" fmla="*/ 193 w 196"/>
              <a:gd name="T1" fmla="*/ 52 h 52"/>
              <a:gd name="T2" fmla="*/ 0 w 196"/>
              <a:gd name="T3" fmla="*/ 35 h 52"/>
              <a:gd name="T4" fmla="*/ 3 w 196"/>
              <a:gd name="T5" fmla="*/ 0 h 52"/>
              <a:gd name="T6" fmla="*/ 196 w 196"/>
              <a:gd name="T7" fmla="*/ 18 h 52"/>
              <a:gd name="T8" fmla="*/ 193 w 19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2">
                <a:moveTo>
                  <a:pt x="193" y="52"/>
                </a:moveTo>
                <a:lnTo>
                  <a:pt x="0" y="35"/>
                </a:lnTo>
                <a:lnTo>
                  <a:pt x="3" y="0"/>
                </a:lnTo>
                <a:lnTo>
                  <a:pt x="196" y="18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i$ḻïḋê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iṩḷïdè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íṧ1ïḍ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îsľiḓ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îśļîḓè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îŝḻiḑê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islîḓé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î$ḷïḑê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îS1ïḓê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isļïde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íṥļíḍè"/>
          <p:cNvSpPr/>
          <p:nvPr/>
        </p:nvSpPr>
        <p:spPr bwMode="auto">
          <a:xfrm>
            <a:off x="3515138" y="2758063"/>
            <a:ext cx="34832" cy="32860"/>
          </a:xfrm>
          <a:custGeom>
            <a:avLst/>
            <a:gdLst>
              <a:gd name="T0" fmla="*/ 18 w 37"/>
              <a:gd name="T1" fmla="*/ 35 h 35"/>
              <a:gd name="T2" fmla="*/ 17 w 37"/>
              <a:gd name="T3" fmla="*/ 35 h 35"/>
              <a:gd name="T4" fmla="*/ 5 w 37"/>
              <a:gd name="T5" fmla="*/ 29 h 35"/>
              <a:gd name="T6" fmla="*/ 1 w 37"/>
              <a:gd name="T7" fmla="*/ 16 h 35"/>
              <a:gd name="T8" fmla="*/ 18 w 37"/>
              <a:gd name="T9" fmla="*/ 0 h 35"/>
              <a:gd name="T10" fmla="*/ 20 w 37"/>
              <a:gd name="T11" fmla="*/ 0 h 35"/>
              <a:gd name="T12" fmla="*/ 36 w 37"/>
              <a:gd name="T13" fmla="*/ 19 h 35"/>
              <a:gd name="T14" fmla="*/ 18 w 37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18" y="35"/>
                </a:moveTo>
                <a:cubicBezTo>
                  <a:pt x="18" y="35"/>
                  <a:pt x="17" y="35"/>
                  <a:pt x="17" y="35"/>
                </a:cubicBezTo>
                <a:cubicBezTo>
                  <a:pt x="12" y="35"/>
                  <a:pt x="8" y="33"/>
                  <a:pt x="5" y="29"/>
                </a:cubicBezTo>
                <a:cubicBezTo>
                  <a:pt x="2" y="26"/>
                  <a:pt x="0" y="21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9" y="1"/>
                  <a:pt x="37" y="9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ís1íďè"/>
          <p:cNvSpPr/>
          <p:nvPr/>
        </p:nvSpPr>
        <p:spPr bwMode="auto">
          <a:xfrm>
            <a:off x="3511852" y="2755434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20 h 41"/>
              <a:gd name="T12" fmla="*/ 21 w 42"/>
              <a:gd name="T13" fmla="*/ 6 h 41"/>
              <a:gd name="T14" fmla="*/ 21 w 42"/>
              <a:gd name="T15" fmla="*/ 0 h 41"/>
              <a:gd name="T16" fmla="*/ 1 w 42"/>
              <a:gd name="T17" fmla="*/ 19 h 41"/>
              <a:gd name="T18" fmla="*/ 6 w 42"/>
              <a:gd name="T19" fmla="*/ 34 h 41"/>
              <a:gd name="T20" fmla="*/ 20 w 42"/>
              <a:gd name="T21" fmla="*/ 41 h 41"/>
              <a:gd name="T22" fmla="*/ 21 w 42"/>
              <a:gd name="T23" fmla="*/ 41 h 41"/>
              <a:gd name="T24" fmla="*/ 42 w 42"/>
              <a:gd name="T25" fmla="*/ 22 h 41"/>
              <a:gd name="T26" fmla="*/ 37 w 42"/>
              <a:gd name="T27" fmla="*/ 7 h 41"/>
              <a:gd name="T28" fmla="*/ 23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2" y="6"/>
                  <a:pt x="22" y="6"/>
                  <a:pt x="22" y="6"/>
                </a:cubicBezTo>
                <a:cubicBezTo>
                  <a:pt x="31" y="6"/>
                  <a:pt x="37" y="14"/>
                  <a:pt x="36" y="22"/>
                </a:cubicBezTo>
                <a:cubicBezTo>
                  <a:pt x="36" y="30"/>
                  <a:pt x="29" y="36"/>
                  <a:pt x="21" y="36"/>
                </a:cubicBezTo>
                <a:cubicBezTo>
                  <a:pt x="21" y="36"/>
                  <a:pt x="20" y="36"/>
                  <a:pt x="20" y="36"/>
                </a:cubicBezTo>
                <a:cubicBezTo>
                  <a:pt x="12" y="35"/>
                  <a:pt x="6" y="28"/>
                  <a:pt x="6" y="20"/>
                </a:cubicBezTo>
                <a:cubicBezTo>
                  <a:pt x="7" y="12"/>
                  <a:pt x="13" y="6"/>
                  <a:pt x="21" y="6"/>
                </a:cubicBezTo>
                <a:moveTo>
                  <a:pt x="21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25"/>
                  <a:pt x="2" y="30"/>
                  <a:pt x="6" y="34"/>
                </a:cubicBezTo>
                <a:cubicBezTo>
                  <a:pt x="9" y="38"/>
                  <a:pt x="14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0" y="11"/>
                  <a:pt x="37" y="7"/>
                </a:cubicBezTo>
                <a:cubicBezTo>
                  <a:pt x="33" y="3"/>
                  <a:pt x="28" y="1"/>
                  <a:pt x="23" y="0"/>
                </a:cubicBezTo>
                <a:cubicBezTo>
                  <a:pt x="22" y="0"/>
                  <a:pt x="22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ïsľïḑè"/>
          <p:cNvSpPr/>
          <p:nvPr/>
        </p:nvSpPr>
        <p:spPr bwMode="auto">
          <a:xfrm>
            <a:off x="3396841" y="2659482"/>
            <a:ext cx="34832" cy="34175"/>
          </a:xfrm>
          <a:custGeom>
            <a:avLst/>
            <a:gdLst>
              <a:gd name="T0" fmla="*/ 19 w 37"/>
              <a:gd name="T1" fmla="*/ 36 h 36"/>
              <a:gd name="T2" fmla="*/ 17 w 37"/>
              <a:gd name="T3" fmla="*/ 36 h 36"/>
              <a:gd name="T4" fmla="*/ 1 w 37"/>
              <a:gd name="T5" fmla="*/ 17 h 36"/>
              <a:gd name="T6" fmla="*/ 19 w 37"/>
              <a:gd name="T7" fmla="*/ 0 h 36"/>
              <a:gd name="T8" fmla="*/ 20 w 37"/>
              <a:gd name="T9" fmla="*/ 0 h 36"/>
              <a:gd name="T10" fmla="*/ 36 w 37"/>
              <a:gd name="T11" fmla="*/ 19 h 36"/>
              <a:gd name="T12" fmla="*/ 19 w 37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6">
                <a:moveTo>
                  <a:pt x="19" y="36"/>
                </a:moveTo>
                <a:cubicBezTo>
                  <a:pt x="18" y="36"/>
                  <a:pt x="18" y="36"/>
                  <a:pt x="17" y="36"/>
                </a:cubicBezTo>
                <a:cubicBezTo>
                  <a:pt x="8" y="35"/>
                  <a:pt x="0" y="26"/>
                  <a:pt x="1" y="17"/>
                </a:cubicBezTo>
                <a:cubicBezTo>
                  <a:pt x="2" y="8"/>
                  <a:pt x="10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10"/>
                  <a:pt x="36" y="19"/>
                </a:cubicBezTo>
                <a:cubicBezTo>
                  <a:pt x="36" y="29"/>
                  <a:pt x="28" y="36"/>
                  <a:pt x="19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iŝḷîďê"/>
          <p:cNvSpPr/>
          <p:nvPr/>
        </p:nvSpPr>
        <p:spPr bwMode="auto">
          <a:xfrm>
            <a:off x="3394870" y="2657510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1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3 h 41"/>
              <a:gd name="T20" fmla="*/ 19 w 42"/>
              <a:gd name="T21" fmla="*/ 40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1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4"/>
                  <a:pt x="5" y="27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29"/>
                  <a:pt x="5" y="33"/>
                </a:cubicBezTo>
                <a:cubicBezTo>
                  <a:pt x="9" y="38"/>
                  <a:pt x="14" y="40"/>
                  <a:pt x="19" y="40"/>
                </a:cubicBezTo>
                <a:cubicBezTo>
                  <a:pt x="20" y="40"/>
                  <a:pt x="20" y="41"/>
                  <a:pt x="21" y="41"/>
                </a:cubicBezTo>
                <a:cubicBezTo>
                  <a:pt x="31" y="41"/>
                  <a:pt x="40" y="32"/>
                  <a:pt x="41" y="22"/>
                </a:cubicBezTo>
                <a:cubicBezTo>
                  <a:pt x="42" y="16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iṣḻidé"/>
          <p:cNvSpPr/>
          <p:nvPr/>
        </p:nvSpPr>
        <p:spPr bwMode="auto">
          <a:xfrm>
            <a:off x="3227283" y="2732432"/>
            <a:ext cx="33518" cy="34175"/>
          </a:xfrm>
          <a:custGeom>
            <a:avLst/>
            <a:gdLst>
              <a:gd name="T0" fmla="*/ 18 w 36"/>
              <a:gd name="T1" fmla="*/ 36 h 36"/>
              <a:gd name="T2" fmla="*/ 16 w 36"/>
              <a:gd name="T3" fmla="*/ 36 h 36"/>
              <a:gd name="T4" fmla="*/ 4 w 36"/>
              <a:gd name="T5" fmla="*/ 29 h 36"/>
              <a:gd name="T6" fmla="*/ 0 w 36"/>
              <a:gd name="T7" fmla="*/ 17 h 36"/>
              <a:gd name="T8" fmla="*/ 18 w 36"/>
              <a:gd name="T9" fmla="*/ 0 h 36"/>
              <a:gd name="T10" fmla="*/ 19 w 36"/>
              <a:gd name="T11" fmla="*/ 0 h 36"/>
              <a:gd name="T12" fmla="*/ 35 w 36"/>
              <a:gd name="T13" fmla="*/ 19 h 36"/>
              <a:gd name="T14" fmla="*/ 18 w 36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36"/>
                </a:moveTo>
                <a:cubicBezTo>
                  <a:pt x="17" y="36"/>
                  <a:pt x="17" y="36"/>
                  <a:pt x="16" y="36"/>
                </a:cubicBezTo>
                <a:cubicBezTo>
                  <a:pt x="11" y="35"/>
                  <a:pt x="7" y="33"/>
                  <a:pt x="4" y="29"/>
                </a:cubicBezTo>
                <a:cubicBezTo>
                  <a:pt x="1" y="26"/>
                  <a:pt x="0" y="21"/>
                  <a:pt x="0" y="17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9" y="1"/>
                  <a:pt x="36" y="10"/>
                  <a:pt x="35" y="19"/>
                </a:cubicBezTo>
                <a:cubicBezTo>
                  <a:pt x="35" y="28"/>
                  <a:pt x="27" y="36"/>
                  <a:pt x="18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í$1íḋe"/>
          <p:cNvSpPr/>
          <p:nvPr/>
        </p:nvSpPr>
        <p:spPr bwMode="auto">
          <a:xfrm>
            <a:off x="3223340" y="2729803"/>
            <a:ext cx="39432" cy="38118"/>
          </a:xfrm>
          <a:custGeom>
            <a:avLst/>
            <a:gdLst>
              <a:gd name="T0" fmla="*/ 22 w 42"/>
              <a:gd name="T1" fmla="*/ 6 h 41"/>
              <a:gd name="T2" fmla="*/ 23 w 42"/>
              <a:gd name="T3" fmla="*/ 6 h 41"/>
              <a:gd name="T4" fmla="*/ 37 w 42"/>
              <a:gd name="T5" fmla="*/ 22 h 41"/>
              <a:gd name="T6" fmla="*/ 22 w 42"/>
              <a:gd name="T7" fmla="*/ 36 h 41"/>
              <a:gd name="T8" fmla="*/ 20 w 42"/>
              <a:gd name="T9" fmla="*/ 36 h 41"/>
              <a:gd name="T10" fmla="*/ 7 w 42"/>
              <a:gd name="T11" fmla="*/ 20 h 41"/>
              <a:gd name="T12" fmla="*/ 22 w 42"/>
              <a:gd name="T13" fmla="*/ 6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8 h 41"/>
              <a:gd name="T26" fmla="*/ 23 w 42"/>
              <a:gd name="T27" fmla="*/ 1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6"/>
                </a:moveTo>
                <a:cubicBezTo>
                  <a:pt x="22" y="6"/>
                  <a:pt x="22" y="6"/>
                  <a:pt x="23" y="6"/>
                </a:cubicBezTo>
                <a:cubicBezTo>
                  <a:pt x="31" y="7"/>
                  <a:pt x="37" y="14"/>
                  <a:pt x="37" y="22"/>
                </a:cubicBezTo>
                <a:cubicBezTo>
                  <a:pt x="36" y="30"/>
                  <a:pt x="29" y="36"/>
                  <a:pt x="22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12" y="35"/>
                  <a:pt x="6" y="28"/>
                  <a:pt x="7" y="20"/>
                </a:cubicBezTo>
                <a:cubicBezTo>
                  <a:pt x="7" y="12"/>
                  <a:pt x="14" y="6"/>
                  <a:pt x="22" y="6"/>
                </a:cubicBezTo>
                <a:moveTo>
                  <a:pt x="22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31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1" y="12"/>
                  <a:pt x="37" y="8"/>
                </a:cubicBezTo>
                <a:cubicBezTo>
                  <a:pt x="34" y="3"/>
                  <a:pt x="29" y="1"/>
                  <a:pt x="23" y="1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ïsḻíḑè"/>
          <p:cNvSpPr/>
          <p:nvPr/>
        </p:nvSpPr>
        <p:spPr bwMode="auto">
          <a:xfrm>
            <a:off x="3122130" y="2681827"/>
            <a:ext cx="33518" cy="32860"/>
          </a:xfrm>
          <a:custGeom>
            <a:avLst/>
            <a:gdLst>
              <a:gd name="T0" fmla="*/ 18 w 36"/>
              <a:gd name="T1" fmla="*/ 35 h 35"/>
              <a:gd name="T2" fmla="*/ 17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îṡlïdé"/>
          <p:cNvSpPr/>
          <p:nvPr/>
        </p:nvSpPr>
        <p:spPr bwMode="auto">
          <a:xfrm>
            <a:off x="3119501" y="2679198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2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0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í$ļiḑè"/>
          <p:cNvSpPr/>
          <p:nvPr/>
        </p:nvSpPr>
        <p:spPr bwMode="auto">
          <a:xfrm>
            <a:off x="3054438" y="2766606"/>
            <a:ext cx="34832" cy="32203"/>
          </a:xfrm>
          <a:custGeom>
            <a:avLst/>
            <a:gdLst>
              <a:gd name="T0" fmla="*/ 19 w 37"/>
              <a:gd name="T1" fmla="*/ 35 h 35"/>
              <a:gd name="T2" fmla="*/ 17 w 37"/>
              <a:gd name="T3" fmla="*/ 35 h 35"/>
              <a:gd name="T4" fmla="*/ 1 w 37"/>
              <a:gd name="T5" fmla="*/ 16 h 35"/>
              <a:gd name="T6" fmla="*/ 19 w 37"/>
              <a:gd name="T7" fmla="*/ 0 h 35"/>
              <a:gd name="T8" fmla="*/ 20 w 37"/>
              <a:gd name="T9" fmla="*/ 0 h 35"/>
              <a:gd name="T10" fmla="*/ 36 w 37"/>
              <a:gd name="T11" fmla="*/ 19 h 35"/>
              <a:gd name="T12" fmla="*/ 19 w 3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19" y="35"/>
                </a:moveTo>
                <a:cubicBezTo>
                  <a:pt x="18" y="35"/>
                  <a:pt x="18" y="35"/>
                  <a:pt x="17" y="35"/>
                </a:cubicBezTo>
                <a:cubicBezTo>
                  <a:pt x="8" y="35"/>
                  <a:pt x="0" y="26"/>
                  <a:pt x="1" y="16"/>
                </a:cubicBezTo>
                <a:cubicBezTo>
                  <a:pt x="2" y="7"/>
                  <a:pt x="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9"/>
                  <a:pt x="36" y="19"/>
                </a:cubicBezTo>
                <a:cubicBezTo>
                  <a:pt x="36" y="28"/>
                  <a:pt x="28" y="35"/>
                  <a:pt x="19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íŝļïḋé"/>
          <p:cNvSpPr/>
          <p:nvPr/>
        </p:nvSpPr>
        <p:spPr bwMode="auto">
          <a:xfrm>
            <a:off x="3052467" y="2763320"/>
            <a:ext cx="39432" cy="38775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1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í$1îďé"/>
          <p:cNvSpPr/>
          <p:nvPr/>
        </p:nvSpPr>
        <p:spPr bwMode="auto">
          <a:xfrm>
            <a:off x="2899338" y="2716659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6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10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iṣḻiďè"/>
          <p:cNvSpPr/>
          <p:nvPr/>
        </p:nvSpPr>
        <p:spPr bwMode="auto">
          <a:xfrm>
            <a:off x="2896052" y="2714030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2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îṧ1íďé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îśļíďê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iśļîďé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close/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îSḻiďè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ísľîḑè"/>
          <p:cNvSpPr/>
          <p:nvPr/>
        </p:nvSpPr>
        <p:spPr bwMode="auto">
          <a:xfrm>
            <a:off x="2778413" y="2820497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5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2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5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îSliḍê"/>
          <p:cNvSpPr/>
          <p:nvPr/>
        </p:nvSpPr>
        <p:spPr bwMode="auto">
          <a:xfrm>
            <a:off x="2774470" y="2817869"/>
            <a:ext cx="39432" cy="38118"/>
          </a:xfrm>
          <a:custGeom>
            <a:avLst/>
            <a:gdLst>
              <a:gd name="T0" fmla="*/ 22 w 42"/>
              <a:gd name="T1" fmla="*/ 5 h 41"/>
              <a:gd name="T2" fmla="*/ 23 w 42"/>
              <a:gd name="T3" fmla="*/ 5 h 41"/>
              <a:gd name="T4" fmla="*/ 37 w 42"/>
              <a:gd name="T5" fmla="*/ 21 h 41"/>
              <a:gd name="T6" fmla="*/ 22 w 42"/>
              <a:gd name="T7" fmla="*/ 35 h 41"/>
              <a:gd name="T8" fmla="*/ 20 w 42"/>
              <a:gd name="T9" fmla="*/ 35 h 41"/>
              <a:gd name="T10" fmla="*/ 7 w 42"/>
              <a:gd name="T11" fmla="*/ 19 h 41"/>
              <a:gd name="T12" fmla="*/ 22 w 42"/>
              <a:gd name="T13" fmla="*/ 5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7 h 41"/>
              <a:gd name="T26" fmla="*/ 23 w 42"/>
              <a:gd name="T27" fmla="*/ 0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5"/>
                </a:moveTo>
                <a:cubicBezTo>
                  <a:pt x="22" y="5"/>
                  <a:pt x="22" y="5"/>
                  <a:pt x="23" y="5"/>
                </a:cubicBezTo>
                <a:cubicBezTo>
                  <a:pt x="31" y="6"/>
                  <a:pt x="37" y="13"/>
                  <a:pt x="37" y="21"/>
                </a:cubicBezTo>
                <a:cubicBezTo>
                  <a:pt x="36" y="29"/>
                  <a:pt x="29" y="35"/>
                  <a:pt x="22" y="35"/>
                </a:cubicBezTo>
                <a:cubicBezTo>
                  <a:pt x="21" y="35"/>
                  <a:pt x="21" y="35"/>
                  <a:pt x="20" y="35"/>
                </a:cubicBezTo>
                <a:cubicBezTo>
                  <a:pt x="12" y="35"/>
                  <a:pt x="6" y="27"/>
                  <a:pt x="7" y="19"/>
                </a:cubicBezTo>
                <a:cubicBezTo>
                  <a:pt x="7" y="11"/>
                  <a:pt x="14" y="5"/>
                  <a:pt x="22" y="5"/>
                </a:cubicBezTo>
                <a:moveTo>
                  <a:pt x="22" y="0"/>
                </a:moveTo>
                <a:cubicBezTo>
                  <a:pt x="11" y="0"/>
                  <a:pt x="2" y="8"/>
                  <a:pt x="1" y="19"/>
                </a:cubicBezTo>
                <a:cubicBezTo>
                  <a:pt x="0" y="30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2"/>
                  <a:pt x="42" y="22"/>
                </a:cubicBezTo>
                <a:cubicBezTo>
                  <a:pt x="42" y="16"/>
                  <a:pt x="41" y="11"/>
                  <a:pt x="37" y="7"/>
                </a:cubicBezTo>
                <a:cubicBezTo>
                  <a:pt x="34" y="3"/>
                  <a:pt x="29" y="0"/>
                  <a:pt x="23" y="0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iSḷïḋê"/>
          <p:cNvSpPr/>
          <p:nvPr/>
        </p:nvSpPr>
        <p:spPr bwMode="auto">
          <a:xfrm>
            <a:off x="2783671" y="2664082"/>
            <a:ext cx="751841" cy="182703"/>
          </a:xfrm>
          <a:custGeom>
            <a:avLst/>
            <a:gdLst>
              <a:gd name="T0" fmla="*/ 9 w 802"/>
              <a:gd name="T1" fmla="*/ 195 h 195"/>
              <a:gd name="T2" fmla="*/ 7 w 802"/>
              <a:gd name="T3" fmla="*/ 195 h 195"/>
              <a:gd name="T4" fmla="*/ 1 w 802"/>
              <a:gd name="T5" fmla="*/ 187 h 195"/>
              <a:gd name="T6" fmla="*/ 1 w 802"/>
              <a:gd name="T7" fmla="*/ 183 h 195"/>
              <a:gd name="T8" fmla="*/ 135 w 802"/>
              <a:gd name="T9" fmla="*/ 65 h 195"/>
              <a:gd name="T10" fmla="*/ 137 w 802"/>
              <a:gd name="T11" fmla="*/ 64 h 195"/>
              <a:gd name="T12" fmla="*/ 138 w 802"/>
              <a:gd name="T13" fmla="*/ 64 h 195"/>
              <a:gd name="T14" fmla="*/ 306 w 802"/>
              <a:gd name="T15" fmla="*/ 118 h 195"/>
              <a:gd name="T16" fmla="*/ 377 w 802"/>
              <a:gd name="T17" fmla="*/ 28 h 195"/>
              <a:gd name="T18" fmla="*/ 379 w 802"/>
              <a:gd name="T19" fmla="*/ 27 h 195"/>
              <a:gd name="T20" fmla="*/ 380 w 802"/>
              <a:gd name="T21" fmla="*/ 28 h 195"/>
              <a:gd name="T22" fmla="*/ 486 w 802"/>
              <a:gd name="T23" fmla="*/ 86 h 195"/>
              <a:gd name="T24" fmla="*/ 674 w 802"/>
              <a:gd name="T25" fmla="*/ 0 h 195"/>
              <a:gd name="T26" fmla="*/ 675 w 802"/>
              <a:gd name="T27" fmla="*/ 0 h 195"/>
              <a:gd name="T28" fmla="*/ 677 w 802"/>
              <a:gd name="T29" fmla="*/ 1 h 195"/>
              <a:gd name="T30" fmla="*/ 801 w 802"/>
              <a:gd name="T31" fmla="*/ 113 h 195"/>
              <a:gd name="T32" fmla="*/ 801 w 802"/>
              <a:gd name="T33" fmla="*/ 117 h 195"/>
              <a:gd name="T34" fmla="*/ 795 w 802"/>
              <a:gd name="T35" fmla="*/ 124 h 195"/>
              <a:gd name="T36" fmla="*/ 793 w 802"/>
              <a:gd name="T37" fmla="*/ 125 h 195"/>
              <a:gd name="T38" fmla="*/ 793 w 802"/>
              <a:gd name="T39" fmla="*/ 125 h 195"/>
              <a:gd name="T40" fmla="*/ 791 w 802"/>
              <a:gd name="T41" fmla="*/ 124 h 195"/>
              <a:gd name="T42" fmla="*/ 672 w 802"/>
              <a:gd name="T43" fmla="*/ 18 h 195"/>
              <a:gd name="T44" fmla="*/ 487 w 802"/>
              <a:gd name="T45" fmla="*/ 103 h 195"/>
              <a:gd name="T46" fmla="*/ 486 w 802"/>
              <a:gd name="T47" fmla="*/ 103 h 195"/>
              <a:gd name="T48" fmla="*/ 485 w 802"/>
              <a:gd name="T49" fmla="*/ 103 h 195"/>
              <a:gd name="T50" fmla="*/ 382 w 802"/>
              <a:gd name="T51" fmla="*/ 46 h 195"/>
              <a:gd name="T52" fmla="*/ 313 w 802"/>
              <a:gd name="T53" fmla="*/ 135 h 195"/>
              <a:gd name="T54" fmla="*/ 310 w 802"/>
              <a:gd name="T55" fmla="*/ 136 h 195"/>
              <a:gd name="T56" fmla="*/ 310 w 802"/>
              <a:gd name="T57" fmla="*/ 136 h 195"/>
              <a:gd name="T58" fmla="*/ 140 w 802"/>
              <a:gd name="T59" fmla="*/ 81 h 195"/>
              <a:gd name="T60" fmla="*/ 11 w 802"/>
              <a:gd name="T61" fmla="*/ 195 h 195"/>
              <a:gd name="T62" fmla="*/ 10 w 802"/>
              <a:gd name="T63" fmla="*/ 195 h 195"/>
              <a:gd name="T64" fmla="*/ 9 w 802"/>
              <a:gd name="T6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2" h="195">
                <a:moveTo>
                  <a:pt x="9" y="195"/>
                </a:moveTo>
                <a:cubicBezTo>
                  <a:pt x="9" y="195"/>
                  <a:pt x="8" y="195"/>
                  <a:pt x="7" y="195"/>
                </a:cubicBezTo>
                <a:cubicBezTo>
                  <a:pt x="1" y="187"/>
                  <a:pt x="1" y="187"/>
                  <a:pt x="1" y="187"/>
                </a:cubicBezTo>
                <a:cubicBezTo>
                  <a:pt x="0" y="186"/>
                  <a:pt x="0" y="184"/>
                  <a:pt x="1" y="183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6" y="64"/>
                  <a:pt x="136" y="64"/>
                  <a:pt x="137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306" y="118"/>
                  <a:pt x="306" y="118"/>
                  <a:pt x="306" y="118"/>
                </a:cubicBezTo>
                <a:cubicBezTo>
                  <a:pt x="377" y="28"/>
                  <a:pt x="377" y="28"/>
                  <a:pt x="377" y="28"/>
                </a:cubicBezTo>
                <a:cubicBezTo>
                  <a:pt x="377" y="28"/>
                  <a:pt x="378" y="27"/>
                  <a:pt x="379" y="27"/>
                </a:cubicBezTo>
                <a:cubicBezTo>
                  <a:pt x="379" y="27"/>
                  <a:pt x="380" y="28"/>
                  <a:pt x="380" y="28"/>
                </a:cubicBezTo>
                <a:cubicBezTo>
                  <a:pt x="486" y="86"/>
                  <a:pt x="486" y="86"/>
                  <a:pt x="486" y="86"/>
                </a:cubicBezTo>
                <a:cubicBezTo>
                  <a:pt x="674" y="0"/>
                  <a:pt x="674" y="0"/>
                  <a:pt x="674" y="0"/>
                </a:cubicBezTo>
                <a:cubicBezTo>
                  <a:pt x="674" y="0"/>
                  <a:pt x="674" y="0"/>
                  <a:pt x="675" y="0"/>
                </a:cubicBezTo>
                <a:cubicBezTo>
                  <a:pt x="675" y="0"/>
                  <a:pt x="676" y="0"/>
                  <a:pt x="677" y="1"/>
                </a:cubicBezTo>
                <a:cubicBezTo>
                  <a:pt x="801" y="113"/>
                  <a:pt x="801" y="113"/>
                  <a:pt x="801" y="113"/>
                </a:cubicBezTo>
                <a:cubicBezTo>
                  <a:pt x="802" y="114"/>
                  <a:pt x="802" y="116"/>
                  <a:pt x="801" y="117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4" y="125"/>
                  <a:pt x="794" y="125"/>
                  <a:pt x="793" y="125"/>
                </a:cubicBezTo>
                <a:cubicBezTo>
                  <a:pt x="793" y="125"/>
                  <a:pt x="793" y="125"/>
                  <a:pt x="793" y="125"/>
                </a:cubicBezTo>
                <a:cubicBezTo>
                  <a:pt x="792" y="125"/>
                  <a:pt x="791" y="125"/>
                  <a:pt x="791" y="124"/>
                </a:cubicBezTo>
                <a:cubicBezTo>
                  <a:pt x="672" y="18"/>
                  <a:pt x="672" y="18"/>
                  <a:pt x="672" y="18"/>
                </a:cubicBezTo>
                <a:cubicBezTo>
                  <a:pt x="487" y="103"/>
                  <a:pt x="487" y="103"/>
                  <a:pt x="487" y="103"/>
                </a:cubicBezTo>
                <a:cubicBezTo>
                  <a:pt x="487" y="103"/>
                  <a:pt x="486" y="103"/>
                  <a:pt x="486" y="103"/>
                </a:cubicBezTo>
                <a:cubicBezTo>
                  <a:pt x="486" y="103"/>
                  <a:pt x="485" y="103"/>
                  <a:pt x="485" y="103"/>
                </a:cubicBezTo>
                <a:cubicBezTo>
                  <a:pt x="382" y="46"/>
                  <a:pt x="382" y="46"/>
                  <a:pt x="382" y="46"/>
                </a:cubicBezTo>
                <a:cubicBezTo>
                  <a:pt x="313" y="135"/>
                  <a:pt x="313" y="135"/>
                  <a:pt x="313" y="135"/>
                </a:cubicBezTo>
                <a:cubicBezTo>
                  <a:pt x="312" y="135"/>
                  <a:pt x="311" y="136"/>
                  <a:pt x="310" y="136"/>
                </a:cubicBezTo>
                <a:cubicBezTo>
                  <a:pt x="310" y="136"/>
                  <a:pt x="310" y="136"/>
                  <a:pt x="310" y="136"/>
                </a:cubicBezTo>
                <a:cubicBezTo>
                  <a:pt x="140" y="81"/>
                  <a:pt x="140" y="81"/>
                  <a:pt x="140" y="8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i$liḑé"/>
          <p:cNvSpPr/>
          <p:nvPr/>
        </p:nvSpPr>
        <p:spPr bwMode="auto">
          <a:xfrm>
            <a:off x="2781042" y="2661454"/>
            <a:ext cx="757099" cy="187960"/>
          </a:xfrm>
          <a:custGeom>
            <a:avLst/>
            <a:gdLst>
              <a:gd name="T0" fmla="*/ 678 w 808"/>
              <a:gd name="T1" fmla="*/ 6 h 201"/>
              <a:gd name="T2" fmla="*/ 802 w 808"/>
              <a:gd name="T3" fmla="*/ 118 h 201"/>
              <a:gd name="T4" fmla="*/ 796 w 808"/>
              <a:gd name="T5" fmla="*/ 125 h 201"/>
              <a:gd name="T6" fmla="*/ 676 w 808"/>
              <a:gd name="T7" fmla="*/ 18 h 201"/>
              <a:gd name="T8" fmla="*/ 489 w 808"/>
              <a:gd name="T9" fmla="*/ 104 h 201"/>
              <a:gd name="T10" fmla="*/ 384 w 808"/>
              <a:gd name="T11" fmla="*/ 46 h 201"/>
              <a:gd name="T12" fmla="*/ 313 w 808"/>
              <a:gd name="T13" fmla="*/ 136 h 201"/>
              <a:gd name="T14" fmla="*/ 142 w 808"/>
              <a:gd name="T15" fmla="*/ 81 h 201"/>
              <a:gd name="T16" fmla="*/ 13 w 808"/>
              <a:gd name="T17" fmla="*/ 196 h 201"/>
              <a:gd name="T18" fmla="*/ 6 w 808"/>
              <a:gd name="T19" fmla="*/ 188 h 201"/>
              <a:gd name="T20" fmla="*/ 140 w 808"/>
              <a:gd name="T21" fmla="*/ 70 h 201"/>
              <a:gd name="T22" fmla="*/ 310 w 808"/>
              <a:gd name="T23" fmla="*/ 124 h 201"/>
              <a:gd name="T24" fmla="*/ 382 w 808"/>
              <a:gd name="T25" fmla="*/ 33 h 201"/>
              <a:gd name="T26" fmla="*/ 489 w 808"/>
              <a:gd name="T27" fmla="*/ 92 h 201"/>
              <a:gd name="T28" fmla="*/ 678 w 808"/>
              <a:gd name="T29" fmla="*/ 6 h 201"/>
              <a:gd name="T30" fmla="*/ 678 w 808"/>
              <a:gd name="T31" fmla="*/ 0 h 201"/>
              <a:gd name="T32" fmla="*/ 675 w 808"/>
              <a:gd name="T33" fmla="*/ 1 h 201"/>
              <a:gd name="T34" fmla="*/ 490 w 808"/>
              <a:gd name="T35" fmla="*/ 86 h 201"/>
              <a:gd name="T36" fmla="*/ 384 w 808"/>
              <a:gd name="T37" fmla="*/ 28 h 201"/>
              <a:gd name="T38" fmla="*/ 382 w 808"/>
              <a:gd name="T39" fmla="*/ 28 h 201"/>
              <a:gd name="T40" fmla="*/ 378 w 808"/>
              <a:gd name="T41" fmla="*/ 30 h 201"/>
              <a:gd name="T42" fmla="*/ 308 w 808"/>
              <a:gd name="T43" fmla="*/ 118 h 201"/>
              <a:gd name="T44" fmla="*/ 142 w 808"/>
              <a:gd name="T45" fmla="*/ 65 h 201"/>
              <a:gd name="T46" fmla="*/ 140 w 808"/>
              <a:gd name="T47" fmla="*/ 64 h 201"/>
              <a:gd name="T48" fmla="*/ 137 w 808"/>
              <a:gd name="T49" fmla="*/ 66 h 201"/>
              <a:gd name="T50" fmla="*/ 2 w 808"/>
              <a:gd name="T51" fmla="*/ 184 h 201"/>
              <a:gd name="T52" fmla="*/ 2 w 808"/>
              <a:gd name="T53" fmla="*/ 192 h 201"/>
              <a:gd name="T54" fmla="*/ 8 w 808"/>
              <a:gd name="T55" fmla="*/ 199 h 201"/>
              <a:gd name="T56" fmla="*/ 12 w 808"/>
              <a:gd name="T57" fmla="*/ 201 h 201"/>
              <a:gd name="T58" fmla="*/ 13 w 808"/>
              <a:gd name="T59" fmla="*/ 201 h 201"/>
              <a:gd name="T60" fmla="*/ 16 w 808"/>
              <a:gd name="T61" fmla="*/ 200 h 201"/>
              <a:gd name="T62" fmla="*/ 144 w 808"/>
              <a:gd name="T63" fmla="*/ 87 h 201"/>
              <a:gd name="T64" fmla="*/ 312 w 808"/>
              <a:gd name="T65" fmla="*/ 141 h 201"/>
              <a:gd name="T66" fmla="*/ 313 w 808"/>
              <a:gd name="T67" fmla="*/ 141 h 201"/>
              <a:gd name="T68" fmla="*/ 318 w 808"/>
              <a:gd name="T69" fmla="*/ 139 h 201"/>
              <a:gd name="T70" fmla="*/ 386 w 808"/>
              <a:gd name="T71" fmla="*/ 53 h 201"/>
              <a:gd name="T72" fmla="*/ 486 w 808"/>
              <a:gd name="T73" fmla="*/ 108 h 201"/>
              <a:gd name="T74" fmla="*/ 489 w 808"/>
              <a:gd name="T75" fmla="*/ 109 h 201"/>
              <a:gd name="T76" fmla="*/ 491 w 808"/>
              <a:gd name="T77" fmla="*/ 108 h 201"/>
              <a:gd name="T78" fmla="*/ 675 w 808"/>
              <a:gd name="T79" fmla="*/ 24 h 201"/>
              <a:gd name="T80" fmla="*/ 792 w 808"/>
              <a:gd name="T81" fmla="*/ 129 h 201"/>
              <a:gd name="T82" fmla="*/ 796 w 808"/>
              <a:gd name="T83" fmla="*/ 131 h 201"/>
              <a:gd name="T84" fmla="*/ 796 w 808"/>
              <a:gd name="T85" fmla="*/ 131 h 201"/>
              <a:gd name="T86" fmla="*/ 800 w 808"/>
              <a:gd name="T87" fmla="*/ 129 h 201"/>
              <a:gd name="T88" fmla="*/ 806 w 808"/>
              <a:gd name="T89" fmla="*/ 122 h 201"/>
              <a:gd name="T90" fmla="*/ 806 w 808"/>
              <a:gd name="T91" fmla="*/ 114 h 201"/>
              <a:gd name="T92" fmla="*/ 681 w 808"/>
              <a:gd name="T93" fmla="*/ 2 h 201"/>
              <a:gd name="T94" fmla="*/ 678 w 808"/>
              <a:gd name="T9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08" h="201">
                <a:moveTo>
                  <a:pt x="678" y="6"/>
                </a:moveTo>
                <a:cubicBezTo>
                  <a:pt x="802" y="118"/>
                  <a:pt x="802" y="118"/>
                  <a:pt x="802" y="118"/>
                </a:cubicBezTo>
                <a:cubicBezTo>
                  <a:pt x="796" y="125"/>
                  <a:pt x="796" y="125"/>
                  <a:pt x="796" y="125"/>
                </a:cubicBezTo>
                <a:cubicBezTo>
                  <a:pt x="676" y="18"/>
                  <a:pt x="676" y="18"/>
                  <a:pt x="676" y="18"/>
                </a:cubicBezTo>
                <a:cubicBezTo>
                  <a:pt x="489" y="104"/>
                  <a:pt x="489" y="104"/>
                  <a:pt x="489" y="104"/>
                </a:cubicBezTo>
                <a:cubicBezTo>
                  <a:pt x="384" y="46"/>
                  <a:pt x="384" y="46"/>
                  <a:pt x="384" y="4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6" y="188"/>
                  <a:pt x="6" y="188"/>
                  <a:pt x="6" y="188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82" y="33"/>
                  <a:pt x="382" y="33"/>
                  <a:pt x="382" y="33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678" y="6"/>
                  <a:pt x="678" y="6"/>
                  <a:pt x="678" y="6"/>
                </a:cubicBezTo>
                <a:moveTo>
                  <a:pt x="678" y="0"/>
                </a:moveTo>
                <a:cubicBezTo>
                  <a:pt x="677" y="0"/>
                  <a:pt x="676" y="1"/>
                  <a:pt x="675" y="1"/>
                </a:cubicBezTo>
                <a:cubicBezTo>
                  <a:pt x="490" y="86"/>
                  <a:pt x="490" y="86"/>
                  <a:pt x="490" y="86"/>
                </a:cubicBezTo>
                <a:cubicBezTo>
                  <a:pt x="384" y="28"/>
                  <a:pt x="384" y="28"/>
                  <a:pt x="384" y="28"/>
                </a:cubicBezTo>
                <a:cubicBezTo>
                  <a:pt x="384" y="28"/>
                  <a:pt x="383" y="28"/>
                  <a:pt x="382" y="28"/>
                </a:cubicBezTo>
                <a:cubicBezTo>
                  <a:pt x="380" y="28"/>
                  <a:pt x="379" y="28"/>
                  <a:pt x="378" y="30"/>
                </a:cubicBezTo>
                <a:cubicBezTo>
                  <a:pt x="308" y="118"/>
                  <a:pt x="308" y="118"/>
                  <a:pt x="308" y="118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1" y="65"/>
                  <a:pt x="141" y="64"/>
                  <a:pt x="140" y="64"/>
                </a:cubicBezTo>
                <a:cubicBezTo>
                  <a:pt x="139" y="64"/>
                  <a:pt x="138" y="65"/>
                  <a:pt x="137" y="66"/>
                </a:cubicBezTo>
                <a:cubicBezTo>
                  <a:pt x="2" y="184"/>
                  <a:pt x="2" y="184"/>
                  <a:pt x="2" y="184"/>
                </a:cubicBezTo>
                <a:cubicBezTo>
                  <a:pt x="0" y="186"/>
                  <a:pt x="0" y="189"/>
                  <a:pt x="2" y="192"/>
                </a:cubicBezTo>
                <a:cubicBezTo>
                  <a:pt x="8" y="199"/>
                  <a:pt x="8" y="199"/>
                  <a:pt x="8" y="199"/>
                </a:cubicBezTo>
                <a:cubicBezTo>
                  <a:pt x="9" y="200"/>
                  <a:pt x="11" y="201"/>
                  <a:pt x="12" y="201"/>
                </a:cubicBezTo>
                <a:cubicBezTo>
                  <a:pt x="13" y="201"/>
                  <a:pt x="13" y="201"/>
                  <a:pt x="13" y="201"/>
                </a:cubicBezTo>
                <a:cubicBezTo>
                  <a:pt x="14" y="201"/>
                  <a:pt x="15" y="201"/>
                  <a:pt x="16" y="200"/>
                </a:cubicBezTo>
                <a:cubicBezTo>
                  <a:pt x="144" y="87"/>
                  <a:pt x="144" y="87"/>
                  <a:pt x="144" y="87"/>
                </a:cubicBezTo>
                <a:cubicBezTo>
                  <a:pt x="312" y="141"/>
                  <a:pt x="312" y="141"/>
                  <a:pt x="312" y="141"/>
                </a:cubicBezTo>
                <a:cubicBezTo>
                  <a:pt x="312" y="141"/>
                  <a:pt x="313" y="141"/>
                  <a:pt x="313" y="141"/>
                </a:cubicBezTo>
                <a:cubicBezTo>
                  <a:pt x="315" y="141"/>
                  <a:pt x="317" y="141"/>
                  <a:pt x="318" y="139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486" y="108"/>
                  <a:pt x="486" y="108"/>
                  <a:pt x="486" y="108"/>
                </a:cubicBezTo>
                <a:cubicBezTo>
                  <a:pt x="487" y="109"/>
                  <a:pt x="488" y="109"/>
                  <a:pt x="489" y="109"/>
                </a:cubicBezTo>
                <a:cubicBezTo>
                  <a:pt x="490" y="109"/>
                  <a:pt x="491" y="109"/>
                  <a:pt x="491" y="108"/>
                </a:cubicBezTo>
                <a:cubicBezTo>
                  <a:pt x="675" y="24"/>
                  <a:pt x="675" y="24"/>
                  <a:pt x="675" y="24"/>
                </a:cubicBezTo>
                <a:cubicBezTo>
                  <a:pt x="792" y="129"/>
                  <a:pt x="792" y="129"/>
                  <a:pt x="792" y="129"/>
                </a:cubicBezTo>
                <a:cubicBezTo>
                  <a:pt x="793" y="130"/>
                  <a:pt x="794" y="131"/>
                  <a:pt x="796" y="131"/>
                </a:cubicBezTo>
                <a:cubicBezTo>
                  <a:pt x="796" y="131"/>
                  <a:pt x="796" y="131"/>
                  <a:pt x="796" y="131"/>
                </a:cubicBezTo>
                <a:cubicBezTo>
                  <a:pt x="798" y="131"/>
                  <a:pt x="799" y="130"/>
                  <a:pt x="800" y="129"/>
                </a:cubicBezTo>
                <a:cubicBezTo>
                  <a:pt x="806" y="122"/>
                  <a:pt x="806" y="122"/>
                  <a:pt x="806" y="122"/>
                </a:cubicBezTo>
                <a:cubicBezTo>
                  <a:pt x="808" y="119"/>
                  <a:pt x="808" y="116"/>
                  <a:pt x="806" y="114"/>
                </a:cubicBezTo>
                <a:cubicBezTo>
                  <a:pt x="681" y="2"/>
                  <a:pt x="681" y="2"/>
                  <a:pt x="681" y="2"/>
                </a:cubicBezTo>
                <a:cubicBezTo>
                  <a:pt x="680" y="1"/>
                  <a:pt x="679" y="0"/>
                  <a:pt x="678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iṥļíḑê"/>
          <p:cNvSpPr/>
          <p:nvPr/>
        </p:nvSpPr>
        <p:spPr bwMode="auto">
          <a:xfrm>
            <a:off x="2106093" y="1676963"/>
            <a:ext cx="594112" cy="243823"/>
          </a:xfrm>
          <a:custGeom>
            <a:avLst/>
            <a:gdLst>
              <a:gd name="T0" fmla="*/ 0 w 904"/>
              <a:gd name="T1" fmla="*/ 323 h 371"/>
              <a:gd name="T2" fmla="*/ 169 w 904"/>
              <a:gd name="T3" fmla="*/ 181 h 371"/>
              <a:gd name="T4" fmla="*/ 328 w 904"/>
              <a:gd name="T5" fmla="*/ 352 h 371"/>
              <a:gd name="T6" fmla="*/ 660 w 904"/>
              <a:gd name="T7" fmla="*/ 0 h 371"/>
              <a:gd name="T8" fmla="*/ 904 w 904"/>
              <a:gd name="T9" fmla="*/ 371 h 371"/>
              <a:gd name="T10" fmla="*/ 7 w 904"/>
              <a:gd name="T11" fmla="*/ 346 h 371"/>
              <a:gd name="T12" fmla="*/ 0 w 904"/>
              <a:gd name="T13" fmla="*/ 323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4" h="371">
                <a:moveTo>
                  <a:pt x="0" y="323"/>
                </a:moveTo>
                <a:lnTo>
                  <a:pt x="169" y="181"/>
                </a:lnTo>
                <a:lnTo>
                  <a:pt x="328" y="352"/>
                </a:lnTo>
                <a:lnTo>
                  <a:pt x="660" y="0"/>
                </a:lnTo>
                <a:lnTo>
                  <a:pt x="904" y="371"/>
                </a:lnTo>
                <a:lnTo>
                  <a:pt x="7" y="346"/>
                </a:lnTo>
                <a:lnTo>
                  <a:pt x="0" y="32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îṡḻîḓê"/>
          <p:cNvSpPr/>
          <p:nvPr/>
        </p:nvSpPr>
        <p:spPr bwMode="auto">
          <a:xfrm>
            <a:off x="1948364" y="1732168"/>
            <a:ext cx="780758" cy="236593"/>
          </a:xfrm>
          <a:custGeom>
            <a:avLst/>
            <a:gdLst>
              <a:gd name="T0" fmla="*/ 1188 w 1188"/>
              <a:gd name="T1" fmla="*/ 202 h 360"/>
              <a:gd name="T2" fmla="*/ 1019 w 1188"/>
              <a:gd name="T3" fmla="*/ 0 h 360"/>
              <a:gd name="T4" fmla="*/ 775 w 1188"/>
              <a:gd name="T5" fmla="*/ 182 h 360"/>
              <a:gd name="T6" fmla="*/ 592 w 1188"/>
              <a:gd name="T7" fmla="*/ 23 h 360"/>
              <a:gd name="T8" fmla="*/ 370 w 1188"/>
              <a:gd name="T9" fmla="*/ 252 h 360"/>
              <a:gd name="T10" fmla="*/ 130 w 1188"/>
              <a:gd name="T11" fmla="*/ 92 h 360"/>
              <a:gd name="T12" fmla="*/ 0 w 1188"/>
              <a:gd name="T13" fmla="*/ 268 h 360"/>
              <a:gd name="T14" fmla="*/ 1156 w 1188"/>
              <a:gd name="T15" fmla="*/ 360 h 360"/>
              <a:gd name="T16" fmla="*/ 1188 w 1188"/>
              <a:gd name="T17" fmla="*/ 2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8" h="360">
                <a:moveTo>
                  <a:pt x="1188" y="202"/>
                </a:moveTo>
                <a:lnTo>
                  <a:pt x="1019" y="0"/>
                </a:lnTo>
                <a:lnTo>
                  <a:pt x="775" y="182"/>
                </a:lnTo>
                <a:lnTo>
                  <a:pt x="592" y="23"/>
                </a:lnTo>
                <a:lnTo>
                  <a:pt x="370" y="252"/>
                </a:lnTo>
                <a:lnTo>
                  <a:pt x="130" y="92"/>
                </a:lnTo>
                <a:lnTo>
                  <a:pt x="0" y="268"/>
                </a:lnTo>
                <a:lnTo>
                  <a:pt x="1156" y="360"/>
                </a:lnTo>
                <a:lnTo>
                  <a:pt x="1188" y="202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iSļiḑê"/>
          <p:cNvSpPr/>
          <p:nvPr/>
        </p:nvSpPr>
        <p:spPr bwMode="auto">
          <a:xfrm>
            <a:off x="1941135" y="1724281"/>
            <a:ext cx="795874" cy="191247"/>
          </a:xfrm>
          <a:custGeom>
            <a:avLst/>
            <a:gdLst>
              <a:gd name="T0" fmla="*/ 847 w 849"/>
              <a:gd name="T1" fmla="*/ 145 h 204"/>
              <a:gd name="T2" fmla="*/ 728 w 849"/>
              <a:gd name="T3" fmla="*/ 3 h 204"/>
              <a:gd name="T4" fmla="*/ 718 w 849"/>
              <a:gd name="T5" fmla="*/ 2 h 204"/>
              <a:gd name="T6" fmla="*/ 551 w 849"/>
              <a:gd name="T7" fmla="*/ 126 h 204"/>
              <a:gd name="T8" fmla="*/ 428 w 849"/>
              <a:gd name="T9" fmla="*/ 19 h 204"/>
              <a:gd name="T10" fmla="*/ 418 w 849"/>
              <a:gd name="T11" fmla="*/ 19 h 204"/>
              <a:gd name="T12" fmla="*/ 266 w 849"/>
              <a:gd name="T13" fmla="*/ 176 h 204"/>
              <a:gd name="T14" fmla="*/ 103 w 849"/>
              <a:gd name="T15" fmla="*/ 67 h 204"/>
              <a:gd name="T16" fmla="*/ 93 w 849"/>
              <a:gd name="T17" fmla="*/ 69 h 204"/>
              <a:gd name="T18" fmla="*/ 2 w 849"/>
              <a:gd name="T19" fmla="*/ 191 h 204"/>
              <a:gd name="T20" fmla="*/ 4 w 849"/>
              <a:gd name="T21" fmla="*/ 202 h 204"/>
              <a:gd name="T22" fmla="*/ 14 w 849"/>
              <a:gd name="T23" fmla="*/ 200 h 204"/>
              <a:gd name="T24" fmla="*/ 101 w 849"/>
              <a:gd name="T25" fmla="*/ 84 h 204"/>
              <a:gd name="T26" fmla="*/ 263 w 849"/>
              <a:gd name="T27" fmla="*/ 192 h 204"/>
              <a:gd name="T28" fmla="*/ 273 w 849"/>
              <a:gd name="T29" fmla="*/ 191 h 204"/>
              <a:gd name="T30" fmla="*/ 424 w 849"/>
              <a:gd name="T31" fmla="*/ 35 h 204"/>
              <a:gd name="T32" fmla="*/ 546 w 849"/>
              <a:gd name="T33" fmla="*/ 142 h 204"/>
              <a:gd name="T34" fmla="*/ 555 w 849"/>
              <a:gd name="T35" fmla="*/ 142 h 204"/>
              <a:gd name="T36" fmla="*/ 721 w 849"/>
              <a:gd name="T37" fmla="*/ 18 h 204"/>
              <a:gd name="T38" fmla="*/ 835 w 849"/>
              <a:gd name="T39" fmla="*/ 154 h 204"/>
              <a:gd name="T40" fmla="*/ 846 w 849"/>
              <a:gd name="T41" fmla="*/ 155 h 204"/>
              <a:gd name="T42" fmla="*/ 847 w 849"/>
              <a:gd name="T43" fmla="*/ 14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9" h="204">
                <a:moveTo>
                  <a:pt x="847" y="145"/>
                </a:moveTo>
                <a:cubicBezTo>
                  <a:pt x="728" y="3"/>
                  <a:pt x="728" y="3"/>
                  <a:pt x="728" y="3"/>
                </a:cubicBezTo>
                <a:cubicBezTo>
                  <a:pt x="726" y="0"/>
                  <a:pt x="721" y="0"/>
                  <a:pt x="718" y="2"/>
                </a:cubicBezTo>
                <a:cubicBezTo>
                  <a:pt x="551" y="126"/>
                  <a:pt x="551" y="126"/>
                  <a:pt x="551" y="126"/>
                </a:cubicBezTo>
                <a:cubicBezTo>
                  <a:pt x="428" y="19"/>
                  <a:pt x="428" y="19"/>
                  <a:pt x="428" y="19"/>
                </a:cubicBezTo>
                <a:cubicBezTo>
                  <a:pt x="425" y="16"/>
                  <a:pt x="421" y="16"/>
                  <a:pt x="418" y="19"/>
                </a:cubicBezTo>
                <a:cubicBezTo>
                  <a:pt x="266" y="176"/>
                  <a:pt x="266" y="176"/>
                  <a:pt x="266" y="176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0" y="65"/>
                  <a:pt x="95" y="66"/>
                  <a:pt x="93" y="69"/>
                </a:cubicBezTo>
                <a:cubicBezTo>
                  <a:pt x="2" y="191"/>
                  <a:pt x="2" y="191"/>
                  <a:pt x="2" y="191"/>
                </a:cubicBezTo>
                <a:cubicBezTo>
                  <a:pt x="0" y="195"/>
                  <a:pt x="0" y="199"/>
                  <a:pt x="4" y="202"/>
                </a:cubicBezTo>
                <a:cubicBezTo>
                  <a:pt x="7" y="204"/>
                  <a:pt x="12" y="204"/>
                  <a:pt x="14" y="200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6" y="194"/>
                  <a:pt x="270" y="193"/>
                  <a:pt x="273" y="191"/>
                </a:cubicBezTo>
                <a:cubicBezTo>
                  <a:pt x="424" y="35"/>
                  <a:pt x="424" y="35"/>
                  <a:pt x="424" y="35"/>
                </a:cubicBezTo>
                <a:cubicBezTo>
                  <a:pt x="546" y="142"/>
                  <a:pt x="546" y="142"/>
                  <a:pt x="546" y="142"/>
                </a:cubicBezTo>
                <a:cubicBezTo>
                  <a:pt x="548" y="144"/>
                  <a:pt x="552" y="144"/>
                  <a:pt x="555" y="142"/>
                </a:cubicBezTo>
                <a:cubicBezTo>
                  <a:pt x="721" y="18"/>
                  <a:pt x="721" y="18"/>
                  <a:pt x="721" y="18"/>
                </a:cubicBezTo>
                <a:cubicBezTo>
                  <a:pt x="835" y="154"/>
                  <a:pt x="835" y="154"/>
                  <a:pt x="835" y="154"/>
                </a:cubicBezTo>
                <a:cubicBezTo>
                  <a:pt x="838" y="158"/>
                  <a:pt x="843" y="158"/>
                  <a:pt x="846" y="155"/>
                </a:cubicBezTo>
                <a:cubicBezTo>
                  <a:pt x="849" y="153"/>
                  <a:pt x="849" y="148"/>
                  <a:pt x="847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îşḷîḍê"/>
          <p:cNvSpPr/>
          <p:nvPr/>
        </p:nvSpPr>
        <p:spPr bwMode="auto">
          <a:xfrm>
            <a:off x="1851756" y="1778829"/>
            <a:ext cx="899055" cy="228050"/>
          </a:xfrm>
          <a:custGeom>
            <a:avLst/>
            <a:gdLst>
              <a:gd name="T0" fmla="*/ 0 w 1368"/>
              <a:gd name="T1" fmla="*/ 225 h 347"/>
              <a:gd name="T2" fmla="*/ 167 w 1368"/>
              <a:gd name="T3" fmla="*/ 84 h 347"/>
              <a:gd name="T4" fmla="*/ 254 w 1368"/>
              <a:gd name="T5" fmla="*/ 168 h 347"/>
              <a:gd name="T6" fmla="*/ 405 w 1368"/>
              <a:gd name="T7" fmla="*/ 60 h 347"/>
              <a:gd name="T8" fmla="*/ 537 w 1368"/>
              <a:gd name="T9" fmla="*/ 175 h 347"/>
              <a:gd name="T10" fmla="*/ 829 w 1368"/>
              <a:gd name="T11" fmla="*/ 0 h 347"/>
              <a:gd name="T12" fmla="*/ 1047 w 1368"/>
              <a:gd name="T13" fmla="*/ 194 h 347"/>
              <a:gd name="T14" fmla="*/ 1368 w 1368"/>
              <a:gd name="T15" fmla="*/ 81 h 347"/>
              <a:gd name="T16" fmla="*/ 1344 w 1368"/>
              <a:gd name="T17" fmla="*/ 347 h 347"/>
              <a:gd name="T18" fmla="*/ 0 w 1368"/>
              <a:gd name="T19" fmla="*/ 22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8" h="347">
                <a:moveTo>
                  <a:pt x="0" y="225"/>
                </a:moveTo>
                <a:lnTo>
                  <a:pt x="167" y="84"/>
                </a:lnTo>
                <a:lnTo>
                  <a:pt x="254" y="168"/>
                </a:lnTo>
                <a:lnTo>
                  <a:pt x="405" y="60"/>
                </a:lnTo>
                <a:lnTo>
                  <a:pt x="537" y="175"/>
                </a:lnTo>
                <a:lnTo>
                  <a:pt x="829" y="0"/>
                </a:lnTo>
                <a:lnTo>
                  <a:pt x="1047" y="194"/>
                </a:lnTo>
                <a:lnTo>
                  <a:pt x="1368" y="81"/>
                </a:lnTo>
                <a:lnTo>
                  <a:pt x="1344" y="347"/>
                </a:lnTo>
                <a:lnTo>
                  <a:pt x="0" y="225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îṧḷïdé"/>
          <p:cNvSpPr/>
          <p:nvPr/>
        </p:nvSpPr>
        <p:spPr bwMode="auto">
          <a:xfrm>
            <a:off x="1954280" y="1771600"/>
            <a:ext cx="805075" cy="141956"/>
          </a:xfrm>
          <a:custGeom>
            <a:avLst/>
            <a:gdLst>
              <a:gd name="T0" fmla="*/ 3 w 859"/>
              <a:gd name="T1" fmla="*/ 73 h 152"/>
              <a:gd name="T2" fmla="*/ 64 w 859"/>
              <a:gd name="T3" fmla="*/ 132 h 152"/>
              <a:gd name="T4" fmla="*/ 73 w 859"/>
              <a:gd name="T5" fmla="*/ 132 h 152"/>
              <a:gd name="T6" fmla="*/ 175 w 859"/>
              <a:gd name="T7" fmla="*/ 59 h 152"/>
              <a:gd name="T8" fmla="*/ 262 w 859"/>
              <a:gd name="T9" fmla="*/ 136 h 152"/>
              <a:gd name="T10" fmla="*/ 271 w 859"/>
              <a:gd name="T11" fmla="*/ 137 h 152"/>
              <a:gd name="T12" fmla="*/ 472 w 859"/>
              <a:gd name="T13" fmla="*/ 17 h 152"/>
              <a:gd name="T14" fmla="*/ 620 w 859"/>
              <a:gd name="T15" fmla="*/ 149 h 152"/>
              <a:gd name="T16" fmla="*/ 627 w 859"/>
              <a:gd name="T17" fmla="*/ 151 h 152"/>
              <a:gd name="T18" fmla="*/ 853 w 859"/>
              <a:gd name="T19" fmla="*/ 72 h 152"/>
              <a:gd name="T20" fmla="*/ 857 w 859"/>
              <a:gd name="T21" fmla="*/ 62 h 152"/>
              <a:gd name="T22" fmla="*/ 848 w 859"/>
              <a:gd name="T23" fmla="*/ 57 h 152"/>
              <a:gd name="T24" fmla="*/ 626 w 859"/>
              <a:gd name="T25" fmla="*/ 135 h 152"/>
              <a:gd name="T26" fmla="*/ 477 w 859"/>
              <a:gd name="T27" fmla="*/ 2 h 152"/>
              <a:gd name="T28" fmla="*/ 469 w 859"/>
              <a:gd name="T29" fmla="*/ 1 h 152"/>
              <a:gd name="T30" fmla="*/ 268 w 859"/>
              <a:gd name="T31" fmla="*/ 122 h 152"/>
              <a:gd name="T32" fmla="*/ 180 w 859"/>
              <a:gd name="T33" fmla="*/ 44 h 152"/>
              <a:gd name="T34" fmla="*/ 171 w 859"/>
              <a:gd name="T35" fmla="*/ 43 h 152"/>
              <a:gd name="T36" fmla="*/ 70 w 859"/>
              <a:gd name="T37" fmla="*/ 116 h 152"/>
              <a:gd name="T38" fmla="*/ 13 w 859"/>
              <a:gd name="T39" fmla="*/ 62 h 152"/>
              <a:gd name="T40" fmla="*/ 3 w 859"/>
              <a:gd name="T41" fmla="*/ 62 h 152"/>
              <a:gd name="T42" fmla="*/ 3 w 859"/>
              <a:gd name="T43" fmla="*/ 7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9" h="152">
                <a:moveTo>
                  <a:pt x="3" y="73"/>
                </a:moveTo>
                <a:cubicBezTo>
                  <a:pt x="64" y="132"/>
                  <a:pt x="64" y="132"/>
                  <a:pt x="64" y="132"/>
                </a:cubicBezTo>
                <a:cubicBezTo>
                  <a:pt x="66" y="134"/>
                  <a:pt x="70" y="134"/>
                  <a:pt x="73" y="132"/>
                </a:cubicBezTo>
                <a:cubicBezTo>
                  <a:pt x="175" y="59"/>
                  <a:pt x="175" y="59"/>
                  <a:pt x="175" y="59"/>
                </a:cubicBezTo>
                <a:cubicBezTo>
                  <a:pt x="262" y="136"/>
                  <a:pt x="262" y="136"/>
                  <a:pt x="262" y="136"/>
                </a:cubicBezTo>
                <a:cubicBezTo>
                  <a:pt x="265" y="139"/>
                  <a:pt x="268" y="139"/>
                  <a:pt x="271" y="137"/>
                </a:cubicBezTo>
                <a:cubicBezTo>
                  <a:pt x="472" y="17"/>
                  <a:pt x="472" y="17"/>
                  <a:pt x="472" y="17"/>
                </a:cubicBezTo>
                <a:cubicBezTo>
                  <a:pt x="620" y="149"/>
                  <a:pt x="620" y="149"/>
                  <a:pt x="620" y="149"/>
                </a:cubicBezTo>
                <a:cubicBezTo>
                  <a:pt x="622" y="151"/>
                  <a:pt x="625" y="152"/>
                  <a:pt x="627" y="151"/>
                </a:cubicBezTo>
                <a:cubicBezTo>
                  <a:pt x="853" y="72"/>
                  <a:pt x="853" y="72"/>
                  <a:pt x="853" y="72"/>
                </a:cubicBezTo>
                <a:cubicBezTo>
                  <a:pt x="857" y="70"/>
                  <a:pt x="859" y="66"/>
                  <a:pt x="857" y="62"/>
                </a:cubicBezTo>
                <a:cubicBezTo>
                  <a:pt x="856" y="58"/>
                  <a:pt x="852" y="56"/>
                  <a:pt x="848" y="57"/>
                </a:cubicBezTo>
                <a:cubicBezTo>
                  <a:pt x="626" y="135"/>
                  <a:pt x="626" y="135"/>
                  <a:pt x="626" y="135"/>
                </a:cubicBezTo>
                <a:cubicBezTo>
                  <a:pt x="477" y="2"/>
                  <a:pt x="477" y="2"/>
                  <a:pt x="477" y="2"/>
                </a:cubicBezTo>
                <a:cubicBezTo>
                  <a:pt x="475" y="0"/>
                  <a:pt x="471" y="0"/>
                  <a:pt x="469" y="1"/>
                </a:cubicBezTo>
                <a:cubicBezTo>
                  <a:pt x="268" y="122"/>
                  <a:pt x="268" y="122"/>
                  <a:pt x="268" y="122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8" y="42"/>
                  <a:pt x="174" y="41"/>
                  <a:pt x="171" y="43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13" y="62"/>
                  <a:pt x="13" y="62"/>
                  <a:pt x="13" y="62"/>
                </a:cubicBezTo>
                <a:cubicBezTo>
                  <a:pt x="10" y="59"/>
                  <a:pt x="5" y="59"/>
                  <a:pt x="3" y="62"/>
                </a:cubicBezTo>
                <a:cubicBezTo>
                  <a:pt x="0" y="65"/>
                  <a:pt x="0" y="70"/>
                  <a:pt x="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iṡļïḍe"/>
          <p:cNvSpPr/>
          <p:nvPr/>
        </p:nvSpPr>
        <p:spPr bwMode="auto">
          <a:xfrm>
            <a:off x="2781042" y="2734403"/>
            <a:ext cx="28917" cy="28917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0 h 31"/>
              <a:gd name="T4" fmla="*/ 1 w 31"/>
              <a:gd name="T5" fmla="*/ 14 h 31"/>
              <a:gd name="T6" fmla="*/ 17 w 31"/>
              <a:gd name="T7" fmla="*/ 0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0"/>
                </a:cubicBezTo>
                <a:cubicBezTo>
                  <a:pt x="25" y="1"/>
                  <a:pt x="31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ï$ļíḍe"/>
          <p:cNvSpPr/>
          <p:nvPr/>
        </p:nvSpPr>
        <p:spPr bwMode="auto">
          <a:xfrm>
            <a:off x="2776441" y="2729803"/>
            <a:ext cx="38118" cy="38118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21 w 41"/>
              <a:gd name="T23" fmla="*/ 11 h 41"/>
              <a:gd name="T24" fmla="*/ 30 w 41"/>
              <a:gd name="T25" fmla="*/ 20 h 41"/>
              <a:gd name="T26" fmla="*/ 30 w 41"/>
              <a:gd name="T27" fmla="*/ 21 h 41"/>
              <a:gd name="T28" fmla="*/ 30 w 41"/>
              <a:gd name="T29" fmla="*/ 21 h 41"/>
              <a:gd name="T30" fmla="*/ 36 w 41"/>
              <a:gd name="T31" fmla="*/ 22 h 41"/>
              <a:gd name="T32" fmla="*/ 41 w 41"/>
              <a:gd name="T33" fmla="*/ 22 h 41"/>
              <a:gd name="T34" fmla="*/ 41 w 41"/>
              <a:gd name="T35" fmla="*/ 20 h 41"/>
              <a:gd name="T36" fmla="*/ 22 w 41"/>
              <a:gd name="T37" fmla="*/ 0 h 41"/>
              <a:gd name="T38" fmla="*/ 22 w 41"/>
              <a:gd name="T39" fmla="*/ 0 h 41"/>
              <a:gd name="T40" fmla="*/ 21 w 41"/>
              <a:gd name="T41" fmla="*/ 0 h 41"/>
              <a:gd name="T42" fmla="*/ 0 w 41"/>
              <a:gd name="T43" fmla="*/ 19 h 41"/>
              <a:gd name="T44" fmla="*/ 0 w 41"/>
              <a:gd name="T45" fmla="*/ 19 h 41"/>
              <a:gd name="T46" fmla="*/ 0 w 41"/>
              <a:gd name="T47" fmla="*/ 20 h 41"/>
              <a:gd name="T48" fmla="*/ 19 w 41"/>
              <a:gd name="T49" fmla="*/ 41 h 41"/>
              <a:gd name="T50" fmla="*/ 19 w 41"/>
              <a:gd name="T51" fmla="*/ 41 h 41"/>
              <a:gd name="T52" fmla="*/ 21 w 41"/>
              <a:gd name="T53" fmla="*/ 41 h 41"/>
              <a:gd name="T54" fmla="*/ 41 w 41"/>
              <a:gd name="T55" fmla="*/ 22 h 41"/>
              <a:gd name="T56" fmla="*/ 41 w 41"/>
              <a:gd name="T57" fmla="*/ 22 h 41"/>
              <a:gd name="T58" fmla="*/ 36 w 41"/>
              <a:gd name="T5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ïṥliḓè"/>
          <p:cNvSpPr/>
          <p:nvPr/>
        </p:nvSpPr>
        <p:spPr bwMode="auto">
          <a:xfrm>
            <a:off x="2928912" y="2493210"/>
            <a:ext cx="28917" cy="28917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5"/>
                  <a:pt x="22" y="31"/>
                  <a:pt x="14" y="30"/>
                </a:cubicBezTo>
                <a:cubicBezTo>
                  <a:pt x="6" y="30"/>
                  <a:pt x="0" y="22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íSļíḍé"/>
          <p:cNvSpPr/>
          <p:nvPr/>
        </p:nvSpPr>
        <p:spPr bwMode="auto">
          <a:xfrm>
            <a:off x="2923655" y="2488609"/>
            <a:ext cx="39432" cy="38118"/>
          </a:xfrm>
          <a:custGeom>
            <a:avLst/>
            <a:gdLst>
              <a:gd name="T0" fmla="*/ 36 w 42"/>
              <a:gd name="T1" fmla="*/ 21 h 41"/>
              <a:gd name="T2" fmla="*/ 31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21 w 42"/>
              <a:gd name="T15" fmla="*/ 11 h 41"/>
              <a:gd name="T16" fmla="*/ 22 w 42"/>
              <a:gd name="T17" fmla="*/ 11 h 41"/>
              <a:gd name="T18" fmla="*/ 22 w 42"/>
              <a:gd name="T19" fmla="*/ 11 h 41"/>
              <a:gd name="T20" fmla="*/ 31 w 42"/>
              <a:gd name="T21" fmla="*/ 20 h 41"/>
              <a:gd name="T22" fmla="*/ 31 w 42"/>
              <a:gd name="T23" fmla="*/ 21 h 41"/>
              <a:gd name="T24" fmla="*/ 31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1 w 42"/>
              <a:gd name="T39" fmla="*/ 19 h 41"/>
              <a:gd name="T40" fmla="*/ 0 w 42"/>
              <a:gd name="T41" fmla="*/ 20 h 41"/>
              <a:gd name="T42" fmla="*/ 20 w 42"/>
              <a:gd name="T43" fmla="*/ 41 h 41"/>
              <a:gd name="T44" fmla="*/ 20 w 42"/>
              <a:gd name="T45" fmla="*/ 41 h 41"/>
              <a:gd name="T46" fmla="*/ 21 w 42"/>
              <a:gd name="T47" fmla="*/ 41 h 41"/>
              <a:gd name="T48" fmla="*/ 42 w 42"/>
              <a:gd name="T49" fmla="*/ 22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5"/>
                  <a:pt x="31" y="20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ïṩ1îḓé"/>
          <p:cNvSpPr/>
          <p:nvPr/>
        </p:nvSpPr>
        <p:spPr bwMode="auto">
          <a:xfrm>
            <a:off x="3042609" y="2634508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29" y="25"/>
                  <a:pt x="22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iŝľiḑè"/>
          <p:cNvSpPr/>
          <p:nvPr/>
        </p:nvSpPr>
        <p:spPr bwMode="auto">
          <a:xfrm>
            <a:off x="3036694" y="262990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20 w 42"/>
              <a:gd name="T11" fmla="*/ 30 h 41"/>
              <a:gd name="T12" fmla="*/ 12 w 42"/>
              <a:gd name="T13" fmla="*/ 20 h 41"/>
              <a:gd name="T14" fmla="*/ 12 w 42"/>
              <a:gd name="T15" fmla="*/ 20 h 41"/>
              <a:gd name="T16" fmla="*/ 12 w 42"/>
              <a:gd name="T17" fmla="*/ 20 h 41"/>
              <a:gd name="T18" fmla="*/ 21 w 42"/>
              <a:gd name="T19" fmla="*/ 11 h 41"/>
              <a:gd name="T20" fmla="*/ 22 w 42"/>
              <a:gd name="T21" fmla="*/ 11 h 41"/>
              <a:gd name="T22" fmla="*/ 22 w 42"/>
              <a:gd name="T23" fmla="*/ 11 h 41"/>
              <a:gd name="T24" fmla="*/ 31 w 42"/>
              <a:gd name="T25" fmla="*/ 20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1 w 42"/>
              <a:gd name="T41" fmla="*/ 19 h 41"/>
              <a:gd name="T42" fmla="*/ 1 w 42"/>
              <a:gd name="T43" fmla="*/ 19 h 41"/>
              <a:gd name="T44" fmla="*/ 0 w 42"/>
              <a:gd name="T45" fmla="*/ 20 h 41"/>
              <a:gd name="T46" fmla="*/ 20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36 w 42"/>
              <a:gd name="T55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6"/>
                  <a:pt x="31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iṡļîḋè"/>
          <p:cNvSpPr/>
          <p:nvPr/>
        </p:nvSpPr>
        <p:spPr bwMode="auto">
          <a:xfrm>
            <a:off x="3181279" y="2510954"/>
            <a:ext cx="30231" cy="29575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31 h 32"/>
              <a:gd name="T4" fmla="*/ 1 w 32"/>
              <a:gd name="T5" fmla="*/ 15 h 32"/>
              <a:gd name="T6" fmla="*/ 17 w 32"/>
              <a:gd name="T7" fmla="*/ 1 h 32"/>
              <a:gd name="T8" fmla="*/ 31 w 32"/>
              <a:gd name="T9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30" y="25"/>
                  <a:pt x="23" y="32"/>
                  <a:pt x="15" y="31"/>
                </a:cubicBezTo>
                <a:cubicBezTo>
                  <a:pt x="6" y="30"/>
                  <a:pt x="0" y="23"/>
                  <a:pt x="1" y="15"/>
                </a:cubicBezTo>
                <a:cubicBezTo>
                  <a:pt x="1" y="7"/>
                  <a:pt x="9" y="0"/>
                  <a:pt x="17" y="1"/>
                </a:cubicBezTo>
                <a:cubicBezTo>
                  <a:pt x="25" y="2"/>
                  <a:pt x="32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íṡļîḓê"/>
          <p:cNvSpPr/>
          <p:nvPr/>
        </p:nvSpPr>
        <p:spPr bwMode="auto">
          <a:xfrm>
            <a:off x="3176679" y="2506354"/>
            <a:ext cx="39432" cy="38775"/>
          </a:xfrm>
          <a:custGeom>
            <a:avLst/>
            <a:gdLst>
              <a:gd name="T0" fmla="*/ 36 w 42"/>
              <a:gd name="T1" fmla="*/ 22 h 42"/>
              <a:gd name="T2" fmla="*/ 30 w 42"/>
              <a:gd name="T3" fmla="*/ 22 h 42"/>
              <a:gd name="T4" fmla="*/ 21 w 42"/>
              <a:gd name="T5" fmla="*/ 30 h 42"/>
              <a:gd name="T6" fmla="*/ 20 w 42"/>
              <a:gd name="T7" fmla="*/ 30 h 42"/>
              <a:gd name="T8" fmla="*/ 20 w 42"/>
              <a:gd name="T9" fmla="*/ 30 h 42"/>
              <a:gd name="T10" fmla="*/ 11 w 42"/>
              <a:gd name="T11" fmla="*/ 21 h 42"/>
              <a:gd name="T12" fmla="*/ 11 w 42"/>
              <a:gd name="T13" fmla="*/ 20 h 42"/>
              <a:gd name="T14" fmla="*/ 11 w 42"/>
              <a:gd name="T15" fmla="*/ 20 h 42"/>
              <a:gd name="T16" fmla="*/ 21 w 42"/>
              <a:gd name="T17" fmla="*/ 12 h 42"/>
              <a:gd name="T18" fmla="*/ 22 w 42"/>
              <a:gd name="T19" fmla="*/ 12 h 42"/>
              <a:gd name="T20" fmla="*/ 22 w 42"/>
              <a:gd name="T21" fmla="*/ 12 h 42"/>
              <a:gd name="T22" fmla="*/ 30 w 42"/>
              <a:gd name="T23" fmla="*/ 21 h 42"/>
              <a:gd name="T24" fmla="*/ 30 w 42"/>
              <a:gd name="T25" fmla="*/ 22 h 42"/>
              <a:gd name="T26" fmla="*/ 30 w 42"/>
              <a:gd name="T27" fmla="*/ 22 h 42"/>
              <a:gd name="T28" fmla="*/ 36 w 42"/>
              <a:gd name="T29" fmla="*/ 22 h 42"/>
              <a:gd name="T30" fmla="*/ 42 w 42"/>
              <a:gd name="T31" fmla="*/ 23 h 42"/>
              <a:gd name="T32" fmla="*/ 42 w 42"/>
              <a:gd name="T33" fmla="*/ 21 h 42"/>
              <a:gd name="T34" fmla="*/ 22 w 42"/>
              <a:gd name="T35" fmla="*/ 0 h 42"/>
              <a:gd name="T36" fmla="*/ 22 w 42"/>
              <a:gd name="T37" fmla="*/ 0 h 42"/>
              <a:gd name="T38" fmla="*/ 21 w 42"/>
              <a:gd name="T39" fmla="*/ 0 h 42"/>
              <a:gd name="T40" fmla="*/ 0 w 42"/>
              <a:gd name="T41" fmla="*/ 19 h 42"/>
              <a:gd name="T42" fmla="*/ 0 w 42"/>
              <a:gd name="T43" fmla="*/ 19 h 42"/>
              <a:gd name="T44" fmla="*/ 0 w 42"/>
              <a:gd name="T45" fmla="*/ 21 h 42"/>
              <a:gd name="T46" fmla="*/ 19 w 42"/>
              <a:gd name="T47" fmla="*/ 42 h 42"/>
              <a:gd name="T48" fmla="*/ 19 w 42"/>
              <a:gd name="T49" fmla="*/ 42 h 42"/>
              <a:gd name="T50" fmla="*/ 21 w 42"/>
              <a:gd name="T51" fmla="*/ 42 h 42"/>
              <a:gd name="T52" fmla="*/ 42 w 42"/>
              <a:gd name="T53" fmla="*/ 23 h 42"/>
              <a:gd name="T54" fmla="*/ 42 w 42"/>
              <a:gd name="T55" fmla="*/ 23 h 42"/>
              <a:gd name="T56" fmla="*/ 36 w 42"/>
              <a:gd name="T57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2">
                <a:moveTo>
                  <a:pt x="36" y="22"/>
                </a:moveTo>
                <a:cubicBezTo>
                  <a:pt x="30" y="22"/>
                  <a:pt x="30" y="22"/>
                  <a:pt x="30" y="22"/>
                </a:cubicBezTo>
                <a:cubicBezTo>
                  <a:pt x="30" y="27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6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2"/>
                  <a:pt x="21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2"/>
                  <a:pt x="42" y="21"/>
                  <a:pt x="42" y="21"/>
                </a:cubicBezTo>
                <a:cubicBezTo>
                  <a:pt x="42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2"/>
                  <a:pt x="8" y="41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20" y="42"/>
                  <a:pt x="20" y="42"/>
                  <a:pt x="21" y="42"/>
                </a:cubicBezTo>
                <a:cubicBezTo>
                  <a:pt x="32" y="42"/>
                  <a:pt x="41" y="33"/>
                  <a:pt x="42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îṣ1íḑe"/>
          <p:cNvSpPr/>
          <p:nvPr/>
        </p:nvSpPr>
        <p:spPr bwMode="auto">
          <a:xfrm>
            <a:off x="3260143" y="2612163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7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30" y="25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7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iŝ1ïďê"/>
          <p:cNvSpPr/>
          <p:nvPr/>
        </p:nvSpPr>
        <p:spPr bwMode="auto">
          <a:xfrm>
            <a:off x="3255543" y="2606906"/>
            <a:ext cx="38118" cy="38775"/>
          </a:xfrm>
          <a:custGeom>
            <a:avLst/>
            <a:gdLst>
              <a:gd name="T0" fmla="*/ 35 w 41"/>
              <a:gd name="T1" fmla="*/ 22 h 41"/>
              <a:gd name="T2" fmla="*/ 30 w 41"/>
              <a:gd name="T3" fmla="*/ 21 h 41"/>
              <a:gd name="T4" fmla="*/ 20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0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0 h 41"/>
              <a:gd name="T24" fmla="*/ 30 w 41"/>
              <a:gd name="T25" fmla="*/ 21 h 41"/>
              <a:gd name="T26" fmla="*/ 30 w 41"/>
              <a:gd name="T27" fmla="*/ 21 h 41"/>
              <a:gd name="T28" fmla="*/ 35 w 41"/>
              <a:gd name="T29" fmla="*/ 22 h 41"/>
              <a:gd name="T30" fmla="*/ 41 w 41"/>
              <a:gd name="T31" fmla="*/ 22 h 41"/>
              <a:gd name="T32" fmla="*/ 41 w 41"/>
              <a:gd name="T33" fmla="*/ 20 h 41"/>
              <a:gd name="T34" fmla="*/ 22 w 41"/>
              <a:gd name="T35" fmla="*/ 0 h 41"/>
              <a:gd name="T36" fmla="*/ 22 w 41"/>
              <a:gd name="T37" fmla="*/ 0 h 41"/>
              <a:gd name="T38" fmla="*/ 20 w 41"/>
              <a:gd name="T39" fmla="*/ 0 h 41"/>
              <a:gd name="T40" fmla="*/ 0 w 41"/>
              <a:gd name="T41" fmla="*/ 19 h 41"/>
              <a:gd name="T42" fmla="*/ 0 w 41"/>
              <a:gd name="T43" fmla="*/ 19 h 41"/>
              <a:gd name="T44" fmla="*/ 0 w 41"/>
              <a:gd name="T45" fmla="*/ 20 h 41"/>
              <a:gd name="T46" fmla="*/ 19 w 41"/>
              <a:gd name="T47" fmla="*/ 41 h 41"/>
              <a:gd name="T48" fmla="*/ 19 w 41"/>
              <a:gd name="T49" fmla="*/ 41 h 41"/>
              <a:gd name="T50" fmla="*/ 20 w 41"/>
              <a:gd name="T51" fmla="*/ 41 h 41"/>
              <a:gd name="T52" fmla="*/ 41 w 41"/>
              <a:gd name="T53" fmla="*/ 22 h 41"/>
              <a:gd name="T54" fmla="*/ 41 w 41"/>
              <a:gd name="T55" fmla="*/ 22 h 41"/>
              <a:gd name="T56" fmla="*/ 35 w 41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35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29" y="26"/>
                  <a:pt x="25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5"/>
                  <a:pt x="16" y="11"/>
                  <a:pt x="20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5" y="22"/>
                  <a:pt x="35" y="22"/>
                  <a:pt x="35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22"/>
                  <a:pt x="35" y="22"/>
                  <a:pt x="35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iSľïdé"/>
          <p:cNvSpPr/>
          <p:nvPr/>
        </p:nvSpPr>
        <p:spPr bwMode="auto">
          <a:xfrm>
            <a:off x="3379097" y="2472179"/>
            <a:ext cx="28917" cy="29575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1 h 31"/>
              <a:gd name="T4" fmla="*/ 1 w 31"/>
              <a:gd name="T5" fmla="*/ 14 h 31"/>
              <a:gd name="T6" fmla="*/ 17 w 31"/>
              <a:gd name="T7" fmla="*/ 1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1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1"/>
                </a:cubicBezTo>
                <a:cubicBezTo>
                  <a:pt x="25" y="1"/>
                  <a:pt x="31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ïŝḻïḓè"/>
          <p:cNvSpPr/>
          <p:nvPr/>
        </p:nvSpPr>
        <p:spPr bwMode="auto">
          <a:xfrm>
            <a:off x="3374497" y="2467579"/>
            <a:ext cx="38118" cy="38775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1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1 h 41"/>
              <a:gd name="T24" fmla="*/ 30 w 41"/>
              <a:gd name="T25" fmla="*/ 21 h 41"/>
              <a:gd name="T26" fmla="*/ 36 w 41"/>
              <a:gd name="T27" fmla="*/ 22 h 41"/>
              <a:gd name="T28" fmla="*/ 41 w 41"/>
              <a:gd name="T29" fmla="*/ 22 h 41"/>
              <a:gd name="T30" fmla="*/ 41 w 41"/>
              <a:gd name="T31" fmla="*/ 21 h 41"/>
              <a:gd name="T32" fmla="*/ 22 w 41"/>
              <a:gd name="T33" fmla="*/ 0 h 41"/>
              <a:gd name="T34" fmla="*/ 22 w 41"/>
              <a:gd name="T35" fmla="*/ 0 h 41"/>
              <a:gd name="T36" fmla="*/ 21 w 41"/>
              <a:gd name="T37" fmla="*/ 0 h 41"/>
              <a:gd name="T38" fmla="*/ 0 w 41"/>
              <a:gd name="T39" fmla="*/ 19 h 41"/>
              <a:gd name="T40" fmla="*/ 0 w 41"/>
              <a:gd name="T41" fmla="*/ 19 h 41"/>
              <a:gd name="T42" fmla="*/ 0 w 41"/>
              <a:gd name="T43" fmla="*/ 21 h 41"/>
              <a:gd name="T44" fmla="*/ 19 w 41"/>
              <a:gd name="T45" fmla="*/ 41 h 41"/>
              <a:gd name="T46" fmla="*/ 19 w 41"/>
              <a:gd name="T47" fmla="*/ 41 h 41"/>
              <a:gd name="T48" fmla="*/ 21 w 41"/>
              <a:gd name="T49" fmla="*/ 41 h 41"/>
              <a:gd name="T50" fmla="*/ 41 w 41"/>
              <a:gd name="T51" fmla="*/ 22 h 41"/>
              <a:gd name="T52" fmla="*/ 36 w 41"/>
              <a:gd name="T5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5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2"/>
                  <a:pt x="41" y="21"/>
                  <a:pt x="41" y="21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îṧḷiḋe"/>
          <p:cNvSpPr/>
          <p:nvPr/>
        </p:nvSpPr>
        <p:spPr bwMode="auto">
          <a:xfrm>
            <a:off x="3478335" y="2561559"/>
            <a:ext cx="30231" cy="28917"/>
          </a:xfrm>
          <a:custGeom>
            <a:avLst/>
            <a:gdLst>
              <a:gd name="T0" fmla="*/ 31 w 32"/>
              <a:gd name="T1" fmla="*/ 17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3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i$ḷide"/>
          <p:cNvSpPr/>
          <p:nvPr/>
        </p:nvSpPr>
        <p:spPr bwMode="auto">
          <a:xfrm>
            <a:off x="3473734" y="255695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0 w 42"/>
              <a:gd name="T41" fmla="*/ 19 h 41"/>
              <a:gd name="T42" fmla="*/ 0 w 42"/>
              <a:gd name="T43" fmla="*/ 19 h 41"/>
              <a:gd name="T44" fmla="*/ 0 w 42"/>
              <a:gd name="T45" fmla="*/ 20 h 41"/>
              <a:gd name="T46" fmla="*/ 19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42 w 42"/>
              <a:gd name="T55" fmla="*/ 22 h 41"/>
              <a:gd name="T56" fmla="*/ 36 w 42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îṧ1ídê"/>
          <p:cNvSpPr/>
          <p:nvPr/>
        </p:nvSpPr>
        <p:spPr bwMode="auto">
          <a:xfrm>
            <a:off x="3576915" y="2542500"/>
            <a:ext cx="30231" cy="28917"/>
          </a:xfrm>
          <a:custGeom>
            <a:avLst/>
            <a:gdLst>
              <a:gd name="T0" fmla="*/ 31 w 32"/>
              <a:gd name="T1" fmla="*/ 16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6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2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íṡľîḑe"/>
          <p:cNvSpPr/>
          <p:nvPr/>
        </p:nvSpPr>
        <p:spPr bwMode="auto">
          <a:xfrm>
            <a:off x="3572315" y="2537900"/>
            <a:ext cx="39432" cy="38118"/>
          </a:xfrm>
          <a:custGeom>
            <a:avLst/>
            <a:gdLst>
              <a:gd name="T0" fmla="*/ 36 w 42"/>
              <a:gd name="T1" fmla="*/ 21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0 w 42"/>
              <a:gd name="T39" fmla="*/ 19 h 41"/>
              <a:gd name="T40" fmla="*/ 0 w 42"/>
              <a:gd name="T41" fmla="*/ 19 h 41"/>
              <a:gd name="T42" fmla="*/ 0 w 42"/>
              <a:gd name="T43" fmla="*/ 20 h 41"/>
              <a:gd name="T44" fmla="*/ 19 w 42"/>
              <a:gd name="T45" fmla="*/ 41 h 41"/>
              <a:gd name="T46" fmla="*/ 19 w 42"/>
              <a:gd name="T47" fmla="*/ 41 h 41"/>
              <a:gd name="T48" fmla="*/ 21 w 42"/>
              <a:gd name="T49" fmla="*/ 41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5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9"/>
                  <a:pt x="3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ïṡlïďe"/>
          <p:cNvSpPr/>
          <p:nvPr/>
        </p:nvSpPr>
        <p:spPr bwMode="auto">
          <a:xfrm>
            <a:off x="1766319" y="3218763"/>
            <a:ext cx="672320" cy="625658"/>
          </a:xfrm>
          <a:custGeom>
            <a:avLst/>
            <a:gdLst>
              <a:gd name="T0" fmla="*/ 0 w 717"/>
              <a:gd name="T1" fmla="*/ 0 h 669"/>
              <a:gd name="T2" fmla="*/ 86 w 717"/>
              <a:gd name="T3" fmla="*/ 604 h 669"/>
              <a:gd name="T4" fmla="*/ 160 w 717"/>
              <a:gd name="T5" fmla="*/ 669 h 669"/>
              <a:gd name="T6" fmla="*/ 171 w 717"/>
              <a:gd name="T7" fmla="*/ 669 h 669"/>
              <a:gd name="T8" fmla="*/ 714 w 717"/>
              <a:gd name="T9" fmla="*/ 592 h 669"/>
              <a:gd name="T10" fmla="*/ 717 w 717"/>
              <a:gd name="T11" fmla="*/ 577 h 669"/>
              <a:gd name="T12" fmla="*/ 618 w 717"/>
              <a:gd name="T13" fmla="*/ 605 h 669"/>
              <a:gd name="T14" fmla="*/ 611 w 717"/>
              <a:gd name="T15" fmla="*/ 582 h 669"/>
              <a:gd name="T16" fmla="*/ 708 w 717"/>
              <a:gd name="T17" fmla="*/ 556 h 669"/>
              <a:gd name="T18" fmla="*/ 398 w 717"/>
              <a:gd name="T19" fmla="*/ 594 h 669"/>
              <a:gd name="T20" fmla="*/ 399 w 717"/>
              <a:gd name="T21" fmla="*/ 591 h 669"/>
              <a:gd name="T22" fmla="*/ 337 w 717"/>
              <a:gd name="T23" fmla="*/ 599 h 669"/>
              <a:gd name="T24" fmla="*/ 335 w 717"/>
              <a:gd name="T25" fmla="*/ 600 h 669"/>
              <a:gd name="T26" fmla="*/ 335 w 717"/>
              <a:gd name="T27" fmla="*/ 600 h 669"/>
              <a:gd name="T28" fmla="*/ 335 w 717"/>
              <a:gd name="T29" fmla="*/ 600 h 669"/>
              <a:gd name="T30" fmla="*/ 315 w 717"/>
              <a:gd name="T31" fmla="*/ 605 h 669"/>
              <a:gd name="T32" fmla="*/ 314 w 717"/>
              <a:gd name="T33" fmla="*/ 602 h 669"/>
              <a:gd name="T34" fmla="*/ 281 w 717"/>
              <a:gd name="T35" fmla="*/ 607 h 669"/>
              <a:gd name="T36" fmla="*/ 283 w 717"/>
              <a:gd name="T37" fmla="*/ 614 h 669"/>
              <a:gd name="T38" fmla="*/ 263 w 717"/>
              <a:gd name="T39" fmla="*/ 620 h 669"/>
              <a:gd name="T40" fmla="*/ 260 w 717"/>
              <a:gd name="T41" fmla="*/ 610 h 669"/>
              <a:gd name="T42" fmla="*/ 263 w 717"/>
              <a:gd name="T43" fmla="*/ 620 h 669"/>
              <a:gd name="T44" fmla="*/ 243 w 717"/>
              <a:gd name="T45" fmla="*/ 625 h 669"/>
              <a:gd name="T46" fmla="*/ 239 w 717"/>
              <a:gd name="T47" fmla="*/ 612 h 669"/>
              <a:gd name="T48" fmla="*/ 205 w 717"/>
              <a:gd name="T49" fmla="*/ 617 h 669"/>
              <a:gd name="T50" fmla="*/ 193 w 717"/>
              <a:gd name="T51" fmla="*/ 618 h 669"/>
              <a:gd name="T52" fmla="*/ 136 w 717"/>
              <a:gd name="T53" fmla="*/ 596 h 669"/>
              <a:gd name="T54" fmla="*/ 106 w 717"/>
              <a:gd name="T55" fmla="*/ 541 h 669"/>
              <a:gd name="T56" fmla="*/ 35 w 717"/>
              <a:gd name="T57" fmla="*/ 3 h 669"/>
              <a:gd name="T58" fmla="*/ 0 w 717"/>
              <a:gd name="T59" fmla="*/ 0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7" h="669">
                <a:moveTo>
                  <a:pt x="0" y="0"/>
                </a:moveTo>
                <a:cubicBezTo>
                  <a:pt x="86" y="604"/>
                  <a:pt x="86" y="604"/>
                  <a:pt x="86" y="604"/>
                </a:cubicBezTo>
                <a:cubicBezTo>
                  <a:pt x="91" y="642"/>
                  <a:pt x="123" y="669"/>
                  <a:pt x="160" y="669"/>
                </a:cubicBezTo>
                <a:cubicBezTo>
                  <a:pt x="164" y="669"/>
                  <a:pt x="167" y="669"/>
                  <a:pt x="171" y="669"/>
                </a:cubicBezTo>
                <a:cubicBezTo>
                  <a:pt x="714" y="592"/>
                  <a:pt x="714" y="592"/>
                  <a:pt x="714" y="592"/>
                </a:cubicBezTo>
                <a:cubicBezTo>
                  <a:pt x="717" y="577"/>
                  <a:pt x="717" y="577"/>
                  <a:pt x="717" y="577"/>
                </a:cubicBezTo>
                <a:cubicBezTo>
                  <a:pt x="618" y="605"/>
                  <a:pt x="618" y="605"/>
                  <a:pt x="618" y="605"/>
                </a:cubicBezTo>
                <a:cubicBezTo>
                  <a:pt x="611" y="582"/>
                  <a:pt x="611" y="582"/>
                  <a:pt x="611" y="582"/>
                </a:cubicBezTo>
                <a:cubicBezTo>
                  <a:pt x="708" y="556"/>
                  <a:pt x="708" y="556"/>
                  <a:pt x="708" y="556"/>
                </a:cubicBezTo>
                <a:cubicBezTo>
                  <a:pt x="398" y="594"/>
                  <a:pt x="398" y="594"/>
                  <a:pt x="398" y="594"/>
                </a:cubicBezTo>
                <a:cubicBezTo>
                  <a:pt x="399" y="591"/>
                  <a:pt x="399" y="591"/>
                  <a:pt x="399" y="591"/>
                </a:cubicBezTo>
                <a:cubicBezTo>
                  <a:pt x="337" y="599"/>
                  <a:pt x="337" y="599"/>
                  <a:pt x="337" y="599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15" y="605"/>
                  <a:pt x="315" y="605"/>
                  <a:pt x="315" y="605"/>
                </a:cubicBezTo>
                <a:cubicBezTo>
                  <a:pt x="314" y="602"/>
                  <a:pt x="314" y="602"/>
                  <a:pt x="314" y="602"/>
                </a:cubicBezTo>
                <a:cubicBezTo>
                  <a:pt x="281" y="607"/>
                  <a:pt x="281" y="607"/>
                  <a:pt x="281" y="607"/>
                </a:cubicBezTo>
                <a:cubicBezTo>
                  <a:pt x="283" y="614"/>
                  <a:pt x="283" y="614"/>
                  <a:pt x="283" y="614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60" y="610"/>
                  <a:pt x="260" y="610"/>
                  <a:pt x="260" y="610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43" y="625"/>
                  <a:pt x="243" y="625"/>
                  <a:pt x="243" y="625"/>
                </a:cubicBezTo>
                <a:cubicBezTo>
                  <a:pt x="239" y="612"/>
                  <a:pt x="239" y="612"/>
                  <a:pt x="239" y="612"/>
                </a:cubicBezTo>
                <a:cubicBezTo>
                  <a:pt x="205" y="617"/>
                  <a:pt x="205" y="617"/>
                  <a:pt x="205" y="617"/>
                </a:cubicBezTo>
                <a:cubicBezTo>
                  <a:pt x="201" y="617"/>
                  <a:pt x="197" y="618"/>
                  <a:pt x="193" y="618"/>
                </a:cubicBezTo>
                <a:cubicBezTo>
                  <a:pt x="171" y="618"/>
                  <a:pt x="151" y="610"/>
                  <a:pt x="136" y="596"/>
                </a:cubicBezTo>
                <a:cubicBezTo>
                  <a:pt x="120" y="583"/>
                  <a:pt x="109" y="563"/>
                  <a:pt x="106" y="541"/>
                </a:cubicBezTo>
                <a:cubicBezTo>
                  <a:pt x="35" y="3"/>
                  <a:pt x="35" y="3"/>
                  <a:pt x="35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ïšḷïḓê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íšļïďé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íṧḻíḋ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îṩļiḍ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ïSlíḋê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ï$lîḋe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íṧ1íďè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íṩļïḍé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íṣ1ïḋè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îṧľíďé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îšļîd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íŝļîď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í$ľíďê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  <a:close/>
              </a:path>
            </a:pathLst>
          </a:custGeom>
          <a:solidFill>
            <a:srgbClr val="242C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ïSļîḋé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îşḻïdè"/>
          <p:cNvSpPr/>
          <p:nvPr/>
        </p:nvSpPr>
        <p:spPr bwMode="auto">
          <a:xfrm>
            <a:off x="2497787" y="3537507"/>
            <a:ext cx="1431390" cy="226078"/>
          </a:xfrm>
          <a:custGeom>
            <a:avLst/>
            <a:gdLst>
              <a:gd name="T0" fmla="*/ 287 w 1527"/>
              <a:gd name="T1" fmla="*/ 163 h 241"/>
              <a:gd name="T2" fmla="*/ 216 w 1527"/>
              <a:gd name="T3" fmla="*/ 172 h 241"/>
              <a:gd name="T4" fmla="*/ 215 w 1527"/>
              <a:gd name="T5" fmla="*/ 179 h 241"/>
              <a:gd name="T6" fmla="*/ 6 w 1527"/>
              <a:gd name="T7" fmla="*/ 205 h 241"/>
              <a:gd name="T8" fmla="*/ 0 w 1527"/>
              <a:gd name="T9" fmla="*/ 241 h 241"/>
              <a:gd name="T10" fmla="*/ 409 w 1527"/>
              <a:gd name="T11" fmla="*/ 184 h 241"/>
              <a:gd name="T12" fmla="*/ 287 w 1527"/>
              <a:gd name="T13" fmla="*/ 163 h 241"/>
              <a:gd name="T14" fmla="*/ 1129 w 1527"/>
              <a:gd name="T15" fmla="*/ 52 h 241"/>
              <a:gd name="T16" fmla="*/ 389 w 1527"/>
              <a:gd name="T17" fmla="*/ 149 h 241"/>
              <a:gd name="T18" fmla="*/ 509 w 1527"/>
              <a:gd name="T19" fmla="*/ 170 h 241"/>
              <a:gd name="T20" fmla="*/ 1225 w 1527"/>
              <a:gd name="T21" fmla="*/ 68 h 241"/>
              <a:gd name="T22" fmla="*/ 1129 w 1527"/>
              <a:gd name="T23" fmla="*/ 52 h 241"/>
              <a:gd name="T24" fmla="*/ 1325 w 1527"/>
              <a:gd name="T25" fmla="*/ 26 h 241"/>
              <a:gd name="T26" fmla="*/ 1197 w 1527"/>
              <a:gd name="T27" fmla="*/ 43 h 241"/>
              <a:gd name="T28" fmla="*/ 1291 w 1527"/>
              <a:gd name="T29" fmla="*/ 59 h 241"/>
              <a:gd name="T30" fmla="*/ 1415 w 1527"/>
              <a:gd name="T31" fmla="*/ 42 h 241"/>
              <a:gd name="T32" fmla="*/ 1325 w 1527"/>
              <a:gd name="T33" fmla="*/ 26 h 241"/>
              <a:gd name="T34" fmla="*/ 1520 w 1527"/>
              <a:gd name="T35" fmla="*/ 0 h 241"/>
              <a:gd name="T36" fmla="*/ 1393 w 1527"/>
              <a:gd name="T37" fmla="*/ 17 h 241"/>
              <a:gd name="T38" fmla="*/ 1480 w 1527"/>
              <a:gd name="T39" fmla="*/ 32 h 241"/>
              <a:gd name="T40" fmla="*/ 1527 w 1527"/>
              <a:gd name="T41" fmla="*/ 2 h 241"/>
              <a:gd name="T42" fmla="*/ 1520 w 1527"/>
              <a:gd name="T4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7" h="241">
                <a:moveTo>
                  <a:pt x="287" y="163"/>
                </a:moveTo>
                <a:cubicBezTo>
                  <a:pt x="216" y="172"/>
                  <a:pt x="216" y="172"/>
                  <a:pt x="216" y="172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6" y="205"/>
                  <a:pt x="6" y="205"/>
                  <a:pt x="6" y="205"/>
                </a:cubicBezTo>
                <a:cubicBezTo>
                  <a:pt x="0" y="241"/>
                  <a:pt x="0" y="241"/>
                  <a:pt x="0" y="241"/>
                </a:cubicBezTo>
                <a:cubicBezTo>
                  <a:pt x="409" y="184"/>
                  <a:pt x="409" y="184"/>
                  <a:pt x="409" y="184"/>
                </a:cubicBezTo>
                <a:cubicBezTo>
                  <a:pt x="287" y="163"/>
                  <a:pt x="287" y="163"/>
                  <a:pt x="287" y="163"/>
                </a:cubicBezTo>
                <a:moveTo>
                  <a:pt x="1129" y="52"/>
                </a:moveTo>
                <a:cubicBezTo>
                  <a:pt x="389" y="149"/>
                  <a:pt x="389" y="149"/>
                  <a:pt x="389" y="149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1225" y="68"/>
                  <a:pt x="1225" y="68"/>
                  <a:pt x="1225" y="68"/>
                </a:cubicBezTo>
                <a:cubicBezTo>
                  <a:pt x="1129" y="52"/>
                  <a:pt x="1129" y="52"/>
                  <a:pt x="1129" y="52"/>
                </a:cubicBezTo>
                <a:moveTo>
                  <a:pt x="1325" y="26"/>
                </a:moveTo>
                <a:cubicBezTo>
                  <a:pt x="1197" y="43"/>
                  <a:pt x="1197" y="43"/>
                  <a:pt x="1197" y="43"/>
                </a:cubicBezTo>
                <a:cubicBezTo>
                  <a:pt x="1291" y="59"/>
                  <a:pt x="1291" y="59"/>
                  <a:pt x="1291" y="59"/>
                </a:cubicBezTo>
                <a:cubicBezTo>
                  <a:pt x="1415" y="42"/>
                  <a:pt x="1415" y="42"/>
                  <a:pt x="1415" y="42"/>
                </a:cubicBezTo>
                <a:cubicBezTo>
                  <a:pt x="1325" y="26"/>
                  <a:pt x="1325" y="26"/>
                  <a:pt x="1325" y="26"/>
                </a:cubicBezTo>
                <a:moveTo>
                  <a:pt x="1520" y="0"/>
                </a:moveTo>
                <a:cubicBezTo>
                  <a:pt x="1393" y="17"/>
                  <a:pt x="1393" y="17"/>
                  <a:pt x="1393" y="17"/>
                </a:cubicBezTo>
                <a:cubicBezTo>
                  <a:pt x="1480" y="32"/>
                  <a:pt x="1480" y="32"/>
                  <a:pt x="1480" y="32"/>
                </a:cubicBezTo>
                <a:cubicBezTo>
                  <a:pt x="1500" y="28"/>
                  <a:pt x="1516" y="17"/>
                  <a:pt x="1527" y="2"/>
                </a:cubicBezTo>
                <a:cubicBezTo>
                  <a:pt x="1520" y="0"/>
                  <a:pt x="1520" y="0"/>
                  <a:pt x="1520" y="0"/>
                </a:cubicBezTo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ïSḷíḓe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îṥlïḍé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iṥḷîḑe"/>
          <p:cNvSpPr/>
          <p:nvPr/>
        </p:nvSpPr>
        <p:spPr bwMode="auto">
          <a:xfrm>
            <a:off x="3922605" y="3536849"/>
            <a:ext cx="8544" cy="2629"/>
          </a:xfrm>
          <a:custGeom>
            <a:avLst/>
            <a:gdLst>
              <a:gd name="T0" fmla="*/ 9 w 9"/>
              <a:gd name="T1" fmla="*/ 0 h 3"/>
              <a:gd name="T2" fmla="*/ 0 w 9"/>
              <a:gd name="T3" fmla="*/ 1 h 3"/>
              <a:gd name="T4" fmla="*/ 7 w 9"/>
              <a:gd name="T5" fmla="*/ 3 h 3"/>
              <a:gd name="T6" fmla="*/ 9 w 9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0"/>
                </a:moveTo>
                <a:cubicBezTo>
                  <a:pt x="0" y="1"/>
                  <a:pt x="0" y="1"/>
                  <a:pt x="0" y="1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8" y="1"/>
                  <a:pt x="9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ïśḻîḍê"/>
          <p:cNvSpPr/>
          <p:nvPr/>
        </p:nvSpPr>
        <p:spPr bwMode="auto">
          <a:xfrm>
            <a:off x="3739902" y="3553280"/>
            <a:ext cx="145242" cy="23659"/>
          </a:xfrm>
          <a:custGeom>
            <a:avLst/>
            <a:gdLst>
              <a:gd name="T0" fmla="*/ 68 w 155"/>
              <a:gd name="T1" fmla="*/ 0 h 25"/>
              <a:gd name="T2" fmla="*/ 0 w 155"/>
              <a:gd name="T3" fmla="*/ 9 h 25"/>
              <a:gd name="T4" fmla="*/ 90 w 155"/>
              <a:gd name="T5" fmla="*/ 25 h 25"/>
              <a:gd name="T6" fmla="*/ 151 w 155"/>
              <a:gd name="T7" fmla="*/ 16 h 25"/>
              <a:gd name="T8" fmla="*/ 155 w 155"/>
              <a:gd name="T9" fmla="*/ 15 h 25"/>
              <a:gd name="T10" fmla="*/ 68 w 155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" h="25">
                <a:moveTo>
                  <a:pt x="68" y="0"/>
                </a:moveTo>
                <a:cubicBezTo>
                  <a:pt x="0" y="9"/>
                  <a:pt x="0" y="9"/>
                  <a:pt x="0" y="9"/>
                </a:cubicBezTo>
                <a:cubicBezTo>
                  <a:pt x="90" y="25"/>
                  <a:pt x="90" y="25"/>
                  <a:pt x="90" y="25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2" y="16"/>
                  <a:pt x="154" y="16"/>
                  <a:pt x="155" y="15"/>
                </a:cubicBezTo>
                <a:cubicBezTo>
                  <a:pt x="68" y="0"/>
                  <a:pt x="68" y="0"/>
                  <a:pt x="68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işḷïde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6" name="îṩḷiďê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7" name="îşľíḑè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8" name="îSḷïḍé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9" name="ïSľïďé"/>
          <p:cNvSpPr/>
          <p:nvPr/>
        </p:nvSpPr>
        <p:spPr bwMode="auto">
          <a:xfrm>
            <a:off x="1663138" y="2449177"/>
            <a:ext cx="131441" cy="730154"/>
          </a:xfrm>
          <a:custGeom>
            <a:avLst/>
            <a:gdLst>
              <a:gd name="T0" fmla="*/ 37 w 140"/>
              <a:gd name="T1" fmla="*/ 0 h 780"/>
              <a:gd name="T2" fmla="*/ 5 w 140"/>
              <a:gd name="T3" fmla="*/ 73 h 780"/>
              <a:gd name="T4" fmla="*/ 104 w 140"/>
              <a:gd name="T5" fmla="*/ 777 h 780"/>
              <a:gd name="T6" fmla="*/ 140 w 140"/>
              <a:gd name="T7" fmla="*/ 780 h 780"/>
              <a:gd name="T8" fmla="*/ 37 w 140"/>
              <a:gd name="T9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80">
                <a:moveTo>
                  <a:pt x="37" y="0"/>
                </a:moveTo>
                <a:cubicBezTo>
                  <a:pt x="14" y="16"/>
                  <a:pt x="0" y="44"/>
                  <a:pt x="5" y="73"/>
                </a:cubicBezTo>
                <a:cubicBezTo>
                  <a:pt x="104" y="777"/>
                  <a:pt x="104" y="777"/>
                  <a:pt x="104" y="777"/>
                </a:cubicBezTo>
                <a:cubicBezTo>
                  <a:pt x="140" y="780"/>
                  <a:pt x="140" y="780"/>
                  <a:pt x="140" y="780"/>
                </a:cubicBezTo>
                <a:cubicBezTo>
                  <a:pt x="37" y="0"/>
                  <a:pt x="37" y="0"/>
                  <a:pt x="37" y="0"/>
                </a:cubicBezTo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0" name="î$ļïḍê"/>
          <p:cNvSpPr/>
          <p:nvPr/>
        </p:nvSpPr>
        <p:spPr bwMode="auto">
          <a:xfrm>
            <a:off x="1702570" y="2096259"/>
            <a:ext cx="2300213" cy="1694271"/>
          </a:xfrm>
          <a:custGeom>
            <a:avLst/>
            <a:gdLst>
              <a:gd name="T0" fmla="*/ 2448 w 2453"/>
              <a:gd name="T1" fmla="*/ 1442 h 1810"/>
              <a:gd name="T2" fmla="*/ 2382 w 2453"/>
              <a:gd name="T3" fmla="*/ 1527 h 1810"/>
              <a:gd name="T4" fmla="*/ 271 w 2453"/>
              <a:gd name="T5" fmla="*/ 1805 h 1810"/>
              <a:gd name="T6" fmla="*/ 185 w 2453"/>
              <a:gd name="T7" fmla="*/ 1739 h 1810"/>
              <a:gd name="T8" fmla="*/ 5 w 2453"/>
              <a:gd name="T9" fmla="*/ 369 h 1810"/>
              <a:gd name="T10" fmla="*/ 71 w 2453"/>
              <a:gd name="T11" fmla="*/ 283 h 1810"/>
              <a:gd name="T12" fmla="*/ 2182 w 2453"/>
              <a:gd name="T13" fmla="*/ 5 h 1810"/>
              <a:gd name="T14" fmla="*/ 2268 w 2453"/>
              <a:gd name="T15" fmla="*/ 71 h 1810"/>
              <a:gd name="T16" fmla="*/ 2448 w 2453"/>
              <a:gd name="T17" fmla="*/ 1442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3" h="1810">
                <a:moveTo>
                  <a:pt x="2448" y="1442"/>
                </a:moveTo>
                <a:cubicBezTo>
                  <a:pt x="2453" y="1483"/>
                  <a:pt x="2424" y="1522"/>
                  <a:pt x="2382" y="1527"/>
                </a:cubicBezTo>
                <a:cubicBezTo>
                  <a:pt x="271" y="1805"/>
                  <a:pt x="271" y="1805"/>
                  <a:pt x="271" y="1805"/>
                </a:cubicBezTo>
                <a:cubicBezTo>
                  <a:pt x="229" y="1810"/>
                  <a:pt x="191" y="1781"/>
                  <a:pt x="185" y="1739"/>
                </a:cubicBezTo>
                <a:cubicBezTo>
                  <a:pt x="5" y="369"/>
                  <a:pt x="5" y="369"/>
                  <a:pt x="5" y="369"/>
                </a:cubicBezTo>
                <a:cubicBezTo>
                  <a:pt x="0" y="327"/>
                  <a:pt x="29" y="288"/>
                  <a:pt x="71" y="283"/>
                </a:cubicBezTo>
                <a:cubicBezTo>
                  <a:pt x="2182" y="5"/>
                  <a:pt x="2182" y="5"/>
                  <a:pt x="2182" y="5"/>
                </a:cubicBezTo>
                <a:cubicBezTo>
                  <a:pt x="2224" y="0"/>
                  <a:pt x="2262" y="29"/>
                  <a:pt x="2268" y="71"/>
                </a:cubicBezTo>
                <a:cubicBezTo>
                  <a:pt x="2448" y="1442"/>
                  <a:pt x="2448" y="1442"/>
                  <a:pt x="2448" y="1442"/>
                </a:cubicBezTo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1" name="íṧľidê"/>
          <p:cNvSpPr/>
          <p:nvPr/>
        </p:nvSpPr>
        <p:spPr bwMode="auto">
          <a:xfrm>
            <a:off x="1717686" y="2111374"/>
            <a:ext cx="2272611" cy="1664040"/>
          </a:xfrm>
          <a:custGeom>
            <a:avLst/>
            <a:gdLst>
              <a:gd name="T0" fmla="*/ 2290 w 2424"/>
              <a:gd name="T1" fmla="*/ 551 h 1778"/>
              <a:gd name="T2" fmla="*/ 2406 w 2424"/>
              <a:gd name="T3" fmla="*/ 1429 h 1778"/>
              <a:gd name="T4" fmla="*/ 2396 w 2424"/>
              <a:gd name="T5" fmla="*/ 1466 h 1778"/>
              <a:gd name="T6" fmla="*/ 2363 w 2424"/>
              <a:gd name="T7" fmla="*/ 1485 h 1778"/>
              <a:gd name="T8" fmla="*/ 1057 w 2424"/>
              <a:gd name="T9" fmla="*/ 1657 h 1778"/>
              <a:gd name="T10" fmla="*/ 1053 w 2424"/>
              <a:gd name="T11" fmla="*/ 1672 h 1778"/>
              <a:gd name="T12" fmla="*/ 2365 w 2424"/>
              <a:gd name="T13" fmla="*/ 1500 h 1778"/>
              <a:gd name="T14" fmla="*/ 2405 w 2424"/>
              <a:gd name="T15" fmla="*/ 1478 h 1778"/>
              <a:gd name="T16" fmla="*/ 2421 w 2424"/>
              <a:gd name="T17" fmla="*/ 1436 h 1778"/>
              <a:gd name="T18" fmla="*/ 2421 w 2424"/>
              <a:gd name="T19" fmla="*/ 1427 h 1778"/>
              <a:gd name="T20" fmla="*/ 2424 w 2424"/>
              <a:gd name="T21" fmla="*/ 1426 h 1778"/>
              <a:gd name="T22" fmla="*/ 2424 w 2424"/>
              <a:gd name="T23" fmla="*/ 1426 h 1778"/>
              <a:gd name="T24" fmla="*/ 2421 w 2424"/>
              <a:gd name="T25" fmla="*/ 1427 h 1778"/>
              <a:gd name="T26" fmla="*/ 2306 w 2424"/>
              <a:gd name="T27" fmla="*/ 557 h 1778"/>
              <a:gd name="T28" fmla="*/ 2290 w 2424"/>
              <a:gd name="T29" fmla="*/ 551 h 1778"/>
              <a:gd name="T30" fmla="*/ 789 w 2424"/>
              <a:gd name="T31" fmla="*/ 182 h 1778"/>
              <a:gd name="T32" fmla="*/ 57 w 2424"/>
              <a:gd name="T33" fmla="*/ 278 h 1778"/>
              <a:gd name="T34" fmla="*/ 16 w 2424"/>
              <a:gd name="T35" fmla="*/ 300 h 1778"/>
              <a:gd name="T36" fmla="*/ 0 w 2424"/>
              <a:gd name="T37" fmla="*/ 343 h 1778"/>
              <a:gd name="T38" fmla="*/ 1 w 2424"/>
              <a:gd name="T39" fmla="*/ 351 h 1778"/>
              <a:gd name="T40" fmla="*/ 181 w 2424"/>
              <a:gd name="T41" fmla="*/ 1721 h 1778"/>
              <a:gd name="T42" fmla="*/ 202 w 2424"/>
              <a:gd name="T43" fmla="*/ 1762 h 1778"/>
              <a:gd name="T44" fmla="*/ 245 w 2424"/>
              <a:gd name="T45" fmla="*/ 1778 h 1778"/>
              <a:gd name="T46" fmla="*/ 254 w 2424"/>
              <a:gd name="T47" fmla="*/ 1777 h 1778"/>
              <a:gd name="T48" fmla="*/ 456 w 2424"/>
              <a:gd name="T49" fmla="*/ 1751 h 1778"/>
              <a:gd name="T50" fmla="*/ 459 w 2424"/>
              <a:gd name="T51" fmla="*/ 1735 h 1778"/>
              <a:gd name="T52" fmla="*/ 252 w 2424"/>
              <a:gd name="T53" fmla="*/ 1762 h 1778"/>
              <a:gd name="T54" fmla="*/ 245 w 2424"/>
              <a:gd name="T55" fmla="*/ 1763 h 1778"/>
              <a:gd name="T56" fmla="*/ 196 w 2424"/>
              <a:gd name="T57" fmla="*/ 1719 h 1778"/>
              <a:gd name="T58" fmla="*/ 15 w 2424"/>
              <a:gd name="T59" fmla="*/ 349 h 1778"/>
              <a:gd name="T60" fmla="*/ 58 w 2424"/>
              <a:gd name="T61" fmla="*/ 293 h 1778"/>
              <a:gd name="T62" fmla="*/ 786 w 2424"/>
              <a:gd name="T63" fmla="*/ 198 h 1778"/>
              <a:gd name="T64" fmla="*/ 789 w 2424"/>
              <a:gd name="T65" fmla="*/ 182 h 1778"/>
              <a:gd name="T66" fmla="*/ 2176 w 2424"/>
              <a:gd name="T67" fmla="*/ 0 h 1778"/>
              <a:gd name="T68" fmla="*/ 2168 w 2424"/>
              <a:gd name="T69" fmla="*/ 1 h 1778"/>
              <a:gd name="T70" fmla="*/ 1387 w 2424"/>
              <a:gd name="T71" fmla="*/ 103 h 1778"/>
              <a:gd name="T72" fmla="*/ 1384 w 2424"/>
              <a:gd name="T73" fmla="*/ 119 h 1778"/>
              <a:gd name="T74" fmla="*/ 2170 w 2424"/>
              <a:gd name="T75" fmla="*/ 16 h 1778"/>
              <a:gd name="T76" fmla="*/ 2176 w 2424"/>
              <a:gd name="T77" fmla="*/ 15 h 1778"/>
              <a:gd name="T78" fmla="*/ 2226 w 2424"/>
              <a:gd name="T79" fmla="*/ 59 h 1778"/>
              <a:gd name="T80" fmla="*/ 2284 w 2424"/>
              <a:gd name="T81" fmla="*/ 505 h 1778"/>
              <a:gd name="T82" fmla="*/ 2300 w 2424"/>
              <a:gd name="T83" fmla="*/ 512 h 1778"/>
              <a:gd name="T84" fmla="*/ 2241 w 2424"/>
              <a:gd name="T85" fmla="*/ 57 h 1778"/>
              <a:gd name="T86" fmla="*/ 2219 w 2424"/>
              <a:gd name="T87" fmla="*/ 16 h 1778"/>
              <a:gd name="T88" fmla="*/ 2176 w 2424"/>
              <a:gd name="T89" fmla="*/ 0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24" h="1778">
                <a:moveTo>
                  <a:pt x="2290" y="551"/>
                </a:moveTo>
                <a:cubicBezTo>
                  <a:pt x="2406" y="1429"/>
                  <a:pt x="2406" y="1429"/>
                  <a:pt x="2406" y="1429"/>
                </a:cubicBezTo>
                <a:cubicBezTo>
                  <a:pt x="2407" y="1442"/>
                  <a:pt x="2404" y="1455"/>
                  <a:pt x="2396" y="1466"/>
                </a:cubicBezTo>
                <a:cubicBezTo>
                  <a:pt x="2388" y="1476"/>
                  <a:pt x="2376" y="1483"/>
                  <a:pt x="2363" y="1485"/>
                </a:cubicBezTo>
                <a:cubicBezTo>
                  <a:pt x="1057" y="1657"/>
                  <a:pt x="1057" y="1657"/>
                  <a:pt x="1057" y="1657"/>
                </a:cubicBezTo>
                <a:cubicBezTo>
                  <a:pt x="1053" y="1672"/>
                  <a:pt x="1053" y="1672"/>
                  <a:pt x="1053" y="1672"/>
                </a:cubicBezTo>
                <a:cubicBezTo>
                  <a:pt x="2365" y="1500"/>
                  <a:pt x="2365" y="1500"/>
                  <a:pt x="2365" y="1500"/>
                </a:cubicBezTo>
                <a:cubicBezTo>
                  <a:pt x="2381" y="1498"/>
                  <a:pt x="2395" y="1490"/>
                  <a:pt x="2405" y="1478"/>
                </a:cubicBezTo>
                <a:cubicBezTo>
                  <a:pt x="2415" y="1467"/>
                  <a:pt x="2421" y="1452"/>
                  <a:pt x="2421" y="1436"/>
                </a:cubicBezTo>
                <a:cubicBezTo>
                  <a:pt x="2421" y="1433"/>
                  <a:pt x="2421" y="1430"/>
                  <a:pt x="2421" y="1427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1" y="1427"/>
                  <a:pt x="2421" y="1427"/>
                  <a:pt x="2421" y="1427"/>
                </a:cubicBezTo>
                <a:cubicBezTo>
                  <a:pt x="2306" y="557"/>
                  <a:pt x="2306" y="557"/>
                  <a:pt x="2306" y="557"/>
                </a:cubicBezTo>
                <a:cubicBezTo>
                  <a:pt x="2290" y="551"/>
                  <a:pt x="2290" y="551"/>
                  <a:pt x="2290" y="551"/>
                </a:cubicBezTo>
                <a:moveTo>
                  <a:pt x="789" y="182"/>
                </a:moveTo>
                <a:cubicBezTo>
                  <a:pt x="57" y="278"/>
                  <a:pt x="57" y="278"/>
                  <a:pt x="57" y="278"/>
                </a:cubicBezTo>
                <a:cubicBezTo>
                  <a:pt x="40" y="280"/>
                  <a:pt x="26" y="288"/>
                  <a:pt x="16" y="300"/>
                </a:cubicBezTo>
                <a:cubicBezTo>
                  <a:pt x="6" y="312"/>
                  <a:pt x="0" y="327"/>
                  <a:pt x="0" y="343"/>
                </a:cubicBezTo>
                <a:cubicBezTo>
                  <a:pt x="0" y="345"/>
                  <a:pt x="0" y="348"/>
                  <a:pt x="1" y="351"/>
                </a:cubicBezTo>
                <a:cubicBezTo>
                  <a:pt x="181" y="1721"/>
                  <a:pt x="181" y="1721"/>
                  <a:pt x="181" y="1721"/>
                </a:cubicBezTo>
                <a:cubicBezTo>
                  <a:pt x="183" y="1738"/>
                  <a:pt x="191" y="1752"/>
                  <a:pt x="202" y="1762"/>
                </a:cubicBezTo>
                <a:cubicBezTo>
                  <a:pt x="214" y="1772"/>
                  <a:pt x="229" y="1778"/>
                  <a:pt x="245" y="1778"/>
                </a:cubicBezTo>
                <a:cubicBezTo>
                  <a:pt x="248" y="1778"/>
                  <a:pt x="251" y="1778"/>
                  <a:pt x="254" y="1777"/>
                </a:cubicBezTo>
                <a:cubicBezTo>
                  <a:pt x="456" y="1751"/>
                  <a:pt x="456" y="1751"/>
                  <a:pt x="456" y="1751"/>
                </a:cubicBezTo>
                <a:cubicBezTo>
                  <a:pt x="459" y="1735"/>
                  <a:pt x="459" y="1735"/>
                  <a:pt x="459" y="1735"/>
                </a:cubicBezTo>
                <a:cubicBezTo>
                  <a:pt x="252" y="1762"/>
                  <a:pt x="252" y="1762"/>
                  <a:pt x="252" y="1762"/>
                </a:cubicBezTo>
                <a:cubicBezTo>
                  <a:pt x="249" y="1763"/>
                  <a:pt x="247" y="1763"/>
                  <a:pt x="245" y="1763"/>
                </a:cubicBezTo>
                <a:cubicBezTo>
                  <a:pt x="220" y="1763"/>
                  <a:pt x="199" y="1744"/>
                  <a:pt x="196" y="1719"/>
                </a:cubicBezTo>
                <a:cubicBezTo>
                  <a:pt x="15" y="349"/>
                  <a:pt x="15" y="349"/>
                  <a:pt x="15" y="349"/>
                </a:cubicBezTo>
                <a:cubicBezTo>
                  <a:pt x="12" y="322"/>
                  <a:pt x="31" y="297"/>
                  <a:pt x="58" y="293"/>
                </a:cubicBezTo>
                <a:cubicBezTo>
                  <a:pt x="786" y="198"/>
                  <a:pt x="786" y="198"/>
                  <a:pt x="786" y="198"/>
                </a:cubicBezTo>
                <a:cubicBezTo>
                  <a:pt x="789" y="182"/>
                  <a:pt x="789" y="182"/>
                  <a:pt x="789" y="182"/>
                </a:cubicBezTo>
                <a:moveTo>
                  <a:pt x="2176" y="0"/>
                </a:moveTo>
                <a:cubicBezTo>
                  <a:pt x="2173" y="0"/>
                  <a:pt x="2170" y="0"/>
                  <a:pt x="2168" y="1"/>
                </a:cubicBezTo>
                <a:cubicBezTo>
                  <a:pt x="1387" y="103"/>
                  <a:pt x="1387" y="103"/>
                  <a:pt x="1387" y="103"/>
                </a:cubicBezTo>
                <a:cubicBezTo>
                  <a:pt x="1384" y="119"/>
                  <a:pt x="1384" y="119"/>
                  <a:pt x="1384" y="119"/>
                </a:cubicBezTo>
                <a:cubicBezTo>
                  <a:pt x="2170" y="16"/>
                  <a:pt x="2170" y="16"/>
                  <a:pt x="2170" y="16"/>
                </a:cubicBezTo>
                <a:cubicBezTo>
                  <a:pt x="2172" y="15"/>
                  <a:pt x="2174" y="15"/>
                  <a:pt x="2176" y="15"/>
                </a:cubicBezTo>
                <a:cubicBezTo>
                  <a:pt x="2201" y="15"/>
                  <a:pt x="2222" y="34"/>
                  <a:pt x="2226" y="59"/>
                </a:cubicBezTo>
                <a:cubicBezTo>
                  <a:pt x="2284" y="505"/>
                  <a:pt x="2284" y="505"/>
                  <a:pt x="2284" y="505"/>
                </a:cubicBezTo>
                <a:cubicBezTo>
                  <a:pt x="2300" y="512"/>
                  <a:pt x="2300" y="512"/>
                  <a:pt x="2300" y="512"/>
                </a:cubicBezTo>
                <a:cubicBezTo>
                  <a:pt x="2241" y="57"/>
                  <a:pt x="2241" y="57"/>
                  <a:pt x="2241" y="57"/>
                </a:cubicBezTo>
                <a:cubicBezTo>
                  <a:pt x="2238" y="40"/>
                  <a:pt x="2230" y="26"/>
                  <a:pt x="2219" y="16"/>
                </a:cubicBezTo>
                <a:cubicBezTo>
                  <a:pt x="2207" y="6"/>
                  <a:pt x="2192" y="0"/>
                  <a:pt x="2176" y="0"/>
                </a:cubicBezTo>
              </a:path>
            </a:pathLst>
          </a:custGeom>
          <a:solidFill>
            <a:srgbClr val="373B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2" name="ïSļïďé"/>
          <p:cNvSpPr/>
          <p:nvPr/>
        </p:nvSpPr>
        <p:spPr bwMode="auto">
          <a:xfrm>
            <a:off x="1695998" y="2089686"/>
            <a:ext cx="2313357" cy="1707415"/>
          </a:xfrm>
          <a:custGeom>
            <a:avLst/>
            <a:gdLst>
              <a:gd name="T0" fmla="*/ 2455 w 2467"/>
              <a:gd name="T1" fmla="*/ 1449 h 1824"/>
              <a:gd name="T2" fmla="*/ 2444 w 2467"/>
              <a:gd name="T3" fmla="*/ 1450 h 1824"/>
              <a:gd name="T4" fmla="*/ 2444 w 2467"/>
              <a:gd name="T5" fmla="*/ 1459 h 1824"/>
              <a:gd name="T6" fmla="*/ 2428 w 2467"/>
              <a:gd name="T7" fmla="*/ 1501 h 1824"/>
              <a:gd name="T8" fmla="*/ 2388 w 2467"/>
              <a:gd name="T9" fmla="*/ 1523 h 1824"/>
              <a:gd name="T10" fmla="*/ 277 w 2467"/>
              <a:gd name="T11" fmla="*/ 1800 h 1824"/>
              <a:gd name="T12" fmla="*/ 268 w 2467"/>
              <a:gd name="T13" fmla="*/ 1801 h 1824"/>
              <a:gd name="T14" fmla="*/ 225 w 2467"/>
              <a:gd name="T15" fmla="*/ 1785 h 1824"/>
              <a:gd name="T16" fmla="*/ 204 w 2467"/>
              <a:gd name="T17" fmla="*/ 1744 h 1824"/>
              <a:gd name="T18" fmla="*/ 24 w 2467"/>
              <a:gd name="T19" fmla="*/ 374 h 1824"/>
              <a:gd name="T20" fmla="*/ 23 w 2467"/>
              <a:gd name="T21" fmla="*/ 366 h 1824"/>
              <a:gd name="T22" fmla="*/ 39 w 2467"/>
              <a:gd name="T23" fmla="*/ 323 h 1824"/>
              <a:gd name="T24" fmla="*/ 80 w 2467"/>
              <a:gd name="T25" fmla="*/ 301 h 1824"/>
              <a:gd name="T26" fmla="*/ 2191 w 2467"/>
              <a:gd name="T27" fmla="*/ 24 h 1824"/>
              <a:gd name="T28" fmla="*/ 2199 w 2467"/>
              <a:gd name="T29" fmla="*/ 23 h 1824"/>
              <a:gd name="T30" fmla="*/ 2242 w 2467"/>
              <a:gd name="T31" fmla="*/ 39 h 1824"/>
              <a:gd name="T32" fmla="*/ 2264 w 2467"/>
              <a:gd name="T33" fmla="*/ 80 h 1824"/>
              <a:gd name="T34" fmla="*/ 2444 w 2467"/>
              <a:gd name="T35" fmla="*/ 1450 h 1824"/>
              <a:gd name="T36" fmla="*/ 2455 w 2467"/>
              <a:gd name="T37" fmla="*/ 1449 h 1824"/>
              <a:gd name="T38" fmla="*/ 2466 w 2467"/>
              <a:gd name="T39" fmla="*/ 1447 h 1824"/>
              <a:gd name="T40" fmla="*/ 2286 w 2467"/>
              <a:gd name="T41" fmla="*/ 77 h 1824"/>
              <a:gd name="T42" fmla="*/ 2257 w 2467"/>
              <a:gd name="T43" fmla="*/ 22 h 1824"/>
              <a:gd name="T44" fmla="*/ 2199 w 2467"/>
              <a:gd name="T45" fmla="*/ 0 h 1824"/>
              <a:gd name="T46" fmla="*/ 2188 w 2467"/>
              <a:gd name="T47" fmla="*/ 1 h 1824"/>
              <a:gd name="T48" fmla="*/ 77 w 2467"/>
              <a:gd name="T49" fmla="*/ 279 h 1824"/>
              <a:gd name="T50" fmla="*/ 22 w 2467"/>
              <a:gd name="T51" fmla="*/ 308 h 1824"/>
              <a:gd name="T52" fmla="*/ 0 w 2467"/>
              <a:gd name="T53" fmla="*/ 366 h 1824"/>
              <a:gd name="T54" fmla="*/ 1 w 2467"/>
              <a:gd name="T55" fmla="*/ 377 h 1824"/>
              <a:gd name="T56" fmla="*/ 181 w 2467"/>
              <a:gd name="T57" fmla="*/ 1747 h 1824"/>
              <a:gd name="T58" fmla="*/ 211 w 2467"/>
              <a:gd name="T59" fmla="*/ 1802 h 1824"/>
              <a:gd name="T60" fmla="*/ 268 w 2467"/>
              <a:gd name="T61" fmla="*/ 1824 h 1824"/>
              <a:gd name="T62" fmla="*/ 280 w 2467"/>
              <a:gd name="T63" fmla="*/ 1823 h 1824"/>
              <a:gd name="T64" fmla="*/ 2391 w 2467"/>
              <a:gd name="T65" fmla="*/ 1545 h 1824"/>
              <a:gd name="T66" fmla="*/ 2445 w 2467"/>
              <a:gd name="T67" fmla="*/ 1516 h 1824"/>
              <a:gd name="T68" fmla="*/ 2467 w 2467"/>
              <a:gd name="T69" fmla="*/ 1459 h 1824"/>
              <a:gd name="T70" fmla="*/ 2466 w 2467"/>
              <a:gd name="T71" fmla="*/ 1447 h 1824"/>
              <a:gd name="T72" fmla="*/ 2455 w 2467"/>
              <a:gd name="T73" fmla="*/ 1449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67" h="1824">
                <a:moveTo>
                  <a:pt x="2455" y="1449"/>
                </a:moveTo>
                <a:cubicBezTo>
                  <a:pt x="2444" y="1450"/>
                  <a:pt x="2444" y="1450"/>
                  <a:pt x="2444" y="1450"/>
                </a:cubicBezTo>
                <a:cubicBezTo>
                  <a:pt x="2444" y="1453"/>
                  <a:pt x="2444" y="1456"/>
                  <a:pt x="2444" y="1459"/>
                </a:cubicBezTo>
                <a:cubicBezTo>
                  <a:pt x="2444" y="1475"/>
                  <a:pt x="2438" y="1490"/>
                  <a:pt x="2428" y="1501"/>
                </a:cubicBezTo>
                <a:cubicBezTo>
                  <a:pt x="2418" y="1513"/>
                  <a:pt x="2404" y="1521"/>
                  <a:pt x="2388" y="1523"/>
                </a:cubicBezTo>
                <a:cubicBezTo>
                  <a:pt x="277" y="1800"/>
                  <a:pt x="277" y="1800"/>
                  <a:pt x="277" y="1800"/>
                </a:cubicBezTo>
                <a:cubicBezTo>
                  <a:pt x="274" y="1801"/>
                  <a:pt x="271" y="1801"/>
                  <a:pt x="268" y="1801"/>
                </a:cubicBezTo>
                <a:cubicBezTo>
                  <a:pt x="252" y="1801"/>
                  <a:pt x="237" y="1795"/>
                  <a:pt x="225" y="1785"/>
                </a:cubicBezTo>
                <a:cubicBezTo>
                  <a:pt x="214" y="1775"/>
                  <a:pt x="206" y="1761"/>
                  <a:pt x="204" y="1744"/>
                </a:cubicBezTo>
                <a:cubicBezTo>
                  <a:pt x="24" y="374"/>
                  <a:pt x="24" y="374"/>
                  <a:pt x="24" y="374"/>
                </a:cubicBezTo>
                <a:cubicBezTo>
                  <a:pt x="23" y="371"/>
                  <a:pt x="23" y="368"/>
                  <a:pt x="23" y="366"/>
                </a:cubicBezTo>
                <a:cubicBezTo>
                  <a:pt x="23" y="350"/>
                  <a:pt x="29" y="335"/>
                  <a:pt x="39" y="323"/>
                </a:cubicBezTo>
                <a:cubicBezTo>
                  <a:pt x="49" y="311"/>
                  <a:pt x="63" y="303"/>
                  <a:pt x="80" y="301"/>
                </a:cubicBezTo>
                <a:cubicBezTo>
                  <a:pt x="2191" y="24"/>
                  <a:pt x="2191" y="24"/>
                  <a:pt x="2191" y="24"/>
                </a:cubicBezTo>
                <a:cubicBezTo>
                  <a:pt x="2193" y="23"/>
                  <a:pt x="2196" y="23"/>
                  <a:pt x="2199" y="23"/>
                </a:cubicBezTo>
                <a:cubicBezTo>
                  <a:pt x="2215" y="23"/>
                  <a:pt x="2230" y="29"/>
                  <a:pt x="2242" y="39"/>
                </a:cubicBezTo>
                <a:cubicBezTo>
                  <a:pt x="2253" y="49"/>
                  <a:pt x="2261" y="63"/>
                  <a:pt x="2264" y="80"/>
                </a:cubicBezTo>
                <a:cubicBezTo>
                  <a:pt x="2444" y="1450"/>
                  <a:pt x="2444" y="1450"/>
                  <a:pt x="2444" y="1450"/>
                </a:cubicBezTo>
                <a:cubicBezTo>
                  <a:pt x="2455" y="1449"/>
                  <a:pt x="2455" y="1449"/>
                  <a:pt x="2455" y="1449"/>
                </a:cubicBezTo>
                <a:cubicBezTo>
                  <a:pt x="2466" y="1447"/>
                  <a:pt x="2466" y="1447"/>
                  <a:pt x="2466" y="1447"/>
                </a:cubicBezTo>
                <a:cubicBezTo>
                  <a:pt x="2286" y="77"/>
                  <a:pt x="2286" y="77"/>
                  <a:pt x="2286" y="77"/>
                </a:cubicBezTo>
                <a:cubicBezTo>
                  <a:pt x="2283" y="55"/>
                  <a:pt x="2272" y="36"/>
                  <a:pt x="2257" y="22"/>
                </a:cubicBezTo>
                <a:cubicBezTo>
                  <a:pt x="2241" y="9"/>
                  <a:pt x="2221" y="0"/>
                  <a:pt x="2199" y="0"/>
                </a:cubicBezTo>
                <a:cubicBezTo>
                  <a:pt x="2195" y="0"/>
                  <a:pt x="2192" y="1"/>
                  <a:pt x="2188" y="1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55" y="282"/>
                  <a:pt x="35" y="293"/>
                  <a:pt x="22" y="308"/>
                </a:cubicBezTo>
                <a:cubicBezTo>
                  <a:pt x="8" y="324"/>
                  <a:pt x="0" y="344"/>
                  <a:pt x="0" y="366"/>
                </a:cubicBezTo>
                <a:cubicBezTo>
                  <a:pt x="0" y="369"/>
                  <a:pt x="1" y="373"/>
                  <a:pt x="1" y="377"/>
                </a:cubicBezTo>
                <a:cubicBezTo>
                  <a:pt x="181" y="1747"/>
                  <a:pt x="181" y="1747"/>
                  <a:pt x="181" y="1747"/>
                </a:cubicBezTo>
                <a:cubicBezTo>
                  <a:pt x="184" y="1769"/>
                  <a:pt x="195" y="1789"/>
                  <a:pt x="211" y="1802"/>
                </a:cubicBezTo>
                <a:cubicBezTo>
                  <a:pt x="226" y="1816"/>
                  <a:pt x="246" y="1824"/>
                  <a:pt x="268" y="1824"/>
                </a:cubicBezTo>
                <a:cubicBezTo>
                  <a:pt x="272" y="1824"/>
                  <a:pt x="276" y="1823"/>
                  <a:pt x="280" y="1823"/>
                </a:cubicBezTo>
                <a:cubicBezTo>
                  <a:pt x="2391" y="1545"/>
                  <a:pt x="2391" y="1545"/>
                  <a:pt x="2391" y="1545"/>
                </a:cubicBezTo>
                <a:cubicBezTo>
                  <a:pt x="2413" y="1542"/>
                  <a:pt x="2432" y="1532"/>
                  <a:pt x="2445" y="1516"/>
                </a:cubicBezTo>
                <a:cubicBezTo>
                  <a:pt x="2459" y="1500"/>
                  <a:pt x="2467" y="1480"/>
                  <a:pt x="2467" y="1459"/>
                </a:cubicBezTo>
                <a:cubicBezTo>
                  <a:pt x="2467" y="1455"/>
                  <a:pt x="2467" y="1451"/>
                  <a:pt x="2466" y="1447"/>
                </a:cubicBezTo>
                <a:cubicBezTo>
                  <a:pt x="2455" y="1449"/>
                  <a:pt x="2455" y="1449"/>
                  <a:pt x="2455" y="1449"/>
                </a:cubicBezTo>
              </a:path>
            </a:pathLst>
          </a:custGeom>
          <a:solidFill>
            <a:srgbClr val="BFC9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3" name="îṥḷîďè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4" name="iSļiďe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5" name="îšļïḍê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close/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6" name="išļîdé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7" name="ïṩḻïď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close/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8" name="iS1ïḋ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" name="ïSlíḑ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close/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0" name="íṡḻíḍ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1" name="íSļîḑe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  <a:close/>
              </a:path>
            </a:pathLst>
          </a:custGeom>
          <a:solidFill>
            <a:srgbClr val="BAC4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2" name="işļiḓé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3" name="íṡ1iďê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  <a:close/>
              </a:path>
            </a:pathLst>
          </a:custGeom>
          <a:solidFill>
            <a:srgbClr val="7579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4" name="işļiďè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5" name="îšlíḋé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  <a:close/>
              </a:path>
            </a:pathLst>
          </a:custGeom>
          <a:solidFill>
            <a:srgbClr val="92A0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6" name="ïṩ1îḍê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7" name="ïṩľiḓ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  <a:close/>
              </a:path>
            </a:pathLst>
          </a:custGeom>
          <a:solidFill>
            <a:srgbClr val="666C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8" name="ïşlîď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" name="iśļïḍè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  <a:close/>
              </a:path>
            </a:pathLst>
          </a:custGeom>
          <a:solidFill>
            <a:srgbClr val="B8C3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0" name="îś1idê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1" name="ïṧḷï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2" name="îṧḻi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3" name="íşlí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4" name="íšḻï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5" name="iš1îďe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6" name="ïšlîdê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7" name="îSḷïde"/>
          <p:cNvSpPr/>
          <p:nvPr/>
        </p:nvSpPr>
        <p:spPr bwMode="auto">
          <a:xfrm>
            <a:off x="2752125" y="2295391"/>
            <a:ext cx="36147" cy="36804"/>
          </a:xfrm>
          <a:custGeom>
            <a:avLst/>
            <a:gdLst>
              <a:gd name="T0" fmla="*/ 38 w 39"/>
              <a:gd name="T1" fmla="*/ 17 h 39"/>
              <a:gd name="T2" fmla="*/ 22 w 39"/>
              <a:gd name="T3" fmla="*/ 38 h 39"/>
              <a:gd name="T4" fmla="*/ 1 w 39"/>
              <a:gd name="T5" fmla="*/ 22 h 39"/>
              <a:gd name="T6" fmla="*/ 17 w 39"/>
              <a:gd name="T7" fmla="*/ 1 h 39"/>
              <a:gd name="T8" fmla="*/ 38 w 39"/>
              <a:gd name="T9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17"/>
                </a:moveTo>
                <a:cubicBezTo>
                  <a:pt x="39" y="27"/>
                  <a:pt x="32" y="37"/>
                  <a:pt x="22" y="38"/>
                </a:cubicBezTo>
                <a:cubicBezTo>
                  <a:pt x="11" y="39"/>
                  <a:pt x="2" y="32"/>
                  <a:pt x="1" y="22"/>
                </a:cubicBezTo>
                <a:cubicBezTo>
                  <a:pt x="0" y="12"/>
                  <a:pt x="7" y="3"/>
                  <a:pt x="17" y="1"/>
                </a:cubicBezTo>
                <a:cubicBezTo>
                  <a:pt x="27" y="0"/>
                  <a:pt x="36" y="7"/>
                  <a:pt x="38" y="17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8" name="ís1iḑè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9" name="íṡliḓe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0" name="ïşḷïďe"/>
          <p:cNvSpPr/>
          <p:nvPr/>
        </p:nvSpPr>
        <p:spPr bwMode="auto">
          <a:xfrm>
            <a:off x="3434959" y="2689713"/>
            <a:ext cx="127497" cy="157072"/>
          </a:xfrm>
          <a:custGeom>
            <a:avLst/>
            <a:gdLst>
              <a:gd name="T0" fmla="*/ 57 w 136"/>
              <a:gd name="T1" fmla="*/ 168 h 168"/>
              <a:gd name="T2" fmla="*/ 55 w 136"/>
              <a:gd name="T3" fmla="*/ 168 h 168"/>
              <a:gd name="T4" fmla="*/ 52 w 136"/>
              <a:gd name="T5" fmla="*/ 164 h 168"/>
              <a:gd name="T6" fmla="*/ 0 w 136"/>
              <a:gd name="T7" fmla="*/ 8 h 168"/>
              <a:gd name="T8" fmla="*/ 3 w 136"/>
              <a:gd name="T9" fmla="*/ 1 h 168"/>
              <a:gd name="T10" fmla="*/ 6 w 136"/>
              <a:gd name="T11" fmla="*/ 0 h 168"/>
              <a:gd name="T12" fmla="*/ 10 w 136"/>
              <a:gd name="T13" fmla="*/ 2 h 168"/>
              <a:gd name="T14" fmla="*/ 134 w 136"/>
              <a:gd name="T15" fmla="*/ 110 h 168"/>
              <a:gd name="T16" fmla="*/ 136 w 136"/>
              <a:gd name="T17" fmla="*/ 114 h 168"/>
              <a:gd name="T18" fmla="*/ 134 w 136"/>
              <a:gd name="T19" fmla="*/ 118 h 168"/>
              <a:gd name="T20" fmla="*/ 59 w 136"/>
              <a:gd name="T21" fmla="*/ 168 h 168"/>
              <a:gd name="T22" fmla="*/ 57 w 136"/>
              <a:gd name="T2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168">
                <a:moveTo>
                  <a:pt x="57" y="168"/>
                </a:moveTo>
                <a:cubicBezTo>
                  <a:pt x="56" y="168"/>
                  <a:pt x="55" y="168"/>
                  <a:pt x="55" y="168"/>
                </a:cubicBezTo>
                <a:cubicBezTo>
                  <a:pt x="53" y="167"/>
                  <a:pt x="52" y="166"/>
                  <a:pt x="52" y="164"/>
                </a:cubicBez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3" y="1"/>
                </a:cubicBezTo>
                <a:cubicBezTo>
                  <a:pt x="4" y="1"/>
                  <a:pt x="5" y="0"/>
                  <a:pt x="6" y="0"/>
                </a:cubicBezTo>
                <a:cubicBezTo>
                  <a:pt x="7" y="0"/>
                  <a:pt x="8" y="1"/>
                  <a:pt x="10" y="2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11"/>
                  <a:pt x="136" y="112"/>
                  <a:pt x="136" y="114"/>
                </a:cubicBezTo>
                <a:cubicBezTo>
                  <a:pt x="136" y="115"/>
                  <a:pt x="136" y="117"/>
                  <a:pt x="134" y="118"/>
                </a:cubicBezTo>
                <a:cubicBezTo>
                  <a:pt x="114" y="140"/>
                  <a:pt x="88" y="157"/>
                  <a:pt x="59" y="168"/>
                </a:cubicBezTo>
                <a:cubicBezTo>
                  <a:pt x="58" y="168"/>
                  <a:pt x="58" y="168"/>
                  <a:pt x="57" y="168"/>
                </a:cubicBez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1" name="íşḻïḋè"/>
          <p:cNvSpPr/>
          <p:nvPr/>
        </p:nvSpPr>
        <p:spPr bwMode="auto">
          <a:xfrm>
            <a:off x="3429045" y="2685113"/>
            <a:ext cx="139327" cy="167587"/>
          </a:xfrm>
          <a:custGeom>
            <a:avLst/>
            <a:gdLst>
              <a:gd name="T0" fmla="*/ 13 w 149"/>
              <a:gd name="T1" fmla="*/ 11 h 179"/>
              <a:gd name="T2" fmla="*/ 137 w 149"/>
              <a:gd name="T3" fmla="*/ 119 h 179"/>
              <a:gd name="T4" fmla="*/ 64 w 149"/>
              <a:gd name="T5" fmla="*/ 168 h 179"/>
              <a:gd name="T6" fmla="*/ 13 w 149"/>
              <a:gd name="T7" fmla="*/ 11 h 179"/>
              <a:gd name="T8" fmla="*/ 13 w 149"/>
              <a:gd name="T9" fmla="*/ 0 h 179"/>
              <a:gd name="T10" fmla="*/ 7 w 149"/>
              <a:gd name="T11" fmla="*/ 2 h 179"/>
              <a:gd name="T12" fmla="*/ 2 w 149"/>
              <a:gd name="T13" fmla="*/ 15 h 179"/>
              <a:gd name="T14" fmla="*/ 53 w 149"/>
              <a:gd name="T15" fmla="*/ 171 h 179"/>
              <a:gd name="T16" fmla="*/ 59 w 149"/>
              <a:gd name="T17" fmla="*/ 178 h 179"/>
              <a:gd name="T18" fmla="*/ 64 w 149"/>
              <a:gd name="T19" fmla="*/ 179 h 179"/>
              <a:gd name="T20" fmla="*/ 68 w 149"/>
              <a:gd name="T21" fmla="*/ 178 h 179"/>
              <a:gd name="T22" fmla="*/ 146 w 149"/>
              <a:gd name="T23" fmla="*/ 127 h 179"/>
              <a:gd name="T24" fmla="*/ 149 w 149"/>
              <a:gd name="T25" fmla="*/ 118 h 179"/>
              <a:gd name="T26" fmla="*/ 145 w 149"/>
              <a:gd name="T27" fmla="*/ 110 h 179"/>
              <a:gd name="T28" fmla="*/ 20 w 149"/>
              <a:gd name="T29" fmla="*/ 3 h 179"/>
              <a:gd name="T30" fmla="*/ 13 w 149"/>
              <a:gd name="T31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79">
                <a:moveTo>
                  <a:pt x="13" y="11"/>
                </a:moveTo>
                <a:cubicBezTo>
                  <a:pt x="137" y="119"/>
                  <a:pt x="137" y="119"/>
                  <a:pt x="137" y="119"/>
                </a:cubicBezTo>
                <a:cubicBezTo>
                  <a:pt x="117" y="140"/>
                  <a:pt x="92" y="157"/>
                  <a:pt x="64" y="168"/>
                </a:cubicBezTo>
                <a:cubicBezTo>
                  <a:pt x="13" y="11"/>
                  <a:pt x="13" y="11"/>
                  <a:pt x="13" y="11"/>
                </a:cubicBezTo>
                <a:moveTo>
                  <a:pt x="13" y="0"/>
                </a:moveTo>
                <a:cubicBezTo>
                  <a:pt x="11" y="0"/>
                  <a:pt x="8" y="0"/>
                  <a:pt x="7" y="2"/>
                </a:cubicBezTo>
                <a:cubicBezTo>
                  <a:pt x="2" y="5"/>
                  <a:pt x="0" y="10"/>
                  <a:pt x="2" y="15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54" y="174"/>
                  <a:pt x="56" y="177"/>
                  <a:pt x="59" y="178"/>
                </a:cubicBezTo>
                <a:cubicBezTo>
                  <a:pt x="61" y="179"/>
                  <a:pt x="62" y="179"/>
                  <a:pt x="64" y="179"/>
                </a:cubicBezTo>
                <a:cubicBezTo>
                  <a:pt x="65" y="179"/>
                  <a:pt x="67" y="179"/>
                  <a:pt x="68" y="178"/>
                </a:cubicBezTo>
                <a:cubicBezTo>
                  <a:pt x="97" y="167"/>
                  <a:pt x="124" y="150"/>
                  <a:pt x="146" y="127"/>
                </a:cubicBezTo>
                <a:cubicBezTo>
                  <a:pt x="148" y="124"/>
                  <a:pt x="149" y="121"/>
                  <a:pt x="149" y="118"/>
                </a:cubicBezTo>
                <a:cubicBezTo>
                  <a:pt x="148" y="115"/>
                  <a:pt x="147" y="112"/>
                  <a:pt x="145" y="11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5" y="0"/>
                  <a:pt x="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2" name="iṧḻiḓe"/>
          <p:cNvSpPr/>
          <p:nvPr/>
        </p:nvSpPr>
        <p:spPr bwMode="auto">
          <a:xfrm>
            <a:off x="3436931" y="2654225"/>
            <a:ext cx="177445" cy="137356"/>
          </a:xfrm>
          <a:custGeom>
            <a:avLst/>
            <a:gdLst>
              <a:gd name="T0" fmla="*/ 137 w 189"/>
              <a:gd name="T1" fmla="*/ 147 h 147"/>
              <a:gd name="T2" fmla="*/ 134 w 189"/>
              <a:gd name="T3" fmla="*/ 146 h 147"/>
              <a:gd name="T4" fmla="*/ 2 w 189"/>
              <a:gd name="T5" fmla="*/ 32 h 147"/>
              <a:gd name="T6" fmla="*/ 0 w 189"/>
              <a:gd name="T7" fmla="*/ 26 h 147"/>
              <a:gd name="T8" fmla="*/ 5 w 189"/>
              <a:gd name="T9" fmla="*/ 22 h 147"/>
              <a:gd name="T10" fmla="*/ 178 w 189"/>
              <a:gd name="T11" fmla="*/ 0 h 147"/>
              <a:gd name="T12" fmla="*/ 178 w 189"/>
              <a:gd name="T13" fmla="*/ 0 h 147"/>
              <a:gd name="T14" fmla="*/ 182 w 189"/>
              <a:gd name="T15" fmla="*/ 1 h 147"/>
              <a:gd name="T16" fmla="*/ 184 w 189"/>
              <a:gd name="T17" fmla="*/ 5 h 147"/>
              <a:gd name="T18" fmla="*/ 142 w 189"/>
              <a:gd name="T19" fmla="*/ 145 h 147"/>
              <a:gd name="T20" fmla="*/ 138 w 189"/>
              <a:gd name="T21" fmla="*/ 147 h 147"/>
              <a:gd name="T22" fmla="*/ 137 w 189"/>
              <a:gd name="T2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147">
                <a:moveTo>
                  <a:pt x="137" y="147"/>
                </a:moveTo>
                <a:cubicBezTo>
                  <a:pt x="136" y="147"/>
                  <a:pt x="135" y="147"/>
                  <a:pt x="134" y="146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0"/>
                  <a:pt x="0" y="28"/>
                  <a:pt x="0" y="26"/>
                </a:cubicBezTo>
                <a:cubicBezTo>
                  <a:pt x="1" y="24"/>
                  <a:pt x="3" y="22"/>
                  <a:pt x="5" y="22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0" y="0"/>
                  <a:pt x="181" y="1"/>
                  <a:pt x="182" y="1"/>
                </a:cubicBezTo>
                <a:cubicBezTo>
                  <a:pt x="183" y="2"/>
                  <a:pt x="184" y="4"/>
                  <a:pt x="184" y="5"/>
                </a:cubicBezTo>
                <a:cubicBezTo>
                  <a:pt x="189" y="56"/>
                  <a:pt x="174" y="105"/>
                  <a:pt x="142" y="145"/>
                </a:cubicBezTo>
                <a:cubicBezTo>
                  <a:pt x="141" y="146"/>
                  <a:pt x="139" y="147"/>
                  <a:pt x="138" y="147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3" name="iṡḷïḓê"/>
          <p:cNvSpPr/>
          <p:nvPr/>
        </p:nvSpPr>
        <p:spPr bwMode="auto">
          <a:xfrm>
            <a:off x="3431674" y="2649624"/>
            <a:ext cx="187303" cy="147871"/>
          </a:xfrm>
          <a:custGeom>
            <a:avLst/>
            <a:gdLst>
              <a:gd name="T0" fmla="*/ 184 w 200"/>
              <a:gd name="T1" fmla="*/ 11 h 158"/>
              <a:gd name="T2" fmla="*/ 143 w 200"/>
              <a:gd name="T3" fmla="*/ 146 h 158"/>
              <a:gd name="T4" fmla="*/ 12 w 200"/>
              <a:gd name="T5" fmla="*/ 33 h 158"/>
              <a:gd name="T6" fmla="*/ 184 w 200"/>
              <a:gd name="T7" fmla="*/ 11 h 158"/>
              <a:gd name="T8" fmla="*/ 184 w 200"/>
              <a:gd name="T9" fmla="*/ 0 h 158"/>
              <a:gd name="T10" fmla="*/ 183 w 200"/>
              <a:gd name="T11" fmla="*/ 0 h 158"/>
              <a:gd name="T12" fmla="*/ 10 w 200"/>
              <a:gd name="T13" fmla="*/ 21 h 158"/>
              <a:gd name="T14" fmla="*/ 1 w 200"/>
              <a:gd name="T15" fmla="*/ 29 h 158"/>
              <a:gd name="T16" fmla="*/ 4 w 200"/>
              <a:gd name="T17" fmla="*/ 41 h 158"/>
              <a:gd name="T18" fmla="*/ 136 w 200"/>
              <a:gd name="T19" fmla="*/ 155 h 158"/>
              <a:gd name="T20" fmla="*/ 143 w 200"/>
              <a:gd name="T21" fmla="*/ 158 h 158"/>
              <a:gd name="T22" fmla="*/ 144 w 200"/>
              <a:gd name="T23" fmla="*/ 158 h 158"/>
              <a:gd name="T24" fmla="*/ 152 w 200"/>
              <a:gd name="T25" fmla="*/ 153 h 158"/>
              <a:gd name="T26" fmla="*/ 196 w 200"/>
              <a:gd name="T27" fmla="*/ 10 h 158"/>
              <a:gd name="T28" fmla="*/ 192 w 200"/>
              <a:gd name="T29" fmla="*/ 2 h 158"/>
              <a:gd name="T30" fmla="*/ 184 w 200"/>
              <a:gd name="T31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158">
                <a:moveTo>
                  <a:pt x="184" y="11"/>
                </a:moveTo>
                <a:cubicBezTo>
                  <a:pt x="189" y="61"/>
                  <a:pt x="173" y="109"/>
                  <a:pt x="143" y="146"/>
                </a:cubicBezTo>
                <a:cubicBezTo>
                  <a:pt x="12" y="33"/>
                  <a:pt x="12" y="33"/>
                  <a:pt x="12" y="33"/>
                </a:cubicBezTo>
                <a:cubicBezTo>
                  <a:pt x="184" y="11"/>
                  <a:pt x="184" y="11"/>
                  <a:pt x="184" y="11"/>
                </a:cubicBezTo>
                <a:moveTo>
                  <a:pt x="184" y="0"/>
                </a:moveTo>
                <a:cubicBezTo>
                  <a:pt x="184" y="0"/>
                  <a:pt x="183" y="0"/>
                  <a:pt x="183" y="0"/>
                </a:cubicBezTo>
                <a:cubicBezTo>
                  <a:pt x="10" y="21"/>
                  <a:pt x="10" y="21"/>
                  <a:pt x="10" y="21"/>
                </a:cubicBezTo>
                <a:cubicBezTo>
                  <a:pt x="6" y="22"/>
                  <a:pt x="2" y="25"/>
                  <a:pt x="1" y="29"/>
                </a:cubicBezTo>
                <a:cubicBezTo>
                  <a:pt x="0" y="34"/>
                  <a:pt x="1" y="38"/>
                  <a:pt x="4" y="41"/>
                </a:cubicBezTo>
                <a:cubicBezTo>
                  <a:pt x="136" y="155"/>
                  <a:pt x="136" y="155"/>
                  <a:pt x="136" y="155"/>
                </a:cubicBezTo>
                <a:cubicBezTo>
                  <a:pt x="138" y="157"/>
                  <a:pt x="141" y="158"/>
                  <a:pt x="143" y="158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7" y="157"/>
                  <a:pt x="150" y="156"/>
                  <a:pt x="152" y="153"/>
                </a:cubicBezTo>
                <a:cubicBezTo>
                  <a:pt x="185" y="113"/>
                  <a:pt x="200" y="62"/>
                  <a:pt x="196" y="10"/>
                </a:cubicBezTo>
                <a:cubicBezTo>
                  <a:pt x="195" y="7"/>
                  <a:pt x="194" y="4"/>
                  <a:pt x="192" y="2"/>
                </a:cubicBezTo>
                <a:cubicBezTo>
                  <a:pt x="190" y="0"/>
                  <a:pt x="187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4" name="ïšľîḋé"/>
          <p:cNvSpPr/>
          <p:nvPr/>
        </p:nvSpPr>
        <p:spPr bwMode="auto">
          <a:xfrm>
            <a:off x="3406042" y="2491895"/>
            <a:ext cx="202419" cy="182046"/>
          </a:xfrm>
          <a:custGeom>
            <a:avLst/>
            <a:gdLst>
              <a:gd name="T0" fmla="*/ 28 w 216"/>
              <a:gd name="T1" fmla="*/ 194 h 194"/>
              <a:gd name="T2" fmla="*/ 25 w 216"/>
              <a:gd name="T3" fmla="*/ 192 h 194"/>
              <a:gd name="T4" fmla="*/ 23 w 216"/>
              <a:gd name="T5" fmla="*/ 189 h 194"/>
              <a:gd name="T6" fmla="*/ 0 w 216"/>
              <a:gd name="T7" fmla="*/ 7 h 194"/>
              <a:gd name="T8" fmla="*/ 1 w 216"/>
              <a:gd name="T9" fmla="*/ 3 h 194"/>
              <a:gd name="T10" fmla="*/ 5 w 216"/>
              <a:gd name="T11" fmla="*/ 1 h 194"/>
              <a:gd name="T12" fmla="*/ 23 w 216"/>
              <a:gd name="T13" fmla="*/ 0 h 194"/>
              <a:gd name="T14" fmla="*/ 215 w 216"/>
              <a:gd name="T15" fmla="*/ 164 h 194"/>
              <a:gd name="T16" fmla="*/ 214 w 216"/>
              <a:gd name="T17" fmla="*/ 169 h 194"/>
              <a:gd name="T18" fmla="*/ 210 w 216"/>
              <a:gd name="T19" fmla="*/ 171 h 194"/>
              <a:gd name="T20" fmla="*/ 29 w 216"/>
              <a:gd name="T21" fmla="*/ 193 h 194"/>
              <a:gd name="T22" fmla="*/ 28 w 216"/>
              <a:gd name="T23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194">
                <a:moveTo>
                  <a:pt x="28" y="194"/>
                </a:moveTo>
                <a:cubicBezTo>
                  <a:pt x="27" y="194"/>
                  <a:pt x="26" y="193"/>
                  <a:pt x="25" y="192"/>
                </a:cubicBezTo>
                <a:cubicBezTo>
                  <a:pt x="24" y="191"/>
                  <a:pt x="23" y="190"/>
                  <a:pt x="23" y="18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4" y="1"/>
                  <a:pt x="5" y="1"/>
                </a:cubicBezTo>
                <a:cubicBezTo>
                  <a:pt x="11" y="0"/>
                  <a:pt x="17" y="0"/>
                  <a:pt x="23" y="0"/>
                </a:cubicBezTo>
                <a:cubicBezTo>
                  <a:pt x="119" y="0"/>
                  <a:pt x="200" y="69"/>
                  <a:pt x="215" y="164"/>
                </a:cubicBezTo>
                <a:cubicBezTo>
                  <a:pt x="216" y="166"/>
                  <a:pt x="215" y="167"/>
                  <a:pt x="214" y="169"/>
                </a:cubicBezTo>
                <a:cubicBezTo>
                  <a:pt x="213" y="170"/>
                  <a:pt x="212" y="171"/>
                  <a:pt x="210" y="171"/>
                </a:cubicBezTo>
                <a:cubicBezTo>
                  <a:pt x="29" y="193"/>
                  <a:pt x="29" y="193"/>
                  <a:pt x="29" y="193"/>
                </a:cubicBezTo>
                <a:lnTo>
                  <a:pt x="28" y="19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5" name="ïŝ1iďe"/>
          <p:cNvSpPr/>
          <p:nvPr/>
        </p:nvSpPr>
        <p:spPr bwMode="auto">
          <a:xfrm>
            <a:off x="3400785" y="2487294"/>
            <a:ext cx="212934" cy="191247"/>
          </a:xfrm>
          <a:custGeom>
            <a:avLst/>
            <a:gdLst>
              <a:gd name="T0" fmla="*/ 29 w 227"/>
              <a:gd name="T1" fmla="*/ 11 h 204"/>
              <a:gd name="T2" fmla="*/ 216 w 227"/>
              <a:gd name="T3" fmla="*/ 170 h 204"/>
              <a:gd name="T4" fmla="*/ 34 w 227"/>
              <a:gd name="T5" fmla="*/ 193 h 204"/>
              <a:gd name="T6" fmla="*/ 12 w 227"/>
              <a:gd name="T7" fmla="*/ 12 h 204"/>
              <a:gd name="T8" fmla="*/ 29 w 227"/>
              <a:gd name="T9" fmla="*/ 11 h 204"/>
              <a:gd name="T10" fmla="*/ 29 w 227"/>
              <a:gd name="T11" fmla="*/ 0 h 204"/>
              <a:gd name="T12" fmla="*/ 11 w 227"/>
              <a:gd name="T13" fmla="*/ 0 h 204"/>
              <a:gd name="T14" fmla="*/ 3 w 227"/>
              <a:gd name="T15" fmla="*/ 5 h 204"/>
              <a:gd name="T16" fmla="*/ 1 w 227"/>
              <a:gd name="T17" fmla="*/ 13 h 204"/>
              <a:gd name="T18" fmla="*/ 23 w 227"/>
              <a:gd name="T19" fmla="*/ 194 h 204"/>
              <a:gd name="T20" fmla="*/ 28 w 227"/>
              <a:gd name="T21" fmla="*/ 202 h 204"/>
              <a:gd name="T22" fmla="*/ 34 w 227"/>
              <a:gd name="T23" fmla="*/ 204 h 204"/>
              <a:gd name="T24" fmla="*/ 36 w 227"/>
              <a:gd name="T25" fmla="*/ 204 h 204"/>
              <a:gd name="T26" fmla="*/ 217 w 227"/>
              <a:gd name="T27" fmla="*/ 181 h 204"/>
              <a:gd name="T28" fmla="*/ 225 w 227"/>
              <a:gd name="T29" fmla="*/ 177 h 204"/>
              <a:gd name="T30" fmla="*/ 227 w 227"/>
              <a:gd name="T31" fmla="*/ 168 h 204"/>
              <a:gd name="T32" fmla="*/ 158 w 227"/>
              <a:gd name="T33" fmla="*/ 47 h 204"/>
              <a:gd name="T34" fmla="*/ 29 w 227"/>
              <a:gd name="T3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7" h="204">
                <a:moveTo>
                  <a:pt x="29" y="11"/>
                </a:moveTo>
                <a:cubicBezTo>
                  <a:pt x="121" y="11"/>
                  <a:pt x="201" y="78"/>
                  <a:pt x="216" y="170"/>
                </a:cubicBezTo>
                <a:cubicBezTo>
                  <a:pt x="34" y="193"/>
                  <a:pt x="34" y="193"/>
                  <a:pt x="34" y="193"/>
                </a:cubicBezTo>
                <a:cubicBezTo>
                  <a:pt x="12" y="12"/>
                  <a:pt x="12" y="12"/>
                  <a:pt x="12" y="12"/>
                </a:cubicBezTo>
                <a:cubicBezTo>
                  <a:pt x="17" y="11"/>
                  <a:pt x="23" y="11"/>
                  <a:pt x="29" y="11"/>
                </a:cubicBezTo>
                <a:moveTo>
                  <a:pt x="29" y="0"/>
                </a:moveTo>
                <a:cubicBezTo>
                  <a:pt x="23" y="0"/>
                  <a:pt x="17" y="0"/>
                  <a:pt x="11" y="0"/>
                </a:cubicBezTo>
                <a:cubicBezTo>
                  <a:pt x="8" y="1"/>
                  <a:pt x="5" y="2"/>
                  <a:pt x="3" y="5"/>
                </a:cubicBezTo>
                <a:cubicBezTo>
                  <a:pt x="1" y="7"/>
                  <a:pt x="0" y="10"/>
                  <a:pt x="1" y="13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4" y="197"/>
                  <a:pt x="25" y="200"/>
                  <a:pt x="28" y="202"/>
                </a:cubicBezTo>
                <a:cubicBezTo>
                  <a:pt x="30" y="203"/>
                  <a:pt x="32" y="204"/>
                  <a:pt x="34" y="204"/>
                </a:cubicBezTo>
                <a:cubicBezTo>
                  <a:pt x="35" y="204"/>
                  <a:pt x="35" y="204"/>
                  <a:pt x="36" y="204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20" y="181"/>
                  <a:pt x="223" y="179"/>
                  <a:pt x="225" y="177"/>
                </a:cubicBezTo>
                <a:cubicBezTo>
                  <a:pt x="227" y="174"/>
                  <a:pt x="227" y="171"/>
                  <a:pt x="227" y="168"/>
                </a:cubicBezTo>
                <a:cubicBezTo>
                  <a:pt x="219" y="121"/>
                  <a:pt x="195" y="78"/>
                  <a:pt x="158" y="47"/>
                </a:cubicBezTo>
                <a:cubicBezTo>
                  <a:pt x="122" y="16"/>
                  <a:pt x="76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6" name="iṧlîḑe"/>
          <p:cNvSpPr/>
          <p:nvPr/>
        </p:nvSpPr>
        <p:spPr bwMode="auto">
          <a:xfrm>
            <a:off x="3323892" y="2683799"/>
            <a:ext cx="158386" cy="174159"/>
          </a:xfrm>
          <a:custGeom>
            <a:avLst/>
            <a:gdLst>
              <a:gd name="T0" fmla="*/ 110 w 169"/>
              <a:gd name="T1" fmla="*/ 186 h 186"/>
              <a:gd name="T2" fmla="*/ 3 w 169"/>
              <a:gd name="T3" fmla="*/ 154 h 186"/>
              <a:gd name="T4" fmla="*/ 0 w 169"/>
              <a:gd name="T5" fmla="*/ 150 h 186"/>
              <a:gd name="T6" fmla="*/ 1 w 169"/>
              <a:gd name="T7" fmla="*/ 146 h 186"/>
              <a:gd name="T8" fmla="*/ 104 w 169"/>
              <a:gd name="T9" fmla="*/ 2 h 186"/>
              <a:gd name="T10" fmla="*/ 108 w 169"/>
              <a:gd name="T11" fmla="*/ 0 h 186"/>
              <a:gd name="T12" fmla="*/ 109 w 169"/>
              <a:gd name="T13" fmla="*/ 0 h 186"/>
              <a:gd name="T14" fmla="*/ 114 w 169"/>
              <a:gd name="T15" fmla="*/ 4 h 186"/>
              <a:gd name="T16" fmla="*/ 168 w 169"/>
              <a:gd name="T17" fmla="*/ 171 h 186"/>
              <a:gd name="T18" fmla="*/ 168 w 169"/>
              <a:gd name="T19" fmla="*/ 176 h 186"/>
              <a:gd name="T20" fmla="*/ 164 w 169"/>
              <a:gd name="T21" fmla="*/ 178 h 186"/>
              <a:gd name="T22" fmla="*/ 135 w 169"/>
              <a:gd name="T23" fmla="*/ 184 h 186"/>
              <a:gd name="T24" fmla="*/ 110 w 169"/>
              <a:gd name="T2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86">
                <a:moveTo>
                  <a:pt x="110" y="186"/>
                </a:moveTo>
                <a:cubicBezTo>
                  <a:pt x="72" y="186"/>
                  <a:pt x="35" y="175"/>
                  <a:pt x="3" y="154"/>
                </a:cubicBezTo>
                <a:cubicBezTo>
                  <a:pt x="2" y="153"/>
                  <a:pt x="1" y="151"/>
                  <a:pt x="0" y="150"/>
                </a:cubicBezTo>
                <a:cubicBezTo>
                  <a:pt x="0" y="148"/>
                  <a:pt x="0" y="147"/>
                  <a:pt x="1" y="146"/>
                </a:cubicBezTo>
                <a:cubicBezTo>
                  <a:pt x="104" y="2"/>
                  <a:pt x="104" y="2"/>
                  <a:pt x="104" y="2"/>
                </a:cubicBezTo>
                <a:cubicBezTo>
                  <a:pt x="105" y="1"/>
                  <a:pt x="106" y="0"/>
                  <a:pt x="108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1" y="0"/>
                  <a:pt x="113" y="2"/>
                  <a:pt x="114" y="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9" y="173"/>
                  <a:pt x="169" y="174"/>
                  <a:pt x="168" y="176"/>
                </a:cubicBezTo>
                <a:cubicBezTo>
                  <a:pt x="167" y="177"/>
                  <a:pt x="166" y="178"/>
                  <a:pt x="164" y="178"/>
                </a:cubicBezTo>
                <a:cubicBezTo>
                  <a:pt x="155" y="181"/>
                  <a:pt x="145" y="183"/>
                  <a:pt x="135" y="184"/>
                </a:cubicBezTo>
                <a:cubicBezTo>
                  <a:pt x="127" y="185"/>
                  <a:pt x="118" y="186"/>
                  <a:pt x="110" y="186"/>
                </a:cubicBez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7" name="íṡḷïdé"/>
          <p:cNvSpPr/>
          <p:nvPr/>
        </p:nvSpPr>
        <p:spPr bwMode="auto">
          <a:xfrm>
            <a:off x="3317977" y="2678541"/>
            <a:ext cx="169558" cy="185331"/>
          </a:xfrm>
          <a:custGeom>
            <a:avLst/>
            <a:gdLst>
              <a:gd name="T0" fmla="*/ 114 w 181"/>
              <a:gd name="T1" fmla="*/ 12 h 198"/>
              <a:gd name="T2" fmla="*/ 169 w 181"/>
              <a:gd name="T3" fmla="*/ 179 h 198"/>
              <a:gd name="T4" fmla="*/ 140 w 181"/>
              <a:gd name="T5" fmla="*/ 185 h 198"/>
              <a:gd name="T6" fmla="*/ 116 w 181"/>
              <a:gd name="T7" fmla="*/ 186 h 198"/>
              <a:gd name="T8" fmla="*/ 12 w 181"/>
              <a:gd name="T9" fmla="*/ 155 h 198"/>
              <a:gd name="T10" fmla="*/ 114 w 181"/>
              <a:gd name="T11" fmla="*/ 12 h 198"/>
              <a:gd name="T12" fmla="*/ 114 w 181"/>
              <a:gd name="T13" fmla="*/ 0 h 198"/>
              <a:gd name="T14" fmla="*/ 105 w 181"/>
              <a:gd name="T15" fmla="*/ 5 h 198"/>
              <a:gd name="T16" fmla="*/ 3 w 181"/>
              <a:gd name="T17" fmla="*/ 148 h 198"/>
              <a:gd name="T18" fmla="*/ 1 w 181"/>
              <a:gd name="T19" fmla="*/ 157 h 198"/>
              <a:gd name="T20" fmla="*/ 6 w 181"/>
              <a:gd name="T21" fmla="*/ 164 h 198"/>
              <a:gd name="T22" fmla="*/ 116 w 181"/>
              <a:gd name="T23" fmla="*/ 198 h 198"/>
              <a:gd name="T24" fmla="*/ 141 w 181"/>
              <a:gd name="T25" fmla="*/ 196 h 198"/>
              <a:gd name="T26" fmla="*/ 172 w 181"/>
              <a:gd name="T27" fmla="*/ 190 h 198"/>
              <a:gd name="T28" fmla="*/ 179 w 181"/>
              <a:gd name="T29" fmla="*/ 184 h 198"/>
              <a:gd name="T30" fmla="*/ 180 w 181"/>
              <a:gd name="T31" fmla="*/ 175 h 198"/>
              <a:gd name="T32" fmla="*/ 125 w 181"/>
              <a:gd name="T33" fmla="*/ 8 h 198"/>
              <a:gd name="T34" fmla="*/ 116 w 181"/>
              <a:gd name="T35" fmla="*/ 1 h 198"/>
              <a:gd name="T36" fmla="*/ 114 w 181"/>
              <a:gd name="T3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1" h="198">
                <a:moveTo>
                  <a:pt x="114" y="12"/>
                </a:moveTo>
                <a:cubicBezTo>
                  <a:pt x="169" y="179"/>
                  <a:pt x="169" y="179"/>
                  <a:pt x="169" y="179"/>
                </a:cubicBezTo>
                <a:cubicBezTo>
                  <a:pt x="160" y="182"/>
                  <a:pt x="150" y="184"/>
                  <a:pt x="140" y="185"/>
                </a:cubicBezTo>
                <a:cubicBezTo>
                  <a:pt x="132" y="186"/>
                  <a:pt x="124" y="186"/>
                  <a:pt x="116" y="186"/>
                </a:cubicBezTo>
                <a:cubicBezTo>
                  <a:pt x="78" y="186"/>
                  <a:pt x="42" y="175"/>
                  <a:pt x="12" y="155"/>
                </a:cubicBezTo>
                <a:cubicBezTo>
                  <a:pt x="114" y="12"/>
                  <a:pt x="114" y="12"/>
                  <a:pt x="114" y="12"/>
                </a:cubicBezTo>
                <a:moveTo>
                  <a:pt x="114" y="0"/>
                </a:moveTo>
                <a:cubicBezTo>
                  <a:pt x="111" y="0"/>
                  <a:pt x="107" y="2"/>
                  <a:pt x="105" y="5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51"/>
                  <a:pt x="0" y="154"/>
                  <a:pt x="1" y="157"/>
                </a:cubicBezTo>
                <a:cubicBezTo>
                  <a:pt x="1" y="160"/>
                  <a:pt x="3" y="163"/>
                  <a:pt x="6" y="164"/>
                </a:cubicBezTo>
                <a:cubicBezTo>
                  <a:pt x="39" y="186"/>
                  <a:pt x="77" y="198"/>
                  <a:pt x="116" y="198"/>
                </a:cubicBezTo>
                <a:cubicBezTo>
                  <a:pt x="125" y="198"/>
                  <a:pt x="133" y="197"/>
                  <a:pt x="141" y="196"/>
                </a:cubicBezTo>
                <a:cubicBezTo>
                  <a:pt x="152" y="195"/>
                  <a:pt x="162" y="193"/>
                  <a:pt x="172" y="190"/>
                </a:cubicBezTo>
                <a:cubicBezTo>
                  <a:pt x="175" y="189"/>
                  <a:pt x="177" y="187"/>
                  <a:pt x="179" y="184"/>
                </a:cubicBezTo>
                <a:cubicBezTo>
                  <a:pt x="180" y="182"/>
                  <a:pt x="181" y="178"/>
                  <a:pt x="180" y="175"/>
                </a:cubicBezTo>
                <a:cubicBezTo>
                  <a:pt x="125" y="8"/>
                  <a:pt x="125" y="8"/>
                  <a:pt x="125" y="8"/>
                </a:cubicBezTo>
                <a:cubicBezTo>
                  <a:pt x="124" y="4"/>
                  <a:pt x="120" y="1"/>
                  <a:pt x="116" y="1"/>
                </a:cubicBezTo>
                <a:cubicBezTo>
                  <a:pt x="115" y="0"/>
                  <a:pt x="115" y="0"/>
                  <a:pt x="1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8" name="ísļiďè"/>
          <p:cNvSpPr/>
          <p:nvPr/>
        </p:nvSpPr>
        <p:spPr bwMode="auto">
          <a:xfrm>
            <a:off x="3232541" y="2495181"/>
            <a:ext cx="193218" cy="326630"/>
          </a:xfrm>
          <a:custGeom>
            <a:avLst/>
            <a:gdLst>
              <a:gd name="T0" fmla="*/ 92 w 206"/>
              <a:gd name="T1" fmla="*/ 349 h 349"/>
              <a:gd name="T2" fmla="*/ 88 w 206"/>
              <a:gd name="T3" fmla="*/ 347 h 349"/>
              <a:gd name="T4" fmla="*/ 66 w 206"/>
              <a:gd name="T5" fmla="*/ 328 h 349"/>
              <a:gd name="T6" fmla="*/ 57 w 206"/>
              <a:gd name="T7" fmla="*/ 317 h 349"/>
              <a:gd name="T8" fmla="*/ 14 w 206"/>
              <a:gd name="T9" fmla="*/ 217 h 349"/>
              <a:gd name="T10" fmla="*/ 176 w 206"/>
              <a:gd name="T11" fmla="*/ 0 h 349"/>
              <a:gd name="T12" fmla="*/ 177 w 206"/>
              <a:gd name="T13" fmla="*/ 0 h 349"/>
              <a:gd name="T14" fmla="*/ 180 w 206"/>
              <a:gd name="T15" fmla="*/ 1 h 349"/>
              <a:gd name="T16" fmla="*/ 183 w 206"/>
              <a:gd name="T17" fmla="*/ 5 h 349"/>
              <a:gd name="T18" fmla="*/ 206 w 206"/>
              <a:gd name="T19" fmla="*/ 193 h 349"/>
              <a:gd name="T20" fmla="*/ 205 w 206"/>
              <a:gd name="T21" fmla="*/ 197 h 349"/>
              <a:gd name="T22" fmla="*/ 96 w 206"/>
              <a:gd name="T23" fmla="*/ 346 h 349"/>
              <a:gd name="T24" fmla="*/ 92 w 206"/>
              <a:gd name="T25" fmla="*/ 348 h 349"/>
              <a:gd name="T26" fmla="*/ 92 w 206"/>
              <a:gd name="T2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349">
                <a:moveTo>
                  <a:pt x="92" y="349"/>
                </a:moveTo>
                <a:cubicBezTo>
                  <a:pt x="90" y="349"/>
                  <a:pt x="89" y="348"/>
                  <a:pt x="88" y="347"/>
                </a:cubicBezTo>
                <a:cubicBezTo>
                  <a:pt x="80" y="341"/>
                  <a:pt x="73" y="335"/>
                  <a:pt x="66" y="328"/>
                </a:cubicBezTo>
                <a:cubicBezTo>
                  <a:pt x="57" y="317"/>
                  <a:pt x="57" y="317"/>
                  <a:pt x="57" y="317"/>
                </a:cubicBezTo>
                <a:cubicBezTo>
                  <a:pt x="33" y="289"/>
                  <a:pt x="18" y="254"/>
                  <a:pt x="14" y="217"/>
                </a:cubicBezTo>
                <a:cubicBezTo>
                  <a:pt x="0" y="112"/>
                  <a:pt x="72" y="17"/>
                  <a:pt x="1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8" y="0"/>
                  <a:pt x="179" y="0"/>
                  <a:pt x="180" y="1"/>
                </a:cubicBezTo>
                <a:cubicBezTo>
                  <a:pt x="182" y="2"/>
                  <a:pt x="182" y="3"/>
                  <a:pt x="183" y="5"/>
                </a:cubicBezTo>
                <a:cubicBezTo>
                  <a:pt x="206" y="193"/>
                  <a:pt x="206" y="193"/>
                  <a:pt x="206" y="193"/>
                </a:cubicBezTo>
                <a:cubicBezTo>
                  <a:pt x="206" y="194"/>
                  <a:pt x="206" y="195"/>
                  <a:pt x="205" y="197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5" y="347"/>
                  <a:pt x="94" y="348"/>
                  <a:pt x="92" y="348"/>
                </a:cubicBezTo>
                <a:lnTo>
                  <a:pt x="92" y="349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9" name="íşlïďê"/>
          <p:cNvSpPr/>
          <p:nvPr/>
        </p:nvSpPr>
        <p:spPr bwMode="auto">
          <a:xfrm>
            <a:off x="3233855" y="2489266"/>
            <a:ext cx="197819" cy="337146"/>
          </a:xfrm>
          <a:custGeom>
            <a:avLst/>
            <a:gdLst>
              <a:gd name="T0" fmla="*/ 176 w 211"/>
              <a:gd name="T1" fmla="*/ 11 h 360"/>
              <a:gd name="T2" fmla="*/ 190 w 211"/>
              <a:gd name="T3" fmla="*/ 122 h 360"/>
              <a:gd name="T4" fmla="*/ 199 w 211"/>
              <a:gd name="T5" fmla="*/ 196 h 360"/>
              <a:gd name="T6" fmla="*/ 200 w 211"/>
              <a:gd name="T7" fmla="*/ 199 h 360"/>
              <a:gd name="T8" fmla="*/ 91 w 211"/>
              <a:gd name="T9" fmla="*/ 349 h 360"/>
              <a:gd name="T10" fmla="*/ 69 w 211"/>
              <a:gd name="T11" fmla="*/ 330 h 360"/>
              <a:gd name="T12" fmla="*/ 60 w 211"/>
              <a:gd name="T13" fmla="*/ 320 h 360"/>
              <a:gd name="T14" fmla="*/ 18 w 211"/>
              <a:gd name="T15" fmla="*/ 222 h 360"/>
              <a:gd name="T16" fmla="*/ 176 w 211"/>
              <a:gd name="T17" fmla="*/ 11 h 360"/>
              <a:gd name="T18" fmla="*/ 176 w 211"/>
              <a:gd name="T19" fmla="*/ 0 h 360"/>
              <a:gd name="T20" fmla="*/ 174 w 211"/>
              <a:gd name="T21" fmla="*/ 0 h 360"/>
              <a:gd name="T22" fmla="*/ 46 w 211"/>
              <a:gd name="T23" fmla="*/ 78 h 360"/>
              <a:gd name="T24" fmla="*/ 7 w 211"/>
              <a:gd name="T25" fmla="*/ 224 h 360"/>
              <a:gd name="T26" fmla="*/ 52 w 211"/>
              <a:gd name="T27" fmla="*/ 327 h 360"/>
              <a:gd name="T28" fmla="*/ 52 w 211"/>
              <a:gd name="T29" fmla="*/ 327 h 360"/>
              <a:gd name="T30" fmla="*/ 61 w 211"/>
              <a:gd name="T31" fmla="*/ 337 h 360"/>
              <a:gd name="T32" fmla="*/ 61 w 211"/>
              <a:gd name="T33" fmla="*/ 338 h 360"/>
              <a:gd name="T34" fmla="*/ 84 w 211"/>
              <a:gd name="T35" fmla="*/ 358 h 360"/>
              <a:gd name="T36" fmla="*/ 91 w 211"/>
              <a:gd name="T37" fmla="*/ 360 h 360"/>
              <a:gd name="T38" fmla="*/ 92 w 211"/>
              <a:gd name="T39" fmla="*/ 360 h 360"/>
              <a:gd name="T40" fmla="*/ 100 w 211"/>
              <a:gd name="T41" fmla="*/ 356 h 360"/>
              <a:gd name="T42" fmla="*/ 209 w 211"/>
              <a:gd name="T43" fmla="*/ 206 h 360"/>
              <a:gd name="T44" fmla="*/ 211 w 211"/>
              <a:gd name="T45" fmla="*/ 198 h 360"/>
              <a:gd name="T46" fmla="*/ 210 w 211"/>
              <a:gd name="T47" fmla="*/ 194 h 360"/>
              <a:gd name="T48" fmla="*/ 201 w 211"/>
              <a:gd name="T49" fmla="*/ 120 h 360"/>
              <a:gd name="T50" fmla="*/ 187 w 211"/>
              <a:gd name="T51" fmla="*/ 10 h 360"/>
              <a:gd name="T52" fmla="*/ 183 w 211"/>
              <a:gd name="T53" fmla="*/ 2 h 360"/>
              <a:gd name="T54" fmla="*/ 176 w 211"/>
              <a:gd name="T5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360">
                <a:moveTo>
                  <a:pt x="176" y="11"/>
                </a:moveTo>
                <a:cubicBezTo>
                  <a:pt x="190" y="122"/>
                  <a:pt x="190" y="122"/>
                  <a:pt x="190" y="122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91" y="349"/>
                  <a:pt x="91" y="349"/>
                  <a:pt x="91" y="349"/>
                </a:cubicBezTo>
                <a:cubicBezTo>
                  <a:pt x="83" y="343"/>
                  <a:pt x="76" y="337"/>
                  <a:pt x="69" y="330"/>
                </a:cubicBezTo>
                <a:cubicBezTo>
                  <a:pt x="60" y="320"/>
                  <a:pt x="60" y="320"/>
                  <a:pt x="60" y="320"/>
                </a:cubicBezTo>
                <a:cubicBezTo>
                  <a:pt x="38" y="293"/>
                  <a:pt x="23" y="259"/>
                  <a:pt x="18" y="222"/>
                </a:cubicBezTo>
                <a:cubicBezTo>
                  <a:pt x="5" y="121"/>
                  <a:pt x="76" y="28"/>
                  <a:pt x="176" y="11"/>
                </a:cubicBezTo>
                <a:moveTo>
                  <a:pt x="176" y="0"/>
                </a:moveTo>
                <a:cubicBezTo>
                  <a:pt x="175" y="0"/>
                  <a:pt x="175" y="0"/>
                  <a:pt x="174" y="0"/>
                </a:cubicBezTo>
                <a:cubicBezTo>
                  <a:pt x="123" y="9"/>
                  <a:pt x="77" y="36"/>
                  <a:pt x="46" y="78"/>
                </a:cubicBezTo>
                <a:cubicBezTo>
                  <a:pt x="14" y="120"/>
                  <a:pt x="0" y="172"/>
                  <a:pt x="7" y="224"/>
                </a:cubicBezTo>
                <a:cubicBezTo>
                  <a:pt x="12" y="262"/>
                  <a:pt x="27" y="297"/>
                  <a:pt x="52" y="327"/>
                </a:cubicBezTo>
                <a:cubicBezTo>
                  <a:pt x="52" y="327"/>
                  <a:pt x="52" y="327"/>
                  <a:pt x="52" y="327"/>
                </a:cubicBezTo>
                <a:cubicBezTo>
                  <a:pt x="61" y="337"/>
                  <a:pt x="61" y="337"/>
                  <a:pt x="61" y="337"/>
                </a:cubicBezTo>
                <a:cubicBezTo>
                  <a:pt x="61" y="338"/>
                  <a:pt x="61" y="338"/>
                  <a:pt x="61" y="338"/>
                </a:cubicBezTo>
                <a:cubicBezTo>
                  <a:pt x="68" y="345"/>
                  <a:pt x="76" y="352"/>
                  <a:pt x="84" y="358"/>
                </a:cubicBezTo>
                <a:cubicBezTo>
                  <a:pt x="86" y="359"/>
                  <a:pt x="88" y="360"/>
                  <a:pt x="91" y="360"/>
                </a:cubicBezTo>
                <a:cubicBezTo>
                  <a:pt x="91" y="360"/>
                  <a:pt x="92" y="360"/>
                  <a:pt x="92" y="360"/>
                </a:cubicBezTo>
                <a:cubicBezTo>
                  <a:pt x="95" y="360"/>
                  <a:pt x="98" y="358"/>
                  <a:pt x="100" y="356"/>
                </a:cubicBezTo>
                <a:cubicBezTo>
                  <a:pt x="209" y="206"/>
                  <a:pt x="209" y="206"/>
                  <a:pt x="209" y="206"/>
                </a:cubicBezTo>
                <a:cubicBezTo>
                  <a:pt x="210" y="204"/>
                  <a:pt x="211" y="201"/>
                  <a:pt x="211" y="198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7"/>
                  <a:pt x="185" y="4"/>
                  <a:pt x="183" y="2"/>
                </a:cubicBezTo>
                <a:cubicBezTo>
                  <a:pt x="181" y="1"/>
                  <a:pt x="178" y="0"/>
                  <a:pt x="17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0" name="ïṥḷídé"/>
          <p:cNvSpPr/>
          <p:nvPr/>
        </p:nvSpPr>
        <p:spPr bwMode="auto">
          <a:xfrm>
            <a:off x="3302204" y="2978226"/>
            <a:ext cx="59806" cy="59806"/>
          </a:xfrm>
          <a:custGeom>
            <a:avLst/>
            <a:gdLst>
              <a:gd name="T0" fmla="*/ 0 w 91"/>
              <a:gd name="T1" fmla="*/ 9 h 91"/>
              <a:gd name="T2" fmla="*/ 81 w 91"/>
              <a:gd name="T3" fmla="*/ 0 h 91"/>
              <a:gd name="T4" fmla="*/ 91 w 91"/>
              <a:gd name="T5" fmla="*/ 79 h 91"/>
              <a:gd name="T6" fmla="*/ 11 w 91"/>
              <a:gd name="T7" fmla="*/ 91 h 91"/>
              <a:gd name="T8" fmla="*/ 0 w 91"/>
              <a:gd name="T9" fmla="*/ 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9"/>
                </a:moveTo>
                <a:lnTo>
                  <a:pt x="81" y="0"/>
                </a:lnTo>
                <a:lnTo>
                  <a:pt x="91" y="79"/>
                </a:lnTo>
                <a:lnTo>
                  <a:pt x="11" y="91"/>
                </a:lnTo>
                <a:lnTo>
                  <a:pt x="0" y="9"/>
                </a:ln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1" name="isḻïde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2" name="ïṥḷîḑè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3" name="işḻîḋe"/>
          <p:cNvSpPr/>
          <p:nvPr/>
        </p:nvSpPr>
        <p:spPr bwMode="auto">
          <a:xfrm>
            <a:off x="3384355" y="2959824"/>
            <a:ext cx="251709" cy="47976"/>
          </a:xfrm>
          <a:custGeom>
            <a:avLst/>
            <a:gdLst>
              <a:gd name="T0" fmla="*/ 383 w 383"/>
              <a:gd name="T1" fmla="*/ 23 h 73"/>
              <a:gd name="T2" fmla="*/ 3 w 383"/>
              <a:gd name="T3" fmla="*/ 73 h 73"/>
              <a:gd name="T4" fmla="*/ 0 w 383"/>
              <a:gd name="T5" fmla="*/ 50 h 73"/>
              <a:gd name="T6" fmla="*/ 380 w 383"/>
              <a:gd name="T7" fmla="*/ 0 h 73"/>
              <a:gd name="T8" fmla="*/ 383 w 383"/>
              <a:gd name="T9" fmla="*/ 2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73">
                <a:moveTo>
                  <a:pt x="383" y="23"/>
                </a:moveTo>
                <a:lnTo>
                  <a:pt x="3" y="73"/>
                </a:lnTo>
                <a:lnTo>
                  <a:pt x="0" y="50"/>
                </a:lnTo>
                <a:lnTo>
                  <a:pt x="380" y="0"/>
                </a:lnTo>
                <a:lnTo>
                  <a:pt x="383" y="23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4" name="ïṧḷïḑê"/>
          <p:cNvSpPr/>
          <p:nvPr/>
        </p:nvSpPr>
        <p:spPr bwMode="auto">
          <a:xfrm>
            <a:off x="3310748" y="3040660"/>
            <a:ext cx="59806" cy="59149"/>
          </a:xfrm>
          <a:custGeom>
            <a:avLst/>
            <a:gdLst>
              <a:gd name="T0" fmla="*/ 0 w 91"/>
              <a:gd name="T1" fmla="*/ 10 h 90"/>
              <a:gd name="T2" fmla="*/ 80 w 91"/>
              <a:gd name="T3" fmla="*/ 0 h 90"/>
              <a:gd name="T4" fmla="*/ 91 w 91"/>
              <a:gd name="T5" fmla="*/ 80 h 90"/>
              <a:gd name="T6" fmla="*/ 11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80" y="0"/>
                </a:lnTo>
                <a:lnTo>
                  <a:pt x="91" y="80"/>
                </a:lnTo>
                <a:lnTo>
                  <a:pt x="11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5" name="ïśḻiḓe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close/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6" name="íSľiḓê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7" name="ïŝ1îdè"/>
          <p:cNvSpPr/>
          <p:nvPr/>
        </p:nvSpPr>
        <p:spPr bwMode="auto">
          <a:xfrm>
            <a:off x="3392898" y="3044604"/>
            <a:ext cx="90037" cy="26288"/>
          </a:xfrm>
          <a:custGeom>
            <a:avLst/>
            <a:gdLst>
              <a:gd name="T0" fmla="*/ 137 w 137"/>
              <a:gd name="T1" fmla="*/ 21 h 40"/>
              <a:gd name="T2" fmla="*/ 3 w 137"/>
              <a:gd name="T3" fmla="*/ 40 h 40"/>
              <a:gd name="T4" fmla="*/ 0 w 137"/>
              <a:gd name="T5" fmla="*/ 17 h 40"/>
              <a:gd name="T6" fmla="*/ 134 w 137"/>
              <a:gd name="T7" fmla="*/ 0 h 40"/>
              <a:gd name="T8" fmla="*/ 137 w 137"/>
              <a:gd name="T9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">
                <a:moveTo>
                  <a:pt x="137" y="21"/>
                </a:moveTo>
                <a:lnTo>
                  <a:pt x="3" y="40"/>
                </a:lnTo>
                <a:lnTo>
                  <a:pt x="0" y="17"/>
                </a:lnTo>
                <a:lnTo>
                  <a:pt x="134" y="0"/>
                </a:lnTo>
                <a:lnTo>
                  <a:pt x="137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8" name="îšlïḓê"/>
          <p:cNvSpPr/>
          <p:nvPr/>
        </p:nvSpPr>
        <p:spPr bwMode="auto">
          <a:xfrm>
            <a:off x="3319291" y="3103095"/>
            <a:ext cx="59806" cy="59149"/>
          </a:xfrm>
          <a:custGeom>
            <a:avLst/>
            <a:gdLst>
              <a:gd name="T0" fmla="*/ 0 w 91"/>
              <a:gd name="T1" fmla="*/ 10 h 90"/>
              <a:gd name="T2" fmla="*/ 79 w 91"/>
              <a:gd name="T3" fmla="*/ 0 h 90"/>
              <a:gd name="T4" fmla="*/ 91 w 91"/>
              <a:gd name="T5" fmla="*/ 80 h 90"/>
              <a:gd name="T6" fmla="*/ 10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79" y="0"/>
                </a:lnTo>
                <a:lnTo>
                  <a:pt x="91" y="80"/>
                </a:lnTo>
                <a:lnTo>
                  <a:pt x="10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9" name="i$ľîḋe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close/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" name="ïśļïďê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1" name="iŝḷïdé"/>
          <p:cNvSpPr/>
          <p:nvPr/>
        </p:nvSpPr>
        <p:spPr bwMode="auto">
          <a:xfrm>
            <a:off x="3401442" y="3091922"/>
            <a:ext cx="201762" cy="41404"/>
          </a:xfrm>
          <a:custGeom>
            <a:avLst/>
            <a:gdLst>
              <a:gd name="T0" fmla="*/ 307 w 307"/>
              <a:gd name="T1" fmla="*/ 22 h 63"/>
              <a:gd name="T2" fmla="*/ 3 w 307"/>
              <a:gd name="T3" fmla="*/ 63 h 63"/>
              <a:gd name="T4" fmla="*/ 0 w 307"/>
              <a:gd name="T5" fmla="*/ 40 h 63"/>
              <a:gd name="T6" fmla="*/ 304 w 307"/>
              <a:gd name="T7" fmla="*/ 0 h 63"/>
              <a:gd name="T8" fmla="*/ 307 w 307"/>
              <a:gd name="T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7" h="63">
                <a:moveTo>
                  <a:pt x="307" y="22"/>
                </a:moveTo>
                <a:lnTo>
                  <a:pt x="3" y="63"/>
                </a:lnTo>
                <a:lnTo>
                  <a:pt x="0" y="40"/>
                </a:lnTo>
                <a:lnTo>
                  <a:pt x="304" y="0"/>
                </a:lnTo>
                <a:lnTo>
                  <a:pt x="307" y="2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2" name="ïşlïďè"/>
          <p:cNvSpPr/>
          <p:nvPr/>
        </p:nvSpPr>
        <p:spPr bwMode="auto">
          <a:xfrm>
            <a:off x="3326521" y="3166843"/>
            <a:ext cx="59806" cy="59806"/>
          </a:xfrm>
          <a:custGeom>
            <a:avLst/>
            <a:gdLst>
              <a:gd name="T0" fmla="*/ 0 w 91"/>
              <a:gd name="T1" fmla="*/ 12 h 91"/>
              <a:gd name="T2" fmla="*/ 80 w 91"/>
              <a:gd name="T3" fmla="*/ 0 h 91"/>
              <a:gd name="T4" fmla="*/ 91 w 91"/>
              <a:gd name="T5" fmla="*/ 81 h 91"/>
              <a:gd name="T6" fmla="*/ 11 w 91"/>
              <a:gd name="T7" fmla="*/ 91 h 91"/>
              <a:gd name="T8" fmla="*/ 0 w 91"/>
              <a:gd name="T9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12"/>
                </a:moveTo>
                <a:lnTo>
                  <a:pt x="80" y="0"/>
                </a:lnTo>
                <a:lnTo>
                  <a:pt x="91" y="81"/>
                </a:lnTo>
                <a:lnTo>
                  <a:pt x="11" y="91"/>
                </a:lnTo>
                <a:lnTo>
                  <a:pt x="0" y="12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3" name="iṩļíḋ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4" name="îšľïd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5" name="îṧḷiḋè"/>
          <p:cNvSpPr/>
          <p:nvPr/>
        </p:nvSpPr>
        <p:spPr bwMode="auto">
          <a:xfrm>
            <a:off x="3409329" y="3156985"/>
            <a:ext cx="201104" cy="40747"/>
          </a:xfrm>
          <a:custGeom>
            <a:avLst/>
            <a:gdLst>
              <a:gd name="T0" fmla="*/ 306 w 306"/>
              <a:gd name="T1" fmla="*/ 21 h 62"/>
              <a:gd name="T2" fmla="*/ 2 w 306"/>
              <a:gd name="T3" fmla="*/ 62 h 62"/>
              <a:gd name="T4" fmla="*/ 0 w 306"/>
              <a:gd name="T5" fmla="*/ 39 h 62"/>
              <a:gd name="T6" fmla="*/ 303 w 306"/>
              <a:gd name="T7" fmla="*/ 0 h 62"/>
              <a:gd name="T8" fmla="*/ 306 w 306"/>
              <a:gd name="T9" fmla="*/ 2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2">
                <a:moveTo>
                  <a:pt x="306" y="21"/>
                </a:moveTo>
                <a:lnTo>
                  <a:pt x="2" y="62"/>
                </a:lnTo>
                <a:lnTo>
                  <a:pt x="0" y="39"/>
                </a:lnTo>
                <a:lnTo>
                  <a:pt x="303" y="0"/>
                </a:lnTo>
                <a:lnTo>
                  <a:pt x="306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6" name="íṧḷiḍè"/>
          <p:cNvSpPr/>
          <p:nvPr/>
        </p:nvSpPr>
        <p:spPr bwMode="auto">
          <a:xfrm>
            <a:off x="2161298" y="2747547"/>
            <a:ext cx="1020638" cy="636831"/>
          </a:xfrm>
          <a:custGeom>
            <a:avLst/>
            <a:gdLst>
              <a:gd name="T0" fmla="*/ 1081 w 1089"/>
              <a:gd name="T1" fmla="*/ 468 h 680"/>
              <a:gd name="T2" fmla="*/ 1078 w 1089"/>
              <a:gd name="T3" fmla="*/ 469 h 680"/>
              <a:gd name="T4" fmla="*/ 1084 w 1089"/>
              <a:gd name="T5" fmla="*/ 529 h 680"/>
              <a:gd name="T6" fmla="*/ 1083 w 1089"/>
              <a:gd name="T7" fmla="*/ 529 h 680"/>
              <a:gd name="T8" fmla="*/ 1083 w 1089"/>
              <a:gd name="T9" fmla="*/ 530 h 680"/>
              <a:gd name="T10" fmla="*/ 0 w 1089"/>
              <a:gd name="T11" fmla="*/ 672 h 680"/>
              <a:gd name="T12" fmla="*/ 1 w 1089"/>
              <a:gd name="T13" fmla="*/ 680 h 680"/>
              <a:gd name="T14" fmla="*/ 1089 w 1089"/>
              <a:gd name="T15" fmla="*/ 535 h 680"/>
              <a:gd name="T16" fmla="*/ 1081 w 1089"/>
              <a:gd name="T17" fmla="*/ 468 h 680"/>
              <a:gd name="T18" fmla="*/ 322 w 1089"/>
              <a:gd name="T19" fmla="*/ 0 h 680"/>
              <a:gd name="T20" fmla="*/ 306 w 1089"/>
              <a:gd name="T21" fmla="*/ 0 h 680"/>
              <a:gd name="T22" fmla="*/ 83 w 1089"/>
              <a:gd name="T23" fmla="*/ 326 h 680"/>
              <a:gd name="T24" fmla="*/ 197 w 1089"/>
              <a:gd name="T25" fmla="*/ 411 h 680"/>
              <a:gd name="T26" fmla="*/ 197 w 1089"/>
              <a:gd name="T27" fmla="*/ 411 h 680"/>
              <a:gd name="T28" fmla="*/ 198 w 1089"/>
              <a:gd name="T29" fmla="*/ 411 h 680"/>
              <a:gd name="T30" fmla="*/ 336 w 1089"/>
              <a:gd name="T31" fmla="*/ 468 h 680"/>
              <a:gd name="T32" fmla="*/ 336 w 1089"/>
              <a:gd name="T33" fmla="*/ 468 h 680"/>
              <a:gd name="T34" fmla="*/ 336 w 1089"/>
              <a:gd name="T35" fmla="*/ 468 h 680"/>
              <a:gd name="T36" fmla="*/ 490 w 1089"/>
              <a:gd name="T37" fmla="*/ 377 h 680"/>
              <a:gd name="T38" fmla="*/ 491 w 1089"/>
              <a:gd name="T39" fmla="*/ 376 h 680"/>
              <a:gd name="T40" fmla="*/ 491 w 1089"/>
              <a:gd name="T41" fmla="*/ 376 h 680"/>
              <a:gd name="T42" fmla="*/ 491 w 1089"/>
              <a:gd name="T43" fmla="*/ 376 h 680"/>
              <a:gd name="T44" fmla="*/ 491 w 1089"/>
              <a:gd name="T45" fmla="*/ 375 h 680"/>
              <a:gd name="T46" fmla="*/ 492 w 1089"/>
              <a:gd name="T47" fmla="*/ 375 h 680"/>
              <a:gd name="T48" fmla="*/ 492 w 1089"/>
              <a:gd name="T49" fmla="*/ 375 h 680"/>
              <a:gd name="T50" fmla="*/ 492 w 1089"/>
              <a:gd name="T51" fmla="*/ 374 h 680"/>
              <a:gd name="T52" fmla="*/ 492 w 1089"/>
              <a:gd name="T53" fmla="*/ 374 h 680"/>
              <a:gd name="T54" fmla="*/ 492 w 1089"/>
              <a:gd name="T55" fmla="*/ 374 h 680"/>
              <a:gd name="T56" fmla="*/ 493 w 1089"/>
              <a:gd name="T57" fmla="*/ 373 h 680"/>
              <a:gd name="T58" fmla="*/ 493 w 1089"/>
              <a:gd name="T59" fmla="*/ 373 h 680"/>
              <a:gd name="T60" fmla="*/ 587 w 1089"/>
              <a:gd name="T61" fmla="*/ 263 h 680"/>
              <a:gd name="T62" fmla="*/ 575 w 1089"/>
              <a:gd name="T63" fmla="*/ 243 h 680"/>
              <a:gd name="T64" fmla="*/ 322 w 1089"/>
              <a:gd name="T6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89" h="680">
                <a:moveTo>
                  <a:pt x="1081" y="468"/>
                </a:moveTo>
                <a:cubicBezTo>
                  <a:pt x="1080" y="468"/>
                  <a:pt x="1079" y="468"/>
                  <a:pt x="1078" y="469"/>
                </a:cubicBezTo>
                <a:cubicBezTo>
                  <a:pt x="1084" y="529"/>
                  <a:pt x="1084" y="529"/>
                  <a:pt x="1084" y="529"/>
                </a:cubicBezTo>
                <a:cubicBezTo>
                  <a:pt x="1083" y="529"/>
                  <a:pt x="1083" y="529"/>
                  <a:pt x="1083" y="529"/>
                </a:cubicBezTo>
                <a:cubicBezTo>
                  <a:pt x="1083" y="530"/>
                  <a:pt x="1083" y="530"/>
                  <a:pt x="1083" y="530"/>
                </a:cubicBezTo>
                <a:cubicBezTo>
                  <a:pt x="0" y="672"/>
                  <a:pt x="0" y="672"/>
                  <a:pt x="0" y="672"/>
                </a:cubicBezTo>
                <a:cubicBezTo>
                  <a:pt x="1" y="680"/>
                  <a:pt x="1" y="680"/>
                  <a:pt x="1" y="680"/>
                </a:cubicBezTo>
                <a:cubicBezTo>
                  <a:pt x="1089" y="535"/>
                  <a:pt x="1089" y="535"/>
                  <a:pt x="1089" y="535"/>
                </a:cubicBezTo>
                <a:cubicBezTo>
                  <a:pt x="1081" y="468"/>
                  <a:pt x="1081" y="468"/>
                  <a:pt x="1081" y="468"/>
                </a:cubicBezTo>
                <a:moveTo>
                  <a:pt x="322" y="0"/>
                </a:moveTo>
                <a:cubicBezTo>
                  <a:pt x="317" y="0"/>
                  <a:pt x="311" y="0"/>
                  <a:pt x="306" y="0"/>
                </a:cubicBezTo>
                <a:cubicBezTo>
                  <a:pt x="139" y="14"/>
                  <a:pt x="122" y="193"/>
                  <a:pt x="83" y="326"/>
                </a:cubicBezTo>
                <a:cubicBezTo>
                  <a:pt x="132" y="349"/>
                  <a:pt x="169" y="384"/>
                  <a:pt x="197" y="411"/>
                </a:cubicBezTo>
                <a:cubicBezTo>
                  <a:pt x="197" y="411"/>
                  <a:pt x="197" y="411"/>
                  <a:pt x="197" y="411"/>
                </a:cubicBezTo>
                <a:cubicBezTo>
                  <a:pt x="197" y="411"/>
                  <a:pt x="197" y="411"/>
                  <a:pt x="198" y="411"/>
                </a:cubicBezTo>
                <a:cubicBezTo>
                  <a:pt x="234" y="446"/>
                  <a:pt x="284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92" y="468"/>
                  <a:pt x="450" y="441"/>
                  <a:pt x="490" y="377"/>
                </a:cubicBezTo>
                <a:cubicBezTo>
                  <a:pt x="491" y="377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5"/>
                  <a:pt x="491" y="375"/>
                  <a:pt x="491" y="375"/>
                </a:cubicBezTo>
                <a:cubicBezTo>
                  <a:pt x="491" y="375"/>
                  <a:pt x="491" y="375"/>
                  <a:pt x="492" y="375"/>
                </a:cubicBezTo>
                <a:cubicBezTo>
                  <a:pt x="492" y="375"/>
                  <a:pt x="492" y="375"/>
                  <a:pt x="492" y="375"/>
                </a:cubicBezTo>
                <a:cubicBezTo>
                  <a:pt x="492" y="375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3"/>
                  <a:pt x="493" y="373"/>
                </a:cubicBezTo>
                <a:cubicBezTo>
                  <a:pt x="493" y="373"/>
                  <a:pt x="493" y="373"/>
                  <a:pt x="493" y="373"/>
                </a:cubicBezTo>
                <a:cubicBezTo>
                  <a:pt x="523" y="325"/>
                  <a:pt x="555" y="289"/>
                  <a:pt x="587" y="263"/>
                </a:cubicBezTo>
                <a:cubicBezTo>
                  <a:pt x="583" y="256"/>
                  <a:pt x="579" y="249"/>
                  <a:pt x="575" y="243"/>
                </a:cubicBezTo>
                <a:cubicBezTo>
                  <a:pt x="503" y="121"/>
                  <a:pt x="447" y="0"/>
                  <a:pt x="322" y="0"/>
                </a:cubicBezTo>
              </a:path>
            </a:pathLst>
          </a:custGeom>
          <a:solidFill>
            <a:srgbClr val="D6D4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7" name="îṧḷïďê"/>
          <p:cNvSpPr/>
          <p:nvPr/>
        </p:nvSpPr>
        <p:spPr bwMode="auto">
          <a:xfrm>
            <a:off x="2111351" y="2946023"/>
            <a:ext cx="1060727" cy="249738"/>
          </a:xfrm>
          <a:custGeom>
            <a:avLst/>
            <a:gdLst>
              <a:gd name="T0" fmla="*/ 33 w 1131"/>
              <a:gd name="T1" fmla="*/ 91 h 267"/>
              <a:gd name="T2" fmla="*/ 0 w 1131"/>
              <a:gd name="T3" fmla="*/ 93 h 267"/>
              <a:gd name="T4" fmla="*/ 21 w 1131"/>
              <a:gd name="T5" fmla="*/ 246 h 267"/>
              <a:gd name="T6" fmla="*/ 130 w 1131"/>
              <a:gd name="T7" fmla="*/ 111 h 267"/>
              <a:gd name="T8" fmla="*/ 136 w 1131"/>
              <a:gd name="T9" fmla="*/ 114 h 267"/>
              <a:gd name="T10" fmla="*/ 136 w 1131"/>
              <a:gd name="T11" fmla="*/ 114 h 267"/>
              <a:gd name="T12" fmla="*/ 33 w 1131"/>
              <a:gd name="T13" fmla="*/ 91 h 267"/>
              <a:gd name="T14" fmla="*/ 773 w 1131"/>
              <a:gd name="T15" fmla="*/ 0 h 267"/>
              <a:gd name="T16" fmla="*/ 640 w 1131"/>
              <a:gd name="T17" fmla="*/ 51 h 267"/>
              <a:gd name="T18" fmla="*/ 658 w 1131"/>
              <a:gd name="T19" fmla="*/ 78 h 267"/>
              <a:gd name="T20" fmla="*/ 979 w 1131"/>
              <a:gd name="T21" fmla="*/ 267 h 267"/>
              <a:gd name="T22" fmla="*/ 1046 w 1131"/>
              <a:gd name="T23" fmla="*/ 262 h 267"/>
              <a:gd name="T24" fmla="*/ 1129 w 1131"/>
              <a:gd name="T25" fmla="*/ 248 h 267"/>
              <a:gd name="T26" fmla="*/ 1130 w 1131"/>
              <a:gd name="T27" fmla="*/ 257 h 267"/>
              <a:gd name="T28" fmla="*/ 1131 w 1131"/>
              <a:gd name="T29" fmla="*/ 257 h 267"/>
              <a:gd name="T30" fmla="*/ 1118 w 1131"/>
              <a:gd name="T31" fmla="*/ 138 h 267"/>
              <a:gd name="T32" fmla="*/ 1098 w 1131"/>
              <a:gd name="T33" fmla="*/ 139 h 267"/>
              <a:gd name="T34" fmla="*/ 950 w 1131"/>
              <a:gd name="T35" fmla="*/ 78 h 267"/>
              <a:gd name="T36" fmla="*/ 773 w 1131"/>
              <a:gd name="T37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1" h="267">
                <a:moveTo>
                  <a:pt x="33" y="91"/>
                </a:moveTo>
                <a:cubicBezTo>
                  <a:pt x="22" y="91"/>
                  <a:pt x="12" y="91"/>
                  <a:pt x="0" y="93"/>
                </a:cubicBezTo>
                <a:cubicBezTo>
                  <a:pt x="21" y="246"/>
                  <a:pt x="21" y="246"/>
                  <a:pt x="21" y="246"/>
                </a:cubicBezTo>
                <a:cubicBezTo>
                  <a:pt x="81" y="236"/>
                  <a:pt x="109" y="181"/>
                  <a:pt x="130" y="111"/>
                </a:cubicBezTo>
                <a:cubicBezTo>
                  <a:pt x="132" y="112"/>
                  <a:pt x="134" y="113"/>
                  <a:pt x="136" y="114"/>
                </a:cubicBezTo>
                <a:cubicBezTo>
                  <a:pt x="136" y="114"/>
                  <a:pt x="136" y="114"/>
                  <a:pt x="136" y="114"/>
                </a:cubicBezTo>
                <a:cubicBezTo>
                  <a:pt x="106" y="100"/>
                  <a:pt x="72" y="91"/>
                  <a:pt x="33" y="91"/>
                </a:cubicBezTo>
                <a:moveTo>
                  <a:pt x="773" y="0"/>
                </a:moveTo>
                <a:cubicBezTo>
                  <a:pt x="728" y="0"/>
                  <a:pt x="684" y="16"/>
                  <a:pt x="640" y="51"/>
                </a:cubicBezTo>
                <a:cubicBezTo>
                  <a:pt x="646" y="60"/>
                  <a:pt x="652" y="69"/>
                  <a:pt x="658" y="78"/>
                </a:cubicBezTo>
                <a:cubicBezTo>
                  <a:pt x="726" y="179"/>
                  <a:pt x="815" y="267"/>
                  <a:pt x="979" y="267"/>
                </a:cubicBezTo>
                <a:cubicBezTo>
                  <a:pt x="1000" y="267"/>
                  <a:pt x="1022" y="265"/>
                  <a:pt x="1046" y="262"/>
                </a:cubicBezTo>
                <a:cubicBezTo>
                  <a:pt x="1076" y="258"/>
                  <a:pt x="1103" y="254"/>
                  <a:pt x="1129" y="248"/>
                </a:cubicBezTo>
                <a:cubicBezTo>
                  <a:pt x="1130" y="257"/>
                  <a:pt x="1130" y="257"/>
                  <a:pt x="1130" y="257"/>
                </a:cubicBezTo>
                <a:cubicBezTo>
                  <a:pt x="1131" y="257"/>
                  <a:pt x="1131" y="257"/>
                  <a:pt x="1131" y="257"/>
                </a:cubicBezTo>
                <a:cubicBezTo>
                  <a:pt x="1118" y="138"/>
                  <a:pt x="1118" y="138"/>
                  <a:pt x="1118" y="138"/>
                </a:cubicBezTo>
                <a:cubicBezTo>
                  <a:pt x="1112" y="138"/>
                  <a:pt x="1105" y="139"/>
                  <a:pt x="1098" y="139"/>
                </a:cubicBezTo>
                <a:cubicBezTo>
                  <a:pt x="1049" y="139"/>
                  <a:pt x="997" y="118"/>
                  <a:pt x="950" y="78"/>
                </a:cubicBezTo>
                <a:cubicBezTo>
                  <a:pt x="893" y="28"/>
                  <a:pt x="833" y="0"/>
                  <a:pt x="773" y="0"/>
                </a:cubicBezTo>
              </a:path>
            </a:pathLst>
          </a:custGeom>
          <a:solidFill>
            <a:srgbClr val="FFBE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8" name="îslïḍê"/>
          <p:cNvSpPr/>
          <p:nvPr/>
        </p:nvSpPr>
        <p:spPr bwMode="auto">
          <a:xfrm>
            <a:off x="2238848" y="2993999"/>
            <a:ext cx="938487" cy="249081"/>
          </a:xfrm>
          <a:custGeom>
            <a:avLst/>
            <a:gdLst>
              <a:gd name="T0" fmla="*/ 995 w 1001"/>
              <a:gd name="T1" fmla="*/ 206 h 266"/>
              <a:gd name="T2" fmla="*/ 994 w 1001"/>
              <a:gd name="T3" fmla="*/ 206 h 266"/>
              <a:gd name="T4" fmla="*/ 1000 w 1001"/>
              <a:gd name="T5" fmla="*/ 266 h 266"/>
              <a:gd name="T6" fmla="*/ 1001 w 1001"/>
              <a:gd name="T7" fmla="*/ 266 h 266"/>
              <a:gd name="T8" fmla="*/ 995 w 1001"/>
              <a:gd name="T9" fmla="*/ 206 h 266"/>
              <a:gd name="T10" fmla="*/ 253 w 1001"/>
              <a:gd name="T11" fmla="*/ 205 h 266"/>
              <a:gd name="T12" fmla="*/ 253 w 1001"/>
              <a:gd name="T13" fmla="*/ 205 h 266"/>
              <a:gd name="T14" fmla="*/ 253 w 1001"/>
              <a:gd name="T15" fmla="*/ 205 h 266"/>
              <a:gd name="T16" fmla="*/ 253 w 1001"/>
              <a:gd name="T17" fmla="*/ 205 h 266"/>
              <a:gd name="T18" fmla="*/ 115 w 1001"/>
              <a:gd name="T19" fmla="*/ 148 h 266"/>
              <a:gd name="T20" fmla="*/ 253 w 1001"/>
              <a:gd name="T21" fmla="*/ 205 h 266"/>
              <a:gd name="T22" fmla="*/ 115 w 1001"/>
              <a:gd name="T23" fmla="*/ 148 h 266"/>
              <a:gd name="T24" fmla="*/ 408 w 1001"/>
              <a:gd name="T25" fmla="*/ 113 h 266"/>
              <a:gd name="T26" fmla="*/ 407 w 1001"/>
              <a:gd name="T27" fmla="*/ 114 h 266"/>
              <a:gd name="T28" fmla="*/ 408 w 1001"/>
              <a:gd name="T29" fmla="*/ 113 h 266"/>
              <a:gd name="T30" fmla="*/ 408 w 1001"/>
              <a:gd name="T31" fmla="*/ 112 h 266"/>
              <a:gd name="T32" fmla="*/ 408 w 1001"/>
              <a:gd name="T33" fmla="*/ 113 h 266"/>
              <a:gd name="T34" fmla="*/ 408 w 1001"/>
              <a:gd name="T35" fmla="*/ 112 h 266"/>
              <a:gd name="T36" fmla="*/ 409 w 1001"/>
              <a:gd name="T37" fmla="*/ 112 h 266"/>
              <a:gd name="T38" fmla="*/ 409 w 1001"/>
              <a:gd name="T39" fmla="*/ 112 h 266"/>
              <a:gd name="T40" fmla="*/ 409 w 1001"/>
              <a:gd name="T41" fmla="*/ 112 h 266"/>
              <a:gd name="T42" fmla="*/ 409 w 1001"/>
              <a:gd name="T43" fmla="*/ 111 h 266"/>
              <a:gd name="T44" fmla="*/ 409 w 1001"/>
              <a:gd name="T45" fmla="*/ 111 h 266"/>
              <a:gd name="T46" fmla="*/ 409 w 1001"/>
              <a:gd name="T47" fmla="*/ 111 h 266"/>
              <a:gd name="T48" fmla="*/ 410 w 1001"/>
              <a:gd name="T49" fmla="*/ 110 h 266"/>
              <a:gd name="T50" fmla="*/ 409 w 1001"/>
              <a:gd name="T51" fmla="*/ 111 h 266"/>
              <a:gd name="T52" fmla="*/ 410 w 1001"/>
              <a:gd name="T53" fmla="*/ 110 h 266"/>
              <a:gd name="T54" fmla="*/ 0 w 1001"/>
              <a:gd name="T55" fmla="*/ 63 h 266"/>
              <a:gd name="T56" fmla="*/ 0 w 1001"/>
              <a:gd name="T57" fmla="*/ 63 h 266"/>
              <a:gd name="T58" fmla="*/ 114 w 1001"/>
              <a:gd name="T59" fmla="*/ 148 h 266"/>
              <a:gd name="T60" fmla="*/ 0 w 1001"/>
              <a:gd name="T61" fmla="*/ 63 h 266"/>
              <a:gd name="T62" fmla="*/ 504 w 1001"/>
              <a:gd name="T63" fmla="*/ 0 h 266"/>
              <a:gd name="T64" fmla="*/ 410 w 1001"/>
              <a:gd name="T65" fmla="*/ 110 h 266"/>
              <a:gd name="T66" fmla="*/ 504 w 1001"/>
              <a:gd name="T67" fmla="*/ 0 h 266"/>
              <a:gd name="T68" fmla="*/ 522 w 1001"/>
              <a:gd name="T69" fmla="*/ 27 h 266"/>
              <a:gd name="T70" fmla="*/ 504 w 1001"/>
              <a:gd name="T71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1" h="266">
                <a:moveTo>
                  <a:pt x="995" y="206"/>
                </a:moveTo>
                <a:cubicBezTo>
                  <a:pt x="995" y="206"/>
                  <a:pt x="995" y="206"/>
                  <a:pt x="994" y="206"/>
                </a:cubicBezTo>
                <a:cubicBezTo>
                  <a:pt x="1000" y="266"/>
                  <a:pt x="1000" y="266"/>
                  <a:pt x="1000" y="266"/>
                </a:cubicBezTo>
                <a:cubicBezTo>
                  <a:pt x="1001" y="266"/>
                  <a:pt x="1001" y="266"/>
                  <a:pt x="1001" y="266"/>
                </a:cubicBezTo>
                <a:cubicBezTo>
                  <a:pt x="995" y="206"/>
                  <a:pt x="995" y="206"/>
                  <a:pt x="995" y="206"/>
                </a:cubicBezTo>
                <a:moveTo>
                  <a:pt x="253" y="205"/>
                </a:move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moveTo>
                  <a:pt x="115" y="148"/>
                </a:moveTo>
                <a:cubicBezTo>
                  <a:pt x="151" y="183"/>
                  <a:pt x="201" y="205"/>
                  <a:pt x="253" y="205"/>
                </a:cubicBezTo>
                <a:cubicBezTo>
                  <a:pt x="201" y="205"/>
                  <a:pt x="151" y="183"/>
                  <a:pt x="115" y="148"/>
                </a:cubicBezTo>
                <a:moveTo>
                  <a:pt x="408" y="113"/>
                </a:moveTo>
                <a:cubicBezTo>
                  <a:pt x="408" y="113"/>
                  <a:pt x="408" y="114"/>
                  <a:pt x="407" y="114"/>
                </a:cubicBezTo>
                <a:cubicBezTo>
                  <a:pt x="408" y="114"/>
                  <a:pt x="408" y="113"/>
                  <a:pt x="408" y="113"/>
                </a:cubicBezTo>
                <a:moveTo>
                  <a:pt x="408" y="112"/>
                </a:moveTo>
                <a:cubicBezTo>
                  <a:pt x="408" y="112"/>
                  <a:pt x="408" y="112"/>
                  <a:pt x="408" y="113"/>
                </a:cubicBezTo>
                <a:cubicBezTo>
                  <a:pt x="408" y="112"/>
                  <a:pt x="408" y="112"/>
                  <a:pt x="408" y="112"/>
                </a:cubicBezTo>
                <a:moveTo>
                  <a:pt x="409" y="112"/>
                </a:moveTo>
                <a:cubicBezTo>
                  <a:pt x="409" y="112"/>
                  <a:pt x="409" y="112"/>
                  <a:pt x="409" y="112"/>
                </a:cubicBezTo>
                <a:cubicBezTo>
                  <a:pt x="409" y="112"/>
                  <a:pt x="409" y="112"/>
                  <a:pt x="409" y="112"/>
                </a:cubicBezTo>
                <a:moveTo>
                  <a:pt x="409" y="111"/>
                </a:moveTo>
                <a:cubicBezTo>
                  <a:pt x="409" y="111"/>
                  <a:pt x="409" y="111"/>
                  <a:pt x="409" y="111"/>
                </a:cubicBezTo>
                <a:cubicBezTo>
                  <a:pt x="409" y="111"/>
                  <a:pt x="409" y="111"/>
                  <a:pt x="409" y="111"/>
                </a:cubicBezTo>
                <a:moveTo>
                  <a:pt x="410" y="110"/>
                </a:moveTo>
                <a:cubicBezTo>
                  <a:pt x="409" y="110"/>
                  <a:pt x="409" y="111"/>
                  <a:pt x="409" y="111"/>
                </a:cubicBezTo>
                <a:cubicBezTo>
                  <a:pt x="409" y="111"/>
                  <a:pt x="409" y="110"/>
                  <a:pt x="410" y="110"/>
                </a:cubicBezTo>
                <a:moveTo>
                  <a:pt x="0" y="63"/>
                </a:moveTo>
                <a:cubicBezTo>
                  <a:pt x="0" y="63"/>
                  <a:pt x="0" y="63"/>
                  <a:pt x="0" y="63"/>
                </a:cubicBezTo>
                <a:cubicBezTo>
                  <a:pt x="49" y="86"/>
                  <a:pt x="86" y="121"/>
                  <a:pt x="114" y="148"/>
                </a:cubicBezTo>
                <a:cubicBezTo>
                  <a:pt x="86" y="121"/>
                  <a:pt x="49" y="86"/>
                  <a:pt x="0" y="63"/>
                </a:cubicBezTo>
                <a:moveTo>
                  <a:pt x="504" y="0"/>
                </a:moveTo>
                <a:cubicBezTo>
                  <a:pt x="472" y="26"/>
                  <a:pt x="440" y="62"/>
                  <a:pt x="410" y="110"/>
                </a:cubicBezTo>
                <a:cubicBezTo>
                  <a:pt x="440" y="62"/>
                  <a:pt x="472" y="26"/>
                  <a:pt x="504" y="0"/>
                </a:cubicBezTo>
                <a:cubicBezTo>
                  <a:pt x="510" y="9"/>
                  <a:pt x="516" y="18"/>
                  <a:pt x="522" y="27"/>
                </a:cubicBezTo>
                <a:cubicBezTo>
                  <a:pt x="516" y="18"/>
                  <a:pt x="510" y="9"/>
                  <a:pt x="504" y="0"/>
                </a:cubicBezTo>
              </a:path>
            </a:pathLst>
          </a:custGeom>
          <a:solidFill>
            <a:srgbClr val="EBA8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9" name="îṣ1ïḍe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  <a:close/>
              </a:path>
            </a:pathLst>
          </a:custGeom>
          <a:solidFill>
            <a:srgbClr val="EBD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0" name="í$ļídè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1" name="ïšḷïḑe"/>
          <p:cNvSpPr/>
          <p:nvPr/>
        </p:nvSpPr>
        <p:spPr bwMode="auto">
          <a:xfrm>
            <a:off x="2161298" y="3096523"/>
            <a:ext cx="1015380" cy="279969"/>
          </a:xfrm>
          <a:custGeom>
            <a:avLst/>
            <a:gdLst>
              <a:gd name="T0" fmla="*/ 1083 w 1083"/>
              <a:gd name="T1" fmla="*/ 156 h 299"/>
              <a:gd name="T2" fmla="*/ 0 w 1083"/>
              <a:gd name="T3" fmla="*/ 299 h 299"/>
              <a:gd name="T4" fmla="*/ 0 w 1083"/>
              <a:gd name="T5" fmla="*/ 299 h 299"/>
              <a:gd name="T6" fmla="*/ 1083 w 1083"/>
              <a:gd name="T7" fmla="*/ 157 h 299"/>
              <a:gd name="T8" fmla="*/ 1083 w 1083"/>
              <a:gd name="T9" fmla="*/ 156 h 299"/>
              <a:gd name="T10" fmla="*/ 336 w 1083"/>
              <a:gd name="T11" fmla="*/ 95 h 299"/>
              <a:gd name="T12" fmla="*/ 336 w 1083"/>
              <a:gd name="T13" fmla="*/ 95 h 299"/>
              <a:gd name="T14" fmla="*/ 336 w 1083"/>
              <a:gd name="T15" fmla="*/ 95 h 299"/>
              <a:gd name="T16" fmla="*/ 336 w 1083"/>
              <a:gd name="T17" fmla="*/ 95 h 299"/>
              <a:gd name="T18" fmla="*/ 197 w 1083"/>
              <a:gd name="T19" fmla="*/ 38 h 299"/>
              <a:gd name="T20" fmla="*/ 197 w 1083"/>
              <a:gd name="T21" fmla="*/ 38 h 299"/>
              <a:gd name="T22" fmla="*/ 198 w 1083"/>
              <a:gd name="T23" fmla="*/ 38 h 299"/>
              <a:gd name="T24" fmla="*/ 197 w 1083"/>
              <a:gd name="T25" fmla="*/ 38 h 299"/>
              <a:gd name="T26" fmla="*/ 197 w 1083"/>
              <a:gd name="T27" fmla="*/ 38 h 299"/>
              <a:gd name="T28" fmla="*/ 490 w 1083"/>
              <a:gd name="T29" fmla="*/ 4 h 299"/>
              <a:gd name="T30" fmla="*/ 336 w 1083"/>
              <a:gd name="T31" fmla="*/ 95 h 299"/>
              <a:gd name="T32" fmla="*/ 490 w 1083"/>
              <a:gd name="T33" fmla="*/ 4 h 299"/>
              <a:gd name="T34" fmla="*/ 491 w 1083"/>
              <a:gd name="T35" fmla="*/ 3 h 299"/>
              <a:gd name="T36" fmla="*/ 491 w 1083"/>
              <a:gd name="T37" fmla="*/ 3 h 299"/>
              <a:gd name="T38" fmla="*/ 491 w 1083"/>
              <a:gd name="T39" fmla="*/ 3 h 299"/>
              <a:gd name="T40" fmla="*/ 491 w 1083"/>
              <a:gd name="T41" fmla="*/ 3 h 299"/>
              <a:gd name="T42" fmla="*/ 491 w 1083"/>
              <a:gd name="T43" fmla="*/ 3 h 299"/>
              <a:gd name="T44" fmla="*/ 492 w 1083"/>
              <a:gd name="T45" fmla="*/ 2 h 299"/>
              <a:gd name="T46" fmla="*/ 491 w 1083"/>
              <a:gd name="T47" fmla="*/ 2 h 299"/>
              <a:gd name="T48" fmla="*/ 492 w 1083"/>
              <a:gd name="T49" fmla="*/ 2 h 299"/>
              <a:gd name="T50" fmla="*/ 492 w 1083"/>
              <a:gd name="T51" fmla="*/ 1 h 299"/>
              <a:gd name="T52" fmla="*/ 492 w 1083"/>
              <a:gd name="T53" fmla="*/ 2 h 299"/>
              <a:gd name="T54" fmla="*/ 492 w 1083"/>
              <a:gd name="T55" fmla="*/ 1 h 299"/>
              <a:gd name="T56" fmla="*/ 492 w 1083"/>
              <a:gd name="T57" fmla="*/ 1 h 299"/>
              <a:gd name="T58" fmla="*/ 492 w 1083"/>
              <a:gd name="T59" fmla="*/ 1 h 299"/>
              <a:gd name="T60" fmla="*/ 492 w 1083"/>
              <a:gd name="T61" fmla="*/ 1 h 299"/>
              <a:gd name="T62" fmla="*/ 493 w 1083"/>
              <a:gd name="T63" fmla="*/ 0 h 299"/>
              <a:gd name="T64" fmla="*/ 493 w 1083"/>
              <a:gd name="T65" fmla="*/ 0 h 299"/>
              <a:gd name="T66" fmla="*/ 493 w 1083"/>
              <a:gd name="T6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3" h="299">
                <a:moveTo>
                  <a:pt x="1083" y="156"/>
                </a:moveTo>
                <a:cubicBezTo>
                  <a:pt x="0" y="299"/>
                  <a:pt x="0" y="299"/>
                  <a:pt x="0" y="299"/>
                </a:cubicBezTo>
                <a:cubicBezTo>
                  <a:pt x="0" y="299"/>
                  <a:pt x="0" y="299"/>
                  <a:pt x="0" y="299"/>
                </a:cubicBezTo>
                <a:cubicBezTo>
                  <a:pt x="1083" y="157"/>
                  <a:pt x="1083" y="157"/>
                  <a:pt x="1083" y="157"/>
                </a:cubicBezTo>
                <a:cubicBezTo>
                  <a:pt x="1083" y="156"/>
                  <a:pt x="1083" y="156"/>
                  <a:pt x="1083" y="156"/>
                </a:cubicBezTo>
                <a:moveTo>
                  <a:pt x="336" y="95"/>
                </a:move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moveTo>
                  <a:pt x="197" y="38"/>
                </a:move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8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moveTo>
                  <a:pt x="490" y="4"/>
                </a:moveTo>
                <a:cubicBezTo>
                  <a:pt x="450" y="68"/>
                  <a:pt x="392" y="95"/>
                  <a:pt x="336" y="95"/>
                </a:cubicBezTo>
                <a:cubicBezTo>
                  <a:pt x="392" y="95"/>
                  <a:pt x="450" y="68"/>
                  <a:pt x="490" y="4"/>
                </a:cubicBezTo>
                <a:moveTo>
                  <a:pt x="491" y="3"/>
                </a:move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moveTo>
                  <a:pt x="492" y="2"/>
                </a:moveTo>
                <a:cubicBezTo>
                  <a:pt x="491" y="2"/>
                  <a:pt x="491" y="2"/>
                  <a:pt x="491" y="2"/>
                </a:cubicBezTo>
                <a:cubicBezTo>
                  <a:pt x="491" y="2"/>
                  <a:pt x="491" y="2"/>
                  <a:pt x="492" y="2"/>
                </a:cubicBezTo>
                <a:moveTo>
                  <a:pt x="492" y="1"/>
                </a:moveTo>
                <a:cubicBezTo>
                  <a:pt x="492" y="1"/>
                  <a:pt x="492" y="2"/>
                  <a:pt x="492" y="2"/>
                </a:cubicBezTo>
                <a:cubicBezTo>
                  <a:pt x="492" y="2"/>
                  <a:pt x="492" y="1"/>
                  <a:pt x="492" y="1"/>
                </a:cubicBezTo>
                <a:moveTo>
                  <a:pt x="492" y="1"/>
                </a:moveTo>
                <a:cubicBezTo>
                  <a:pt x="492" y="1"/>
                  <a:pt x="492" y="1"/>
                  <a:pt x="492" y="1"/>
                </a:cubicBezTo>
                <a:cubicBezTo>
                  <a:pt x="492" y="1"/>
                  <a:pt x="492" y="1"/>
                  <a:pt x="492" y="1"/>
                </a:cubicBezTo>
                <a:moveTo>
                  <a:pt x="493" y="0"/>
                </a:moveTo>
                <a:cubicBezTo>
                  <a:pt x="493" y="0"/>
                  <a:pt x="493" y="0"/>
                  <a:pt x="493" y="0"/>
                </a:cubicBezTo>
                <a:cubicBezTo>
                  <a:pt x="493" y="0"/>
                  <a:pt x="493" y="0"/>
                  <a:pt x="493" y="0"/>
                </a:cubicBezTo>
              </a:path>
            </a:pathLst>
          </a:custGeom>
          <a:solidFill>
            <a:srgbClr val="D3B8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2" name="îş1iḑè"/>
          <p:cNvSpPr/>
          <p:nvPr/>
        </p:nvSpPr>
        <p:spPr bwMode="auto">
          <a:xfrm>
            <a:off x="2131067" y="3018973"/>
            <a:ext cx="1039696" cy="357519"/>
          </a:xfrm>
          <a:custGeom>
            <a:avLst/>
            <a:gdLst>
              <a:gd name="T0" fmla="*/ 109 w 1109"/>
              <a:gd name="T1" fmla="*/ 33 h 382"/>
              <a:gd name="T2" fmla="*/ 0 w 1109"/>
              <a:gd name="T3" fmla="*/ 168 h 382"/>
              <a:gd name="T4" fmla="*/ 28 w 1109"/>
              <a:gd name="T5" fmla="*/ 382 h 382"/>
              <a:gd name="T6" fmla="*/ 32 w 1109"/>
              <a:gd name="T7" fmla="*/ 382 h 382"/>
              <a:gd name="T8" fmla="*/ 1 w 1109"/>
              <a:gd name="T9" fmla="*/ 176 h 382"/>
              <a:gd name="T10" fmla="*/ 115 w 1109"/>
              <a:gd name="T11" fmla="*/ 36 h 382"/>
              <a:gd name="T12" fmla="*/ 109 w 1109"/>
              <a:gd name="T13" fmla="*/ 33 h 382"/>
              <a:gd name="T14" fmla="*/ 637 w 1109"/>
              <a:gd name="T15" fmla="*/ 0 h 382"/>
              <a:gd name="T16" fmla="*/ 963 w 1109"/>
              <a:gd name="T17" fmla="*/ 196 h 382"/>
              <a:gd name="T18" fmla="*/ 1030 w 1109"/>
              <a:gd name="T19" fmla="*/ 192 h 382"/>
              <a:gd name="T20" fmla="*/ 1109 w 1109"/>
              <a:gd name="T21" fmla="*/ 179 h 382"/>
              <a:gd name="T22" fmla="*/ 1108 w 1109"/>
              <a:gd name="T23" fmla="*/ 170 h 382"/>
              <a:gd name="T24" fmla="*/ 1025 w 1109"/>
              <a:gd name="T25" fmla="*/ 184 h 382"/>
              <a:gd name="T26" fmla="*/ 958 w 1109"/>
              <a:gd name="T27" fmla="*/ 189 h 382"/>
              <a:gd name="T28" fmla="*/ 637 w 1109"/>
              <a:gd name="T2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382">
                <a:moveTo>
                  <a:pt x="109" y="33"/>
                </a:moveTo>
                <a:cubicBezTo>
                  <a:pt x="88" y="103"/>
                  <a:pt x="60" y="158"/>
                  <a:pt x="0" y="168"/>
                </a:cubicBezTo>
                <a:cubicBezTo>
                  <a:pt x="28" y="382"/>
                  <a:pt x="28" y="382"/>
                  <a:pt x="28" y="382"/>
                </a:cubicBezTo>
                <a:cubicBezTo>
                  <a:pt x="32" y="382"/>
                  <a:pt x="32" y="382"/>
                  <a:pt x="32" y="382"/>
                </a:cubicBezTo>
                <a:cubicBezTo>
                  <a:pt x="1" y="176"/>
                  <a:pt x="1" y="176"/>
                  <a:pt x="1" y="176"/>
                </a:cubicBezTo>
                <a:cubicBezTo>
                  <a:pt x="65" y="168"/>
                  <a:pt x="93" y="109"/>
                  <a:pt x="115" y="36"/>
                </a:cubicBezTo>
                <a:cubicBezTo>
                  <a:pt x="113" y="35"/>
                  <a:pt x="111" y="34"/>
                  <a:pt x="109" y="33"/>
                </a:cubicBezTo>
                <a:moveTo>
                  <a:pt x="637" y="0"/>
                </a:moveTo>
                <a:cubicBezTo>
                  <a:pt x="705" y="104"/>
                  <a:pt x="795" y="196"/>
                  <a:pt x="963" y="196"/>
                </a:cubicBezTo>
                <a:cubicBezTo>
                  <a:pt x="984" y="196"/>
                  <a:pt x="1006" y="195"/>
                  <a:pt x="1030" y="192"/>
                </a:cubicBezTo>
                <a:cubicBezTo>
                  <a:pt x="1058" y="188"/>
                  <a:pt x="1084" y="184"/>
                  <a:pt x="1109" y="179"/>
                </a:cubicBezTo>
                <a:cubicBezTo>
                  <a:pt x="1108" y="170"/>
                  <a:pt x="1108" y="170"/>
                  <a:pt x="1108" y="170"/>
                </a:cubicBezTo>
                <a:cubicBezTo>
                  <a:pt x="1082" y="176"/>
                  <a:pt x="1055" y="180"/>
                  <a:pt x="1025" y="184"/>
                </a:cubicBezTo>
                <a:cubicBezTo>
                  <a:pt x="1001" y="187"/>
                  <a:pt x="979" y="189"/>
                  <a:pt x="958" y="189"/>
                </a:cubicBezTo>
                <a:cubicBezTo>
                  <a:pt x="794" y="189"/>
                  <a:pt x="705" y="101"/>
                  <a:pt x="637" y="0"/>
                </a:cubicBezTo>
              </a:path>
            </a:pathLst>
          </a:custGeom>
          <a:solidFill>
            <a:srgbClr val="EBAB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3" name="ïšḻîḋe"/>
          <p:cNvSpPr/>
          <p:nvPr/>
        </p:nvSpPr>
        <p:spPr bwMode="auto">
          <a:xfrm>
            <a:off x="2132381" y="2993999"/>
            <a:ext cx="1044297" cy="382492"/>
          </a:xfrm>
          <a:custGeom>
            <a:avLst/>
            <a:gdLst>
              <a:gd name="T0" fmla="*/ 618 w 1114"/>
              <a:gd name="T1" fmla="*/ 0 h 409"/>
              <a:gd name="T2" fmla="*/ 524 w 1114"/>
              <a:gd name="T3" fmla="*/ 110 h 409"/>
              <a:gd name="T4" fmla="*/ 524 w 1114"/>
              <a:gd name="T5" fmla="*/ 110 h 409"/>
              <a:gd name="T6" fmla="*/ 523 w 1114"/>
              <a:gd name="T7" fmla="*/ 111 h 409"/>
              <a:gd name="T8" fmla="*/ 523 w 1114"/>
              <a:gd name="T9" fmla="*/ 111 h 409"/>
              <a:gd name="T10" fmla="*/ 523 w 1114"/>
              <a:gd name="T11" fmla="*/ 111 h 409"/>
              <a:gd name="T12" fmla="*/ 523 w 1114"/>
              <a:gd name="T13" fmla="*/ 112 h 409"/>
              <a:gd name="T14" fmla="*/ 523 w 1114"/>
              <a:gd name="T15" fmla="*/ 112 h 409"/>
              <a:gd name="T16" fmla="*/ 522 w 1114"/>
              <a:gd name="T17" fmla="*/ 112 h 409"/>
              <a:gd name="T18" fmla="*/ 522 w 1114"/>
              <a:gd name="T19" fmla="*/ 113 h 409"/>
              <a:gd name="T20" fmla="*/ 522 w 1114"/>
              <a:gd name="T21" fmla="*/ 113 h 409"/>
              <a:gd name="T22" fmla="*/ 522 w 1114"/>
              <a:gd name="T23" fmla="*/ 113 h 409"/>
              <a:gd name="T24" fmla="*/ 521 w 1114"/>
              <a:gd name="T25" fmla="*/ 114 h 409"/>
              <a:gd name="T26" fmla="*/ 367 w 1114"/>
              <a:gd name="T27" fmla="*/ 205 h 409"/>
              <a:gd name="T28" fmla="*/ 367 w 1114"/>
              <a:gd name="T29" fmla="*/ 205 h 409"/>
              <a:gd name="T30" fmla="*/ 367 w 1114"/>
              <a:gd name="T31" fmla="*/ 205 h 409"/>
              <a:gd name="T32" fmla="*/ 367 w 1114"/>
              <a:gd name="T33" fmla="*/ 205 h 409"/>
              <a:gd name="T34" fmla="*/ 367 w 1114"/>
              <a:gd name="T35" fmla="*/ 205 h 409"/>
              <a:gd name="T36" fmla="*/ 229 w 1114"/>
              <a:gd name="T37" fmla="*/ 148 h 409"/>
              <a:gd name="T38" fmla="*/ 228 w 1114"/>
              <a:gd name="T39" fmla="*/ 148 h 409"/>
              <a:gd name="T40" fmla="*/ 228 w 1114"/>
              <a:gd name="T41" fmla="*/ 148 h 409"/>
              <a:gd name="T42" fmla="*/ 114 w 1114"/>
              <a:gd name="T43" fmla="*/ 63 h 409"/>
              <a:gd name="T44" fmla="*/ 0 w 1114"/>
              <a:gd name="T45" fmla="*/ 203 h 409"/>
              <a:gd name="T46" fmla="*/ 31 w 1114"/>
              <a:gd name="T47" fmla="*/ 409 h 409"/>
              <a:gd name="T48" fmla="*/ 1114 w 1114"/>
              <a:gd name="T49" fmla="*/ 266 h 409"/>
              <a:gd name="T50" fmla="*/ 1108 w 1114"/>
              <a:gd name="T51" fmla="*/ 206 h 409"/>
              <a:gd name="T52" fmla="*/ 1029 w 1114"/>
              <a:gd name="T53" fmla="*/ 219 h 409"/>
              <a:gd name="T54" fmla="*/ 962 w 1114"/>
              <a:gd name="T55" fmla="*/ 223 h 409"/>
              <a:gd name="T56" fmla="*/ 636 w 1114"/>
              <a:gd name="T57" fmla="*/ 27 h 409"/>
              <a:gd name="T58" fmla="*/ 618 w 1114"/>
              <a:gd name="T5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4" h="409">
                <a:moveTo>
                  <a:pt x="618" y="0"/>
                </a:moveTo>
                <a:cubicBezTo>
                  <a:pt x="586" y="26"/>
                  <a:pt x="554" y="62"/>
                  <a:pt x="524" y="110"/>
                </a:cubicBezTo>
                <a:cubicBezTo>
                  <a:pt x="524" y="110"/>
                  <a:pt x="524" y="110"/>
                  <a:pt x="524" y="110"/>
                </a:cubicBezTo>
                <a:cubicBezTo>
                  <a:pt x="523" y="110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2"/>
                  <a:pt x="523" y="112"/>
                </a:cubicBezTo>
                <a:cubicBezTo>
                  <a:pt x="523" y="112"/>
                  <a:pt x="523" y="112"/>
                  <a:pt x="523" y="112"/>
                </a:cubicBezTo>
                <a:cubicBezTo>
                  <a:pt x="522" y="112"/>
                  <a:pt x="522" y="112"/>
                  <a:pt x="522" y="112"/>
                </a:cubicBezTo>
                <a:cubicBezTo>
                  <a:pt x="522" y="112"/>
                  <a:pt x="522" y="112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4"/>
                  <a:pt x="521" y="114"/>
                </a:cubicBezTo>
                <a:cubicBezTo>
                  <a:pt x="481" y="178"/>
                  <a:pt x="423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15" y="205"/>
                  <a:pt x="265" y="183"/>
                  <a:pt x="229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00" y="121"/>
                  <a:pt x="163" y="86"/>
                  <a:pt x="114" y="63"/>
                </a:cubicBezTo>
                <a:cubicBezTo>
                  <a:pt x="92" y="136"/>
                  <a:pt x="64" y="195"/>
                  <a:pt x="0" y="203"/>
                </a:cubicBezTo>
                <a:cubicBezTo>
                  <a:pt x="31" y="409"/>
                  <a:pt x="31" y="409"/>
                  <a:pt x="31" y="409"/>
                </a:cubicBezTo>
                <a:cubicBezTo>
                  <a:pt x="1114" y="266"/>
                  <a:pt x="1114" y="266"/>
                  <a:pt x="1114" y="266"/>
                </a:cubicBezTo>
                <a:cubicBezTo>
                  <a:pt x="1108" y="206"/>
                  <a:pt x="1108" y="206"/>
                  <a:pt x="1108" y="206"/>
                </a:cubicBezTo>
                <a:cubicBezTo>
                  <a:pt x="1083" y="211"/>
                  <a:pt x="1057" y="215"/>
                  <a:pt x="1029" y="219"/>
                </a:cubicBezTo>
                <a:cubicBezTo>
                  <a:pt x="1005" y="222"/>
                  <a:pt x="983" y="223"/>
                  <a:pt x="962" y="223"/>
                </a:cubicBezTo>
                <a:cubicBezTo>
                  <a:pt x="794" y="223"/>
                  <a:pt x="704" y="131"/>
                  <a:pt x="636" y="27"/>
                </a:cubicBezTo>
                <a:cubicBezTo>
                  <a:pt x="630" y="18"/>
                  <a:pt x="624" y="9"/>
                  <a:pt x="618" y="0"/>
                </a:cubicBezTo>
              </a:path>
            </a:pathLst>
          </a:custGeom>
          <a:solidFill>
            <a:srgbClr val="DF9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4" name="íṧľïḑé"/>
          <p:cNvSpPr/>
          <p:nvPr/>
        </p:nvSpPr>
        <p:spPr bwMode="auto">
          <a:xfrm>
            <a:off x="2550363" y="2769235"/>
            <a:ext cx="203076" cy="546793"/>
          </a:xfrm>
          <a:custGeom>
            <a:avLst/>
            <a:gdLst>
              <a:gd name="T0" fmla="*/ 217 w 217"/>
              <a:gd name="T1" fmla="*/ 565 h 584"/>
              <a:gd name="T2" fmla="*/ 173 w 217"/>
              <a:gd name="T3" fmla="*/ 241 h 584"/>
              <a:gd name="T4" fmla="*/ 0 w 217"/>
              <a:gd name="T5" fmla="*/ 0 h 584"/>
              <a:gd name="T6" fmla="*/ 74 w 217"/>
              <a:gd name="T7" fmla="*/ 584 h 584"/>
              <a:gd name="T8" fmla="*/ 217 w 217"/>
              <a:gd name="T9" fmla="*/ 565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584">
                <a:moveTo>
                  <a:pt x="217" y="565"/>
                </a:moveTo>
                <a:cubicBezTo>
                  <a:pt x="173" y="241"/>
                  <a:pt x="173" y="241"/>
                  <a:pt x="173" y="241"/>
                </a:cubicBezTo>
                <a:cubicBezTo>
                  <a:pt x="114" y="148"/>
                  <a:pt x="70" y="49"/>
                  <a:pt x="0" y="0"/>
                </a:cubicBezTo>
                <a:cubicBezTo>
                  <a:pt x="74" y="584"/>
                  <a:pt x="74" y="584"/>
                  <a:pt x="74" y="584"/>
                </a:cubicBezTo>
                <a:lnTo>
                  <a:pt x="217" y="565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5" name="íṡľîďe"/>
          <p:cNvSpPr/>
          <p:nvPr/>
        </p:nvSpPr>
        <p:spPr bwMode="auto">
          <a:xfrm>
            <a:off x="2708092" y="2990713"/>
            <a:ext cx="9858" cy="18402"/>
          </a:xfrm>
          <a:custGeom>
            <a:avLst/>
            <a:gdLst>
              <a:gd name="T0" fmla="*/ 1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5" y="19"/>
                  <a:pt x="7" y="18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6" name="ïṡḷíďe"/>
          <p:cNvSpPr/>
          <p:nvPr/>
        </p:nvSpPr>
        <p:spPr bwMode="auto">
          <a:xfrm>
            <a:off x="2712693" y="3025545"/>
            <a:ext cx="40090" cy="248423"/>
          </a:xfrm>
          <a:custGeom>
            <a:avLst/>
            <a:gdLst>
              <a:gd name="T0" fmla="*/ 31 w 43"/>
              <a:gd name="T1" fmla="*/ 242 h 265"/>
              <a:gd name="T2" fmla="*/ 34 w 43"/>
              <a:gd name="T3" fmla="*/ 261 h 265"/>
              <a:gd name="T4" fmla="*/ 39 w 43"/>
              <a:gd name="T5" fmla="*/ 265 h 265"/>
              <a:gd name="T6" fmla="*/ 43 w 43"/>
              <a:gd name="T7" fmla="*/ 260 h 265"/>
              <a:gd name="T8" fmla="*/ 41 w 43"/>
              <a:gd name="T9" fmla="*/ 241 h 265"/>
              <a:gd name="T10" fmla="*/ 35 w 43"/>
              <a:gd name="T11" fmla="*/ 237 h 265"/>
              <a:gd name="T12" fmla="*/ 31 w 43"/>
              <a:gd name="T13" fmla="*/ 242 h 265"/>
              <a:gd name="T14" fmla="*/ 25 w 43"/>
              <a:gd name="T15" fmla="*/ 195 h 265"/>
              <a:gd name="T16" fmla="*/ 28 w 43"/>
              <a:gd name="T17" fmla="*/ 214 h 265"/>
              <a:gd name="T18" fmla="*/ 33 w 43"/>
              <a:gd name="T19" fmla="*/ 218 h 265"/>
              <a:gd name="T20" fmla="*/ 37 w 43"/>
              <a:gd name="T21" fmla="*/ 213 h 265"/>
              <a:gd name="T22" fmla="*/ 35 w 43"/>
              <a:gd name="T23" fmla="*/ 194 h 265"/>
              <a:gd name="T24" fmla="*/ 29 w 43"/>
              <a:gd name="T25" fmla="*/ 190 h 265"/>
              <a:gd name="T26" fmla="*/ 25 w 43"/>
              <a:gd name="T27" fmla="*/ 195 h 265"/>
              <a:gd name="T28" fmla="*/ 19 w 43"/>
              <a:gd name="T29" fmla="*/ 148 h 265"/>
              <a:gd name="T30" fmla="*/ 22 w 43"/>
              <a:gd name="T31" fmla="*/ 167 h 265"/>
              <a:gd name="T32" fmla="*/ 27 w 43"/>
              <a:gd name="T33" fmla="*/ 171 h 265"/>
              <a:gd name="T34" fmla="*/ 31 w 43"/>
              <a:gd name="T35" fmla="*/ 165 h 265"/>
              <a:gd name="T36" fmla="*/ 28 w 43"/>
              <a:gd name="T37" fmla="*/ 146 h 265"/>
              <a:gd name="T38" fmla="*/ 23 w 43"/>
              <a:gd name="T39" fmla="*/ 142 h 265"/>
              <a:gd name="T40" fmla="*/ 19 w 43"/>
              <a:gd name="T41" fmla="*/ 148 h 265"/>
              <a:gd name="T42" fmla="*/ 13 w 43"/>
              <a:gd name="T43" fmla="*/ 100 h 265"/>
              <a:gd name="T44" fmla="*/ 15 w 43"/>
              <a:gd name="T45" fmla="*/ 119 h 265"/>
              <a:gd name="T46" fmla="*/ 21 w 43"/>
              <a:gd name="T47" fmla="*/ 123 h 265"/>
              <a:gd name="T48" fmla="*/ 25 w 43"/>
              <a:gd name="T49" fmla="*/ 118 h 265"/>
              <a:gd name="T50" fmla="*/ 22 w 43"/>
              <a:gd name="T51" fmla="*/ 99 h 265"/>
              <a:gd name="T52" fmla="*/ 17 w 43"/>
              <a:gd name="T53" fmla="*/ 95 h 265"/>
              <a:gd name="T54" fmla="*/ 13 w 43"/>
              <a:gd name="T55" fmla="*/ 100 h 265"/>
              <a:gd name="T56" fmla="*/ 7 w 43"/>
              <a:gd name="T57" fmla="*/ 53 h 265"/>
              <a:gd name="T58" fmla="*/ 9 w 43"/>
              <a:gd name="T59" fmla="*/ 72 h 265"/>
              <a:gd name="T60" fmla="*/ 14 w 43"/>
              <a:gd name="T61" fmla="*/ 76 h 265"/>
              <a:gd name="T62" fmla="*/ 18 w 43"/>
              <a:gd name="T63" fmla="*/ 71 h 265"/>
              <a:gd name="T64" fmla="*/ 16 w 43"/>
              <a:gd name="T65" fmla="*/ 52 h 265"/>
              <a:gd name="T66" fmla="*/ 11 w 43"/>
              <a:gd name="T67" fmla="*/ 48 h 265"/>
              <a:gd name="T68" fmla="*/ 7 w 43"/>
              <a:gd name="T69" fmla="*/ 53 h 265"/>
              <a:gd name="T70" fmla="*/ 1 w 43"/>
              <a:gd name="T71" fmla="*/ 6 h 265"/>
              <a:gd name="T72" fmla="*/ 3 w 43"/>
              <a:gd name="T73" fmla="*/ 25 h 265"/>
              <a:gd name="T74" fmla="*/ 8 w 43"/>
              <a:gd name="T75" fmla="*/ 29 h 265"/>
              <a:gd name="T76" fmla="*/ 12 w 43"/>
              <a:gd name="T77" fmla="*/ 23 h 265"/>
              <a:gd name="T78" fmla="*/ 10 w 43"/>
              <a:gd name="T79" fmla="*/ 5 h 265"/>
              <a:gd name="T80" fmla="*/ 5 w 43"/>
              <a:gd name="T81" fmla="*/ 1 h 265"/>
              <a:gd name="T82" fmla="*/ 1 w 43"/>
              <a:gd name="T83" fmla="*/ 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" h="265">
                <a:moveTo>
                  <a:pt x="31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4"/>
                  <a:pt x="37" y="265"/>
                  <a:pt x="39" y="265"/>
                </a:cubicBezTo>
                <a:cubicBezTo>
                  <a:pt x="42" y="265"/>
                  <a:pt x="43" y="262"/>
                  <a:pt x="43" y="260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0" y="238"/>
                  <a:pt x="38" y="237"/>
                  <a:pt x="35" y="237"/>
                </a:cubicBezTo>
                <a:cubicBezTo>
                  <a:pt x="33" y="237"/>
                  <a:pt x="31" y="240"/>
                  <a:pt x="31" y="242"/>
                </a:cubicBezTo>
                <a:close/>
                <a:moveTo>
                  <a:pt x="25" y="195"/>
                </a:moveTo>
                <a:cubicBezTo>
                  <a:pt x="28" y="214"/>
                  <a:pt x="28" y="214"/>
                  <a:pt x="28" y="214"/>
                </a:cubicBezTo>
                <a:cubicBezTo>
                  <a:pt x="28" y="216"/>
                  <a:pt x="30" y="218"/>
                  <a:pt x="33" y="218"/>
                </a:cubicBezTo>
                <a:cubicBezTo>
                  <a:pt x="36" y="217"/>
                  <a:pt x="37" y="215"/>
                  <a:pt x="37" y="21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34" y="191"/>
                  <a:pt x="32" y="189"/>
                  <a:pt x="29" y="190"/>
                </a:cubicBezTo>
                <a:cubicBezTo>
                  <a:pt x="27" y="190"/>
                  <a:pt x="25" y="192"/>
                  <a:pt x="25" y="195"/>
                </a:cubicBezTo>
                <a:close/>
                <a:moveTo>
                  <a:pt x="19" y="148"/>
                </a:moveTo>
                <a:cubicBezTo>
                  <a:pt x="22" y="167"/>
                  <a:pt x="22" y="167"/>
                  <a:pt x="22" y="167"/>
                </a:cubicBezTo>
                <a:cubicBezTo>
                  <a:pt x="22" y="169"/>
                  <a:pt x="24" y="171"/>
                  <a:pt x="27" y="171"/>
                </a:cubicBezTo>
                <a:cubicBezTo>
                  <a:pt x="29" y="170"/>
                  <a:pt x="31" y="168"/>
                  <a:pt x="31" y="165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8" y="144"/>
                  <a:pt x="26" y="142"/>
                  <a:pt x="23" y="142"/>
                </a:cubicBezTo>
                <a:cubicBezTo>
                  <a:pt x="21" y="143"/>
                  <a:pt x="19" y="145"/>
                  <a:pt x="19" y="148"/>
                </a:cubicBezTo>
                <a:close/>
                <a:moveTo>
                  <a:pt x="13" y="100"/>
                </a:moveTo>
                <a:cubicBezTo>
                  <a:pt x="15" y="119"/>
                  <a:pt x="15" y="119"/>
                  <a:pt x="15" y="119"/>
                </a:cubicBezTo>
                <a:cubicBezTo>
                  <a:pt x="16" y="122"/>
                  <a:pt x="18" y="124"/>
                  <a:pt x="21" y="123"/>
                </a:cubicBezTo>
                <a:cubicBezTo>
                  <a:pt x="23" y="123"/>
                  <a:pt x="25" y="121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7"/>
                  <a:pt x="19" y="95"/>
                  <a:pt x="17" y="95"/>
                </a:cubicBezTo>
                <a:cubicBezTo>
                  <a:pt x="14" y="95"/>
                  <a:pt x="13" y="98"/>
                  <a:pt x="13" y="100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10" y="74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1" y="6"/>
                </a:move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6" y="29"/>
                  <a:pt x="8" y="29"/>
                </a:cubicBezTo>
                <a:cubicBezTo>
                  <a:pt x="11" y="28"/>
                  <a:pt x="13" y="26"/>
                  <a:pt x="1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7" name="išľiḋé"/>
          <p:cNvSpPr/>
          <p:nvPr/>
        </p:nvSpPr>
        <p:spPr bwMode="auto">
          <a:xfrm>
            <a:off x="2746867" y="3291712"/>
            <a:ext cx="10515" cy="17745"/>
          </a:xfrm>
          <a:custGeom>
            <a:avLst/>
            <a:gdLst>
              <a:gd name="T0" fmla="*/ 1 w 11"/>
              <a:gd name="T1" fmla="*/ 5 h 19"/>
              <a:gd name="T2" fmla="*/ 2 w 11"/>
              <a:gd name="T3" fmla="*/ 15 h 19"/>
              <a:gd name="T4" fmla="*/ 7 w 11"/>
              <a:gd name="T5" fmla="*/ 19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5"/>
                  <a:pt x="2" y="15"/>
                  <a:pt x="2" y="15"/>
                </a:cubicBezTo>
                <a:cubicBezTo>
                  <a:pt x="2" y="17"/>
                  <a:pt x="4" y="19"/>
                  <a:pt x="7" y="19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7" y="0"/>
                  <a:pt x="5" y="0"/>
                </a:cubicBezTo>
                <a:cubicBezTo>
                  <a:pt x="2" y="1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8" name="ïṡ1îdè"/>
          <p:cNvSpPr/>
          <p:nvPr/>
        </p:nvSpPr>
        <p:spPr bwMode="auto">
          <a:xfrm>
            <a:off x="2879622" y="2938794"/>
            <a:ext cx="9858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1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1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2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9" name="iṣḻîďe"/>
          <p:cNvSpPr/>
          <p:nvPr/>
        </p:nvSpPr>
        <p:spPr bwMode="auto">
          <a:xfrm>
            <a:off x="2882908" y="2972968"/>
            <a:ext cx="45347" cy="279312"/>
          </a:xfrm>
          <a:custGeom>
            <a:avLst/>
            <a:gdLst>
              <a:gd name="T0" fmla="*/ 36 w 48"/>
              <a:gd name="T1" fmla="*/ 276 h 298"/>
              <a:gd name="T2" fmla="*/ 38 w 48"/>
              <a:gd name="T3" fmla="*/ 294 h 298"/>
              <a:gd name="T4" fmla="*/ 44 w 48"/>
              <a:gd name="T5" fmla="*/ 298 h 298"/>
              <a:gd name="T6" fmla="*/ 48 w 48"/>
              <a:gd name="T7" fmla="*/ 293 h 298"/>
              <a:gd name="T8" fmla="*/ 45 w 48"/>
              <a:gd name="T9" fmla="*/ 275 h 298"/>
              <a:gd name="T10" fmla="*/ 40 w 48"/>
              <a:gd name="T11" fmla="*/ 271 h 298"/>
              <a:gd name="T12" fmla="*/ 36 w 48"/>
              <a:gd name="T13" fmla="*/ 276 h 298"/>
              <a:gd name="T14" fmla="*/ 30 w 48"/>
              <a:gd name="T15" fmla="*/ 231 h 298"/>
              <a:gd name="T16" fmla="*/ 33 w 48"/>
              <a:gd name="T17" fmla="*/ 249 h 298"/>
              <a:gd name="T18" fmla="*/ 38 w 48"/>
              <a:gd name="T19" fmla="*/ 253 h 298"/>
              <a:gd name="T20" fmla="*/ 42 w 48"/>
              <a:gd name="T21" fmla="*/ 248 h 298"/>
              <a:gd name="T22" fmla="*/ 39 w 48"/>
              <a:gd name="T23" fmla="*/ 230 h 298"/>
              <a:gd name="T24" fmla="*/ 34 w 48"/>
              <a:gd name="T25" fmla="*/ 226 h 298"/>
              <a:gd name="T26" fmla="*/ 30 w 48"/>
              <a:gd name="T27" fmla="*/ 231 h 298"/>
              <a:gd name="T28" fmla="*/ 24 w 48"/>
              <a:gd name="T29" fmla="*/ 186 h 298"/>
              <a:gd name="T30" fmla="*/ 27 w 48"/>
              <a:gd name="T31" fmla="*/ 204 h 298"/>
              <a:gd name="T32" fmla="*/ 32 w 48"/>
              <a:gd name="T33" fmla="*/ 208 h 298"/>
              <a:gd name="T34" fmla="*/ 36 w 48"/>
              <a:gd name="T35" fmla="*/ 203 h 298"/>
              <a:gd name="T36" fmla="*/ 34 w 48"/>
              <a:gd name="T37" fmla="*/ 185 h 298"/>
              <a:gd name="T38" fmla="*/ 28 w 48"/>
              <a:gd name="T39" fmla="*/ 181 h 298"/>
              <a:gd name="T40" fmla="*/ 24 w 48"/>
              <a:gd name="T41" fmla="*/ 186 h 298"/>
              <a:gd name="T42" fmla="*/ 18 w 48"/>
              <a:gd name="T43" fmla="*/ 141 h 298"/>
              <a:gd name="T44" fmla="*/ 21 w 48"/>
              <a:gd name="T45" fmla="*/ 159 h 298"/>
              <a:gd name="T46" fmla="*/ 26 w 48"/>
              <a:gd name="T47" fmla="*/ 163 h 298"/>
              <a:gd name="T48" fmla="*/ 30 w 48"/>
              <a:gd name="T49" fmla="*/ 157 h 298"/>
              <a:gd name="T50" fmla="*/ 28 w 48"/>
              <a:gd name="T51" fmla="*/ 139 h 298"/>
              <a:gd name="T52" fmla="*/ 22 w 48"/>
              <a:gd name="T53" fmla="*/ 135 h 298"/>
              <a:gd name="T54" fmla="*/ 18 w 48"/>
              <a:gd name="T55" fmla="*/ 141 h 298"/>
              <a:gd name="T56" fmla="*/ 13 w 48"/>
              <a:gd name="T57" fmla="*/ 95 h 298"/>
              <a:gd name="T58" fmla="*/ 15 w 48"/>
              <a:gd name="T59" fmla="*/ 114 h 298"/>
              <a:gd name="T60" fmla="*/ 20 w 48"/>
              <a:gd name="T61" fmla="*/ 118 h 298"/>
              <a:gd name="T62" fmla="*/ 24 w 48"/>
              <a:gd name="T63" fmla="*/ 112 h 298"/>
              <a:gd name="T64" fmla="*/ 22 w 48"/>
              <a:gd name="T65" fmla="*/ 94 h 298"/>
              <a:gd name="T66" fmla="*/ 17 w 48"/>
              <a:gd name="T67" fmla="*/ 90 h 298"/>
              <a:gd name="T68" fmla="*/ 13 w 48"/>
              <a:gd name="T69" fmla="*/ 95 h 298"/>
              <a:gd name="T70" fmla="*/ 7 w 48"/>
              <a:gd name="T71" fmla="*/ 50 h 298"/>
              <a:gd name="T72" fmla="*/ 9 w 48"/>
              <a:gd name="T73" fmla="*/ 68 h 298"/>
              <a:gd name="T74" fmla="*/ 14 w 48"/>
              <a:gd name="T75" fmla="*/ 72 h 298"/>
              <a:gd name="T76" fmla="*/ 18 w 48"/>
              <a:gd name="T77" fmla="*/ 67 h 298"/>
              <a:gd name="T78" fmla="*/ 16 w 48"/>
              <a:gd name="T79" fmla="*/ 49 h 298"/>
              <a:gd name="T80" fmla="*/ 11 w 48"/>
              <a:gd name="T81" fmla="*/ 45 h 298"/>
              <a:gd name="T82" fmla="*/ 7 w 48"/>
              <a:gd name="T83" fmla="*/ 50 h 298"/>
              <a:gd name="T84" fmla="*/ 1 w 48"/>
              <a:gd name="T85" fmla="*/ 5 h 298"/>
              <a:gd name="T86" fmla="*/ 3 w 48"/>
              <a:gd name="T87" fmla="*/ 23 h 298"/>
              <a:gd name="T88" fmla="*/ 8 w 48"/>
              <a:gd name="T89" fmla="*/ 27 h 298"/>
              <a:gd name="T90" fmla="*/ 12 w 48"/>
              <a:gd name="T91" fmla="*/ 22 h 298"/>
              <a:gd name="T92" fmla="*/ 10 w 48"/>
              <a:gd name="T93" fmla="*/ 4 h 298"/>
              <a:gd name="T94" fmla="*/ 5 w 48"/>
              <a:gd name="T95" fmla="*/ 0 h 298"/>
              <a:gd name="T96" fmla="*/ 1 w 48"/>
              <a:gd name="T97" fmla="*/ 5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298">
                <a:moveTo>
                  <a:pt x="36" y="276"/>
                </a:moveTo>
                <a:cubicBezTo>
                  <a:pt x="38" y="294"/>
                  <a:pt x="38" y="294"/>
                  <a:pt x="38" y="294"/>
                </a:cubicBezTo>
                <a:cubicBezTo>
                  <a:pt x="39" y="297"/>
                  <a:pt x="41" y="298"/>
                  <a:pt x="44" y="298"/>
                </a:cubicBezTo>
                <a:cubicBezTo>
                  <a:pt x="46" y="298"/>
                  <a:pt x="48" y="295"/>
                  <a:pt x="48" y="293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45" y="272"/>
                  <a:pt x="43" y="270"/>
                  <a:pt x="40" y="271"/>
                </a:cubicBezTo>
                <a:cubicBezTo>
                  <a:pt x="38" y="271"/>
                  <a:pt x="36" y="273"/>
                  <a:pt x="36" y="276"/>
                </a:cubicBezTo>
                <a:close/>
                <a:moveTo>
                  <a:pt x="30" y="231"/>
                </a:moveTo>
                <a:cubicBezTo>
                  <a:pt x="33" y="249"/>
                  <a:pt x="33" y="249"/>
                  <a:pt x="33" y="249"/>
                </a:cubicBezTo>
                <a:cubicBezTo>
                  <a:pt x="33" y="251"/>
                  <a:pt x="35" y="253"/>
                  <a:pt x="38" y="253"/>
                </a:cubicBezTo>
                <a:cubicBezTo>
                  <a:pt x="40" y="253"/>
                  <a:pt x="42" y="250"/>
                  <a:pt x="42" y="248"/>
                </a:cubicBezTo>
                <a:cubicBezTo>
                  <a:pt x="39" y="230"/>
                  <a:pt x="39" y="230"/>
                  <a:pt x="39" y="230"/>
                </a:cubicBezTo>
                <a:cubicBezTo>
                  <a:pt x="39" y="227"/>
                  <a:pt x="37" y="225"/>
                  <a:pt x="34" y="226"/>
                </a:cubicBezTo>
                <a:cubicBezTo>
                  <a:pt x="32" y="226"/>
                  <a:pt x="30" y="228"/>
                  <a:pt x="30" y="231"/>
                </a:cubicBezTo>
                <a:close/>
                <a:moveTo>
                  <a:pt x="24" y="186"/>
                </a:moveTo>
                <a:cubicBezTo>
                  <a:pt x="27" y="204"/>
                  <a:pt x="27" y="204"/>
                  <a:pt x="27" y="204"/>
                </a:cubicBezTo>
                <a:cubicBezTo>
                  <a:pt x="27" y="206"/>
                  <a:pt x="29" y="208"/>
                  <a:pt x="32" y="208"/>
                </a:cubicBezTo>
                <a:cubicBezTo>
                  <a:pt x="34" y="207"/>
                  <a:pt x="36" y="205"/>
                  <a:pt x="36" y="203"/>
                </a:cubicBezTo>
                <a:cubicBezTo>
                  <a:pt x="34" y="185"/>
                  <a:pt x="34" y="185"/>
                  <a:pt x="34" y="185"/>
                </a:cubicBezTo>
                <a:cubicBezTo>
                  <a:pt x="33" y="182"/>
                  <a:pt x="31" y="180"/>
                  <a:pt x="28" y="181"/>
                </a:cubicBezTo>
                <a:cubicBezTo>
                  <a:pt x="26" y="181"/>
                  <a:pt x="24" y="183"/>
                  <a:pt x="24" y="186"/>
                </a:cubicBezTo>
                <a:close/>
                <a:moveTo>
                  <a:pt x="18" y="141"/>
                </a:moveTo>
                <a:cubicBezTo>
                  <a:pt x="21" y="159"/>
                  <a:pt x="21" y="159"/>
                  <a:pt x="21" y="159"/>
                </a:cubicBezTo>
                <a:cubicBezTo>
                  <a:pt x="21" y="161"/>
                  <a:pt x="23" y="163"/>
                  <a:pt x="26" y="163"/>
                </a:cubicBezTo>
                <a:cubicBezTo>
                  <a:pt x="29" y="162"/>
                  <a:pt x="30" y="160"/>
                  <a:pt x="30" y="157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27" y="137"/>
                  <a:pt x="25" y="135"/>
                  <a:pt x="22" y="135"/>
                </a:cubicBezTo>
                <a:cubicBezTo>
                  <a:pt x="20" y="136"/>
                  <a:pt x="18" y="138"/>
                  <a:pt x="18" y="141"/>
                </a:cubicBezTo>
                <a:close/>
                <a:moveTo>
                  <a:pt x="13" y="95"/>
                </a:moveTo>
                <a:cubicBezTo>
                  <a:pt x="15" y="114"/>
                  <a:pt x="15" y="114"/>
                  <a:pt x="15" y="114"/>
                </a:cubicBezTo>
                <a:cubicBezTo>
                  <a:pt x="15" y="116"/>
                  <a:pt x="18" y="118"/>
                  <a:pt x="20" y="118"/>
                </a:cubicBezTo>
                <a:cubicBezTo>
                  <a:pt x="23" y="117"/>
                  <a:pt x="25" y="115"/>
                  <a:pt x="24" y="112"/>
                </a:cubicBezTo>
                <a:cubicBezTo>
                  <a:pt x="22" y="94"/>
                  <a:pt x="22" y="94"/>
                  <a:pt x="22" y="94"/>
                </a:cubicBezTo>
                <a:cubicBezTo>
                  <a:pt x="21" y="92"/>
                  <a:pt x="19" y="90"/>
                  <a:pt x="17" y="90"/>
                </a:cubicBezTo>
                <a:cubicBezTo>
                  <a:pt x="14" y="91"/>
                  <a:pt x="12" y="93"/>
                  <a:pt x="13" y="95"/>
                </a:cubicBezTo>
                <a:close/>
                <a:moveTo>
                  <a:pt x="7" y="50"/>
                </a:moveTo>
                <a:cubicBezTo>
                  <a:pt x="9" y="68"/>
                  <a:pt x="9" y="68"/>
                  <a:pt x="9" y="68"/>
                </a:cubicBezTo>
                <a:cubicBezTo>
                  <a:pt x="9" y="71"/>
                  <a:pt x="12" y="73"/>
                  <a:pt x="14" y="72"/>
                </a:cubicBezTo>
                <a:cubicBezTo>
                  <a:pt x="17" y="72"/>
                  <a:pt x="19" y="70"/>
                  <a:pt x="18" y="67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7"/>
                  <a:pt x="13" y="45"/>
                  <a:pt x="11" y="45"/>
                </a:cubicBezTo>
                <a:cubicBezTo>
                  <a:pt x="8" y="45"/>
                  <a:pt x="6" y="48"/>
                  <a:pt x="7" y="50"/>
                </a:cubicBezTo>
                <a:close/>
                <a:moveTo>
                  <a:pt x="1" y="5"/>
                </a:moveTo>
                <a:cubicBezTo>
                  <a:pt x="3" y="23"/>
                  <a:pt x="3" y="23"/>
                  <a:pt x="3" y="23"/>
                </a:cubicBezTo>
                <a:cubicBezTo>
                  <a:pt x="3" y="26"/>
                  <a:pt x="6" y="28"/>
                  <a:pt x="8" y="27"/>
                </a:cubicBezTo>
                <a:cubicBezTo>
                  <a:pt x="11" y="27"/>
                  <a:pt x="13" y="25"/>
                  <a:pt x="12" y="22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" name="ïşliḍe"/>
          <p:cNvSpPr/>
          <p:nvPr/>
        </p:nvSpPr>
        <p:spPr bwMode="auto">
          <a:xfrm>
            <a:off x="2922340" y="3268710"/>
            <a:ext cx="10515" cy="18402"/>
          </a:xfrm>
          <a:custGeom>
            <a:avLst/>
            <a:gdLst>
              <a:gd name="T0" fmla="*/ 0 w 11"/>
              <a:gd name="T1" fmla="*/ 5 h 19"/>
              <a:gd name="T2" fmla="*/ 1 w 11"/>
              <a:gd name="T3" fmla="*/ 14 h 19"/>
              <a:gd name="T4" fmla="*/ 6 w 11"/>
              <a:gd name="T5" fmla="*/ 18 h 19"/>
              <a:gd name="T6" fmla="*/ 10 w 11"/>
              <a:gd name="T7" fmla="*/ 13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1" y="14"/>
                  <a:pt x="1" y="14"/>
                  <a:pt x="1" y="14"/>
                </a:cubicBezTo>
                <a:cubicBezTo>
                  <a:pt x="2" y="17"/>
                  <a:pt x="4" y="19"/>
                  <a:pt x="6" y="18"/>
                </a:cubicBezTo>
                <a:cubicBezTo>
                  <a:pt x="9" y="18"/>
                  <a:pt x="11" y="16"/>
                  <a:pt x="10" y="13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7" y="0"/>
                  <a:pt x="4" y="0"/>
                </a:cubicBezTo>
                <a:cubicBezTo>
                  <a:pt x="1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1" name="îş1ïḍè"/>
          <p:cNvSpPr/>
          <p:nvPr/>
        </p:nvSpPr>
        <p:spPr bwMode="auto">
          <a:xfrm>
            <a:off x="2545763" y="2773835"/>
            <a:ext cx="9858" cy="17745"/>
          </a:xfrm>
          <a:custGeom>
            <a:avLst/>
            <a:gdLst>
              <a:gd name="T0" fmla="*/ 0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4" y="19"/>
                  <a:pt x="7" y="18"/>
                </a:cubicBezTo>
                <a:cubicBezTo>
                  <a:pt x="9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2" name="îṩḻîḑè"/>
          <p:cNvSpPr/>
          <p:nvPr/>
        </p:nvSpPr>
        <p:spPr bwMode="auto">
          <a:xfrm>
            <a:off x="2550363" y="2809325"/>
            <a:ext cx="70321" cy="474501"/>
          </a:xfrm>
          <a:custGeom>
            <a:avLst/>
            <a:gdLst>
              <a:gd name="T0" fmla="*/ 65 w 75"/>
              <a:gd name="T1" fmla="*/ 502 h 507"/>
              <a:gd name="T2" fmla="*/ 75 w 75"/>
              <a:gd name="T3" fmla="*/ 501 h 507"/>
              <a:gd name="T4" fmla="*/ 67 w 75"/>
              <a:gd name="T5" fmla="*/ 478 h 507"/>
              <a:gd name="T6" fmla="*/ 57 w 75"/>
              <a:gd name="T7" fmla="*/ 435 h 507"/>
              <a:gd name="T8" fmla="*/ 64 w 75"/>
              <a:gd name="T9" fmla="*/ 459 h 507"/>
              <a:gd name="T10" fmla="*/ 66 w 75"/>
              <a:gd name="T11" fmla="*/ 434 h 507"/>
              <a:gd name="T12" fmla="*/ 57 w 75"/>
              <a:gd name="T13" fmla="*/ 435 h 507"/>
              <a:gd name="T14" fmla="*/ 53 w 75"/>
              <a:gd name="T15" fmla="*/ 407 h 507"/>
              <a:gd name="T16" fmla="*/ 62 w 75"/>
              <a:gd name="T17" fmla="*/ 406 h 507"/>
              <a:gd name="T18" fmla="*/ 54 w 75"/>
              <a:gd name="T19" fmla="*/ 382 h 507"/>
              <a:gd name="T20" fmla="*/ 44 w 75"/>
              <a:gd name="T21" fmla="*/ 340 h 507"/>
              <a:gd name="T22" fmla="*/ 52 w 75"/>
              <a:gd name="T23" fmla="*/ 363 h 507"/>
              <a:gd name="T24" fmla="*/ 53 w 75"/>
              <a:gd name="T25" fmla="*/ 339 h 507"/>
              <a:gd name="T26" fmla="*/ 44 w 75"/>
              <a:gd name="T27" fmla="*/ 340 h 507"/>
              <a:gd name="T28" fmla="*/ 40 w 75"/>
              <a:gd name="T29" fmla="*/ 311 h 507"/>
              <a:gd name="T30" fmla="*/ 50 w 75"/>
              <a:gd name="T31" fmla="*/ 310 h 507"/>
              <a:gd name="T32" fmla="*/ 42 w 75"/>
              <a:gd name="T33" fmla="*/ 287 h 507"/>
              <a:gd name="T34" fmla="*/ 32 w 75"/>
              <a:gd name="T35" fmla="*/ 244 h 507"/>
              <a:gd name="T36" fmla="*/ 39 w 75"/>
              <a:gd name="T37" fmla="*/ 267 h 507"/>
              <a:gd name="T38" fmla="*/ 41 w 75"/>
              <a:gd name="T39" fmla="*/ 243 h 507"/>
              <a:gd name="T40" fmla="*/ 32 w 75"/>
              <a:gd name="T41" fmla="*/ 244 h 507"/>
              <a:gd name="T42" fmla="*/ 28 w 75"/>
              <a:gd name="T43" fmla="*/ 215 h 507"/>
              <a:gd name="T44" fmla="*/ 37 w 75"/>
              <a:gd name="T45" fmla="*/ 214 h 507"/>
              <a:gd name="T46" fmla="*/ 29 w 75"/>
              <a:gd name="T47" fmla="*/ 191 h 507"/>
              <a:gd name="T48" fmla="*/ 19 w 75"/>
              <a:gd name="T49" fmla="*/ 149 h 507"/>
              <a:gd name="T50" fmla="*/ 27 w 75"/>
              <a:gd name="T51" fmla="*/ 172 h 507"/>
              <a:gd name="T52" fmla="*/ 28 w 75"/>
              <a:gd name="T53" fmla="*/ 147 h 507"/>
              <a:gd name="T54" fmla="*/ 19 w 75"/>
              <a:gd name="T55" fmla="*/ 149 h 507"/>
              <a:gd name="T56" fmla="*/ 15 w 75"/>
              <a:gd name="T57" fmla="*/ 120 h 507"/>
              <a:gd name="T58" fmla="*/ 25 w 75"/>
              <a:gd name="T59" fmla="*/ 119 h 507"/>
              <a:gd name="T60" fmla="*/ 17 w 75"/>
              <a:gd name="T61" fmla="*/ 96 h 507"/>
              <a:gd name="T62" fmla="*/ 7 w 75"/>
              <a:gd name="T63" fmla="*/ 53 h 507"/>
              <a:gd name="T64" fmla="*/ 14 w 75"/>
              <a:gd name="T65" fmla="*/ 76 h 507"/>
              <a:gd name="T66" fmla="*/ 16 w 75"/>
              <a:gd name="T67" fmla="*/ 52 h 507"/>
              <a:gd name="T68" fmla="*/ 7 w 75"/>
              <a:gd name="T69" fmla="*/ 53 h 507"/>
              <a:gd name="T70" fmla="*/ 3 w 75"/>
              <a:gd name="T71" fmla="*/ 24 h 507"/>
              <a:gd name="T72" fmla="*/ 12 w 75"/>
              <a:gd name="T73" fmla="*/ 23 h 507"/>
              <a:gd name="T74" fmla="*/ 4 w 75"/>
              <a:gd name="T75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507">
                <a:moveTo>
                  <a:pt x="63" y="483"/>
                </a:moveTo>
                <a:cubicBezTo>
                  <a:pt x="65" y="502"/>
                  <a:pt x="65" y="502"/>
                  <a:pt x="65" y="502"/>
                </a:cubicBezTo>
                <a:cubicBezTo>
                  <a:pt x="66" y="505"/>
                  <a:pt x="68" y="507"/>
                  <a:pt x="70" y="506"/>
                </a:cubicBezTo>
                <a:cubicBezTo>
                  <a:pt x="73" y="506"/>
                  <a:pt x="75" y="504"/>
                  <a:pt x="75" y="501"/>
                </a:cubicBezTo>
                <a:cubicBezTo>
                  <a:pt x="72" y="482"/>
                  <a:pt x="72" y="482"/>
                  <a:pt x="72" y="482"/>
                </a:cubicBezTo>
                <a:cubicBezTo>
                  <a:pt x="72" y="479"/>
                  <a:pt x="69" y="478"/>
                  <a:pt x="67" y="478"/>
                </a:cubicBezTo>
                <a:cubicBezTo>
                  <a:pt x="64" y="478"/>
                  <a:pt x="62" y="481"/>
                  <a:pt x="63" y="483"/>
                </a:cubicBezTo>
                <a:close/>
                <a:moveTo>
                  <a:pt x="57" y="435"/>
                </a:moveTo>
                <a:cubicBezTo>
                  <a:pt x="59" y="455"/>
                  <a:pt x="59" y="455"/>
                  <a:pt x="59" y="455"/>
                </a:cubicBezTo>
                <a:cubicBezTo>
                  <a:pt x="59" y="457"/>
                  <a:pt x="62" y="459"/>
                  <a:pt x="64" y="459"/>
                </a:cubicBezTo>
                <a:cubicBezTo>
                  <a:pt x="67" y="458"/>
                  <a:pt x="69" y="456"/>
                  <a:pt x="68" y="453"/>
                </a:cubicBezTo>
                <a:cubicBezTo>
                  <a:pt x="66" y="434"/>
                  <a:pt x="66" y="434"/>
                  <a:pt x="66" y="434"/>
                </a:cubicBezTo>
                <a:cubicBezTo>
                  <a:pt x="65" y="432"/>
                  <a:pt x="63" y="430"/>
                  <a:pt x="61" y="430"/>
                </a:cubicBezTo>
                <a:cubicBezTo>
                  <a:pt x="58" y="431"/>
                  <a:pt x="56" y="433"/>
                  <a:pt x="57" y="435"/>
                </a:cubicBezTo>
                <a:close/>
                <a:moveTo>
                  <a:pt x="50" y="388"/>
                </a:moveTo>
                <a:cubicBezTo>
                  <a:pt x="53" y="407"/>
                  <a:pt x="53" y="407"/>
                  <a:pt x="53" y="407"/>
                </a:cubicBezTo>
                <a:cubicBezTo>
                  <a:pt x="53" y="409"/>
                  <a:pt x="55" y="411"/>
                  <a:pt x="58" y="411"/>
                </a:cubicBezTo>
                <a:cubicBezTo>
                  <a:pt x="61" y="410"/>
                  <a:pt x="62" y="408"/>
                  <a:pt x="62" y="406"/>
                </a:cubicBezTo>
                <a:cubicBezTo>
                  <a:pt x="60" y="386"/>
                  <a:pt x="60" y="386"/>
                  <a:pt x="60" y="386"/>
                </a:cubicBezTo>
                <a:cubicBezTo>
                  <a:pt x="59" y="384"/>
                  <a:pt x="57" y="382"/>
                  <a:pt x="54" y="382"/>
                </a:cubicBezTo>
                <a:cubicBezTo>
                  <a:pt x="52" y="383"/>
                  <a:pt x="50" y="385"/>
                  <a:pt x="50" y="388"/>
                </a:cubicBezTo>
                <a:close/>
                <a:moveTo>
                  <a:pt x="44" y="340"/>
                </a:moveTo>
                <a:cubicBezTo>
                  <a:pt x="47" y="359"/>
                  <a:pt x="47" y="359"/>
                  <a:pt x="47" y="359"/>
                </a:cubicBezTo>
                <a:cubicBezTo>
                  <a:pt x="47" y="361"/>
                  <a:pt x="49" y="363"/>
                  <a:pt x="52" y="363"/>
                </a:cubicBezTo>
                <a:cubicBezTo>
                  <a:pt x="54" y="363"/>
                  <a:pt x="56" y="360"/>
                  <a:pt x="56" y="358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3" y="336"/>
                  <a:pt x="51" y="334"/>
                  <a:pt x="48" y="335"/>
                </a:cubicBezTo>
                <a:cubicBezTo>
                  <a:pt x="46" y="335"/>
                  <a:pt x="44" y="337"/>
                  <a:pt x="44" y="340"/>
                </a:cubicBezTo>
                <a:close/>
                <a:moveTo>
                  <a:pt x="38" y="292"/>
                </a:moveTo>
                <a:cubicBezTo>
                  <a:pt x="40" y="311"/>
                  <a:pt x="40" y="311"/>
                  <a:pt x="40" y="311"/>
                </a:cubicBezTo>
                <a:cubicBezTo>
                  <a:pt x="41" y="314"/>
                  <a:pt x="43" y="315"/>
                  <a:pt x="46" y="315"/>
                </a:cubicBezTo>
                <a:cubicBezTo>
                  <a:pt x="48" y="315"/>
                  <a:pt x="50" y="312"/>
                  <a:pt x="50" y="310"/>
                </a:cubicBezTo>
                <a:cubicBezTo>
                  <a:pt x="47" y="291"/>
                  <a:pt x="47" y="291"/>
                  <a:pt x="47" y="291"/>
                </a:cubicBezTo>
                <a:cubicBezTo>
                  <a:pt x="47" y="288"/>
                  <a:pt x="44" y="286"/>
                  <a:pt x="42" y="287"/>
                </a:cubicBezTo>
                <a:cubicBezTo>
                  <a:pt x="39" y="287"/>
                  <a:pt x="37" y="289"/>
                  <a:pt x="38" y="292"/>
                </a:cubicBezTo>
                <a:close/>
                <a:moveTo>
                  <a:pt x="32" y="244"/>
                </a:moveTo>
                <a:cubicBezTo>
                  <a:pt x="34" y="263"/>
                  <a:pt x="34" y="263"/>
                  <a:pt x="34" y="263"/>
                </a:cubicBezTo>
                <a:cubicBezTo>
                  <a:pt x="34" y="266"/>
                  <a:pt x="37" y="268"/>
                  <a:pt x="39" y="267"/>
                </a:cubicBezTo>
                <a:cubicBezTo>
                  <a:pt x="42" y="267"/>
                  <a:pt x="44" y="265"/>
                  <a:pt x="43" y="262"/>
                </a:cubicBezTo>
                <a:cubicBezTo>
                  <a:pt x="41" y="243"/>
                  <a:pt x="41" y="243"/>
                  <a:pt x="41" y="243"/>
                </a:cubicBezTo>
                <a:cubicBezTo>
                  <a:pt x="41" y="240"/>
                  <a:pt x="38" y="239"/>
                  <a:pt x="36" y="239"/>
                </a:cubicBezTo>
                <a:cubicBezTo>
                  <a:pt x="33" y="239"/>
                  <a:pt x="31" y="242"/>
                  <a:pt x="32" y="244"/>
                </a:cubicBezTo>
                <a:close/>
                <a:moveTo>
                  <a:pt x="25" y="196"/>
                </a:moveTo>
                <a:cubicBezTo>
                  <a:pt x="28" y="215"/>
                  <a:pt x="28" y="215"/>
                  <a:pt x="28" y="215"/>
                </a:cubicBezTo>
                <a:cubicBezTo>
                  <a:pt x="28" y="218"/>
                  <a:pt x="31" y="220"/>
                  <a:pt x="33" y="220"/>
                </a:cubicBezTo>
                <a:cubicBezTo>
                  <a:pt x="36" y="219"/>
                  <a:pt x="37" y="217"/>
                  <a:pt x="37" y="214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34" y="193"/>
                  <a:pt x="32" y="191"/>
                  <a:pt x="29" y="191"/>
                </a:cubicBezTo>
                <a:cubicBezTo>
                  <a:pt x="27" y="191"/>
                  <a:pt x="25" y="194"/>
                  <a:pt x="25" y="196"/>
                </a:cubicBezTo>
                <a:close/>
                <a:moveTo>
                  <a:pt x="19" y="149"/>
                </a:moveTo>
                <a:cubicBezTo>
                  <a:pt x="22" y="168"/>
                  <a:pt x="22" y="168"/>
                  <a:pt x="22" y="168"/>
                </a:cubicBezTo>
                <a:cubicBezTo>
                  <a:pt x="22" y="170"/>
                  <a:pt x="24" y="172"/>
                  <a:pt x="27" y="172"/>
                </a:cubicBezTo>
                <a:cubicBezTo>
                  <a:pt x="29" y="171"/>
                  <a:pt x="31" y="169"/>
                  <a:pt x="31" y="166"/>
                </a:cubicBezTo>
                <a:cubicBezTo>
                  <a:pt x="28" y="147"/>
                  <a:pt x="28" y="147"/>
                  <a:pt x="28" y="147"/>
                </a:cubicBezTo>
                <a:cubicBezTo>
                  <a:pt x="28" y="145"/>
                  <a:pt x="26" y="143"/>
                  <a:pt x="23" y="143"/>
                </a:cubicBezTo>
                <a:cubicBezTo>
                  <a:pt x="21" y="144"/>
                  <a:pt x="19" y="146"/>
                  <a:pt x="19" y="149"/>
                </a:cubicBezTo>
                <a:close/>
                <a:moveTo>
                  <a:pt x="13" y="101"/>
                </a:moveTo>
                <a:cubicBezTo>
                  <a:pt x="15" y="120"/>
                  <a:pt x="15" y="120"/>
                  <a:pt x="15" y="120"/>
                </a:cubicBezTo>
                <a:cubicBezTo>
                  <a:pt x="16" y="122"/>
                  <a:pt x="18" y="124"/>
                  <a:pt x="21" y="124"/>
                </a:cubicBezTo>
                <a:cubicBezTo>
                  <a:pt x="23" y="124"/>
                  <a:pt x="25" y="121"/>
                  <a:pt x="25" y="119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2" y="97"/>
                  <a:pt x="19" y="95"/>
                  <a:pt x="17" y="96"/>
                </a:cubicBezTo>
                <a:cubicBezTo>
                  <a:pt x="14" y="96"/>
                  <a:pt x="13" y="98"/>
                  <a:pt x="13" y="101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9" y="75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0" y="5"/>
                </a:moveTo>
                <a:cubicBezTo>
                  <a:pt x="3" y="24"/>
                  <a:pt x="3" y="24"/>
                  <a:pt x="3" y="24"/>
                </a:cubicBezTo>
                <a:cubicBezTo>
                  <a:pt x="3" y="27"/>
                  <a:pt x="6" y="29"/>
                  <a:pt x="8" y="28"/>
                </a:cubicBezTo>
                <a:cubicBezTo>
                  <a:pt x="11" y="28"/>
                  <a:pt x="12" y="26"/>
                  <a:pt x="12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3" name="îSļïde"/>
          <p:cNvSpPr/>
          <p:nvPr/>
        </p:nvSpPr>
        <p:spPr bwMode="auto">
          <a:xfrm>
            <a:off x="2614769" y="3300913"/>
            <a:ext cx="10515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0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0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4" name="îŝľïḍe"/>
          <p:cNvSpPr/>
          <p:nvPr/>
        </p:nvSpPr>
        <p:spPr bwMode="auto">
          <a:xfrm>
            <a:off x="2230305" y="3052490"/>
            <a:ext cx="10515" cy="18402"/>
          </a:xfrm>
          <a:custGeom>
            <a:avLst/>
            <a:gdLst>
              <a:gd name="T0" fmla="*/ 0 w 11"/>
              <a:gd name="T1" fmla="*/ 6 h 19"/>
              <a:gd name="T2" fmla="*/ 1 w 11"/>
              <a:gd name="T3" fmla="*/ 15 h 19"/>
              <a:gd name="T4" fmla="*/ 6 w 11"/>
              <a:gd name="T5" fmla="*/ 19 h 19"/>
              <a:gd name="T6" fmla="*/ 10 w 11"/>
              <a:gd name="T7" fmla="*/ 14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4" y="19"/>
                  <a:pt x="6" y="19"/>
                </a:cubicBezTo>
                <a:cubicBezTo>
                  <a:pt x="9" y="19"/>
                  <a:pt x="11" y="16"/>
                  <a:pt x="10" y="14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6" y="0"/>
                  <a:pt x="4" y="0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5" name="i$ľíḍê"/>
          <p:cNvSpPr/>
          <p:nvPr/>
        </p:nvSpPr>
        <p:spPr bwMode="auto">
          <a:xfrm>
            <a:off x="2234248" y="3088637"/>
            <a:ext cx="41404" cy="247766"/>
          </a:xfrm>
          <a:custGeom>
            <a:avLst/>
            <a:gdLst>
              <a:gd name="T0" fmla="*/ 32 w 44"/>
              <a:gd name="T1" fmla="*/ 242 h 265"/>
              <a:gd name="T2" fmla="*/ 34 w 44"/>
              <a:gd name="T3" fmla="*/ 261 h 265"/>
              <a:gd name="T4" fmla="*/ 39 w 44"/>
              <a:gd name="T5" fmla="*/ 265 h 265"/>
              <a:gd name="T6" fmla="*/ 43 w 44"/>
              <a:gd name="T7" fmla="*/ 259 h 265"/>
              <a:gd name="T8" fmla="*/ 41 w 44"/>
              <a:gd name="T9" fmla="*/ 240 h 265"/>
              <a:gd name="T10" fmla="*/ 36 w 44"/>
              <a:gd name="T11" fmla="*/ 236 h 265"/>
              <a:gd name="T12" fmla="*/ 32 w 44"/>
              <a:gd name="T13" fmla="*/ 242 h 265"/>
              <a:gd name="T14" fmla="*/ 25 w 44"/>
              <a:gd name="T15" fmla="*/ 194 h 265"/>
              <a:gd name="T16" fmla="*/ 28 w 44"/>
              <a:gd name="T17" fmla="*/ 213 h 265"/>
              <a:gd name="T18" fmla="*/ 33 w 44"/>
              <a:gd name="T19" fmla="*/ 217 h 265"/>
              <a:gd name="T20" fmla="*/ 37 w 44"/>
              <a:gd name="T21" fmla="*/ 212 h 265"/>
              <a:gd name="T22" fmla="*/ 35 w 44"/>
              <a:gd name="T23" fmla="*/ 193 h 265"/>
              <a:gd name="T24" fmla="*/ 29 w 44"/>
              <a:gd name="T25" fmla="*/ 189 h 265"/>
              <a:gd name="T26" fmla="*/ 25 w 44"/>
              <a:gd name="T27" fmla="*/ 194 h 265"/>
              <a:gd name="T28" fmla="*/ 19 w 44"/>
              <a:gd name="T29" fmla="*/ 147 h 265"/>
              <a:gd name="T30" fmla="*/ 22 w 44"/>
              <a:gd name="T31" fmla="*/ 166 h 265"/>
              <a:gd name="T32" fmla="*/ 27 w 44"/>
              <a:gd name="T33" fmla="*/ 170 h 265"/>
              <a:gd name="T34" fmla="*/ 31 w 44"/>
              <a:gd name="T35" fmla="*/ 165 h 265"/>
              <a:gd name="T36" fmla="*/ 29 w 44"/>
              <a:gd name="T37" fmla="*/ 146 h 265"/>
              <a:gd name="T38" fmla="*/ 23 w 44"/>
              <a:gd name="T39" fmla="*/ 142 h 265"/>
              <a:gd name="T40" fmla="*/ 19 w 44"/>
              <a:gd name="T41" fmla="*/ 147 h 265"/>
              <a:gd name="T42" fmla="*/ 13 w 44"/>
              <a:gd name="T43" fmla="*/ 100 h 265"/>
              <a:gd name="T44" fmla="*/ 16 w 44"/>
              <a:gd name="T45" fmla="*/ 119 h 265"/>
              <a:gd name="T46" fmla="*/ 21 w 44"/>
              <a:gd name="T47" fmla="*/ 123 h 265"/>
              <a:gd name="T48" fmla="*/ 25 w 44"/>
              <a:gd name="T49" fmla="*/ 118 h 265"/>
              <a:gd name="T50" fmla="*/ 22 w 44"/>
              <a:gd name="T51" fmla="*/ 99 h 265"/>
              <a:gd name="T52" fmla="*/ 17 w 44"/>
              <a:gd name="T53" fmla="*/ 95 h 265"/>
              <a:gd name="T54" fmla="*/ 13 w 44"/>
              <a:gd name="T55" fmla="*/ 100 h 265"/>
              <a:gd name="T56" fmla="*/ 7 w 44"/>
              <a:gd name="T57" fmla="*/ 53 h 265"/>
              <a:gd name="T58" fmla="*/ 9 w 44"/>
              <a:gd name="T59" fmla="*/ 71 h 265"/>
              <a:gd name="T60" fmla="*/ 15 w 44"/>
              <a:gd name="T61" fmla="*/ 75 h 265"/>
              <a:gd name="T62" fmla="*/ 19 w 44"/>
              <a:gd name="T63" fmla="*/ 70 h 265"/>
              <a:gd name="T64" fmla="*/ 16 w 44"/>
              <a:gd name="T65" fmla="*/ 51 h 265"/>
              <a:gd name="T66" fmla="*/ 11 w 44"/>
              <a:gd name="T67" fmla="*/ 47 h 265"/>
              <a:gd name="T68" fmla="*/ 7 w 44"/>
              <a:gd name="T69" fmla="*/ 53 h 265"/>
              <a:gd name="T70" fmla="*/ 1 w 44"/>
              <a:gd name="T71" fmla="*/ 5 h 265"/>
              <a:gd name="T72" fmla="*/ 3 w 44"/>
              <a:gd name="T73" fmla="*/ 24 h 265"/>
              <a:gd name="T74" fmla="*/ 8 w 44"/>
              <a:gd name="T75" fmla="*/ 28 h 265"/>
              <a:gd name="T76" fmla="*/ 13 w 44"/>
              <a:gd name="T77" fmla="*/ 23 h 265"/>
              <a:gd name="T78" fmla="*/ 10 w 44"/>
              <a:gd name="T79" fmla="*/ 4 h 265"/>
              <a:gd name="T80" fmla="*/ 5 w 44"/>
              <a:gd name="T81" fmla="*/ 0 h 265"/>
              <a:gd name="T82" fmla="*/ 1 w 44"/>
              <a:gd name="T83" fmla="*/ 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265">
                <a:moveTo>
                  <a:pt x="32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3"/>
                  <a:pt x="37" y="265"/>
                  <a:pt x="39" y="265"/>
                </a:cubicBezTo>
                <a:cubicBezTo>
                  <a:pt x="42" y="264"/>
                  <a:pt x="44" y="262"/>
                  <a:pt x="43" y="259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1" y="238"/>
                  <a:pt x="38" y="236"/>
                  <a:pt x="36" y="236"/>
                </a:cubicBezTo>
                <a:cubicBezTo>
                  <a:pt x="33" y="237"/>
                  <a:pt x="31" y="239"/>
                  <a:pt x="32" y="242"/>
                </a:cubicBezTo>
                <a:close/>
                <a:moveTo>
                  <a:pt x="25" y="194"/>
                </a:moveTo>
                <a:cubicBezTo>
                  <a:pt x="28" y="213"/>
                  <a:pt x="28" y="213"/>
                  <a:pt x="28" y="213"/>
                </a:cubicBezTo>
                <a:cubicBezTo>
                  <a:pt x="28" y="216"/>
                  <a:pt x="31" y="218"/>
                  <a:pt x="33" y="217"/>
                </a:cubicBezTo>
                <a:cubicBezTo>
                  <a:pt x="36" y="217"/>
                  <a:pt x="38" y="215"/>
                  <a:pt x="37" y="212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1"/>
                  <a:pt x="32" y="189"/>
                  <a:pt x="29" y="189"/>
                </a:cubicBezTo>
                <a:cubicBezTo>
                  <a:pt x="27" y="189"/>
                  <a:pt x="25" y="192"/>
                  <a:pt x="25" y="194"/>
                </a:cubicBezTo>
                <a:close/>
                <a:moveTo>
                  <a:pt x="19" y="147"/>
                </a:moveTo>
                <a:cubicBezTo>
                  <a:pt x="22" y="166"/>
                  <a:pt x="22" y="166"/>
                  <a:pt x="22" y="166"/>
                </a:cubicBezTo>
                <a:cubicBezTo>
                  <a:pt x="22" y="169"/>
                  <a:pt x="24" y="170"/>
                  <a:pt x="27" y="170"/>
                </a:cubicBezTo>
                <a:cubicBezTo>
                  <a:pt x="30" y="170"/>
                  <a:pt x="31" y="167"/>
                  <a:pt x="31" y="165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28" y="143"/>
                  <a:pt x="26" y="142"/>
                  <a:pt x="23" y="142"/>
                </a:cubicBezTo>
                <a:cubicBezTo>
                  <a:pt x="21" y="142"/>
                  <a:pt x="19" y="145"/>
                  <a:pt x="19" y="147"/>
                </a:cubicBezTo>
                <a:close/>
                <a:moveTo>
                  <a:pt x="13" y="100"/>
                </a:moveTo>
                <a:cubicBezTo>
                  <a:pt x="16" y="119"/>
                  <a:pt x="16" y="119"/>
                  <a:pt x="16" y="119"/>
                </a:cubicBezTo>
                <a:cubicBezTo>
                  <a:pt x="16" y="121"/>
                  <a:pt x="18" y="123"/>
                  <a:pt x="21" y="123"/>
                </a:cubicBezTo>
                <a:cubicBezTo>
                  <a:pt x="23" y="122"/>
                  <a:pt x="25" y="120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6"/>
                  <a:pt x="20" y="94"/>
                  <a:pt x="17" y="95"/>
                </a:cubicBezTo>
                <a:cubicBezTo>
                  <a:pt x="15" y="95"/>
                  <a:pt x="13" y="97"/>
                  <a:pt x="13" y="100"/>
                </a:cubicBezTo>
                <a:close/>
                <a:moveTo>
                  <a:pt x="7" y="53"/>
                </a:moveTo>
                <a:cubicBezTo>
                  <a:pt x="9" y="71"/>
                  <a:pt x="9" y="71"/>
                  <a:pt x="9" y="71"/>
                </a:cubicBezTo>
                <a:cubicBezTo>
                  <a:pt x="10" y="74"/>
                  <a:pt x="12" y="76"/>
                  <a:pt x="15" y="75"/>
                </a:cubicBezTo>
                <a:cubicBezTo>
                  <a:pt x="17" y="75"/>
                  <a:pt x="19" y="73"/>
                  <a:pt x="19" y="7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49"/>
                  <a:pt x="14" y="47"/>
                  <a:pt x="11" y="47"/>
                </a:cubicBezTo>
                <a:cubicBezTo>
                  <a:pt x="8" y="48"/>
                  <a:pt x="7" y="50"/>
                  <a:pt x="7" y="53"/>
                </a:cubicBezTo>
                <a:close/>
                <a:moveTo>
                  <a:pt x="1" y="5"/>
                </a:moveTo>
                <a:cubicBezTo>
                  <a:pt x="3" y="24"/>
                  <a:pt x="3" y="24"/>
                  <a:pt x="3" y="24"/>
                </a:cubicBezTo>
                <a:cubicBezTo>
                  <a:pt x="4" y="27"/>
                  <a:pt x="6" y="29"/>
                  <a:pt x="8" y="28"/>
                </a:cubicBezTo>
                <a:cubicBezTo>
                  <a:pt x="11" y="28"/>
                  <a:pt x="13" y="26"/>
                  <a:pt x="13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6" name="ïsľiḑe"/>
          <p:cNvSpPr/>
          <p:nvPr/>
        </p:nvSpPr>
        <p:spPr bwMode="auto">
          <a:xfrm>
            <a:off x="2269080" y="3353489"/>
            <a:ext cx="11173" cy="18402"/>
          </a:xfrm>
          <a:custGeom>
            <a:avLst/>
            <a:gdLst>
              <a:gd name="T0" fmla="*/ 1 w 12"/>
              <a:gd name="T1" fmla="*/ 6 h 20"/>
              <a:gd name="T2" fmla="*/ 2 w 12"/>
              <a:gd name="T3" fmla="*/ 15 h 20"/>
              <a:gd name="T4" fmla="*/ 7 w 12"/>
              <a:gd name="T5" fmla="*/ 19 h 20"/>
              <a:gd name="T6" fmla="*/ 11 w 12"/>
              <a:gd name="T7" fmla="*/ 14 h 20"/>
              <a:gd name="T8" fmla="*/ 10 w 12"/>
              <a:gd name="T9" fmla="*/ 5 h 20"/>
              <a:gd name="T10" fmla="*/ 5 w 12"/>
              <a:gd name="T11" fmla="*/ 1 h 20"/>
              <a:gd name="T12" fmla="*/ 1 w 12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0">
                <a:moveTo>
                  <a:pt x="1" y="6"/>
                </a:moveTo>
                <a:cubicBezTo>
                  <a:pt x="2" y="15"/>
                  <a:pt x="2" y="15"/>
                  <a:pt x="2" y="15"/>
                </a:cubicBezTo>
                <a:cubicBezTo>
                  <a:pt x="2" y="18"/>
                  <a:pt x="5" y="20"/>
                  <a:pt x="7" y="19"/>
                </a:cubicBezTo>
                <a:cubicBezTo>
                  <a:pt x="10" y="19"/>
                  <a:pt x="12" y="17"/>
                  <a:pt x="11" y="1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7" name="íşḻîďé"/>
          <p:cNvSpPr/>
          <p:nvPr/>
        </p:nvSpPr>
        <p:spPr bwMode="auto">
          <a:xfrm>
            <a:off x="2912482" y="3171444"/>
            <a:ext cx="259596" cy="30231"/>
          </a:xfrm>
          <a:custGeom>
            <a:avLst/>
            <a:gdLst>
              <a:gd name="T0" fmla="*/ 0 w 277"/>
              <a:gd name="T1" fmla="*/ 12 h 32"/>
              <a:gd name="T2" fmla="*/ 125 w 277"/>
              <a:gd name="T3" fmla="*/ 32 h 32"/>
              <a:gd name="T4" fmla="*/ 193 w 277"/>
              <a:gd name="T5" fmla="*/ 27 h 32"/>
              <a:gd name="T6" fmla="*/ 277 w 277"/>
              <a:gd name="T7" fmla="*/ 13 h 32"/>
              <a:gd name="T8" fmla="*/ 274 w 277"/>
              <a:gd name="T9" fmla="*/ 1 h 32"/>
              <a:gd name="T10" fmla="*/ 191 w 277"/>
              <a:gd name="T11" fmla="*/ 15 h 32"/>
              <a:gd name="T12" fmla="*/ 125 w 277"/>
              <a:gd name="T13" fmla="*/ 19 h 32"/>
              <a:gd name="T14" fmla="*/ 4 w 277"/>
              <a:gd name="T15" fmla="*/ 0 h 32"/>
              <a:gd name="T16" fmla="*/ 0 w 277"/>
              <a:gd name="T1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32">
                <a:moveTo>
                  <a:pt x="0" y="12"/>
                </a:moveTo>
                <a:cubicBezTo>
                  <a:pt x="37" y="25"/>
                  <a:pt x="78" y="32"/>
                  <a:pt x="125" y="32"/>
                </a:cubicBezTo>
                <a:cubicBezTo>
                  <a:pt x="146" y="32"/>
                  <a:pt x="169" y="30"/>
                  <a:pt x="193" y="27"/>
                </a:cubicBezTo>
                <a:cubicBezTo>
                  <a:pt x="222" y="23"/>
                  <a:pt x="250" y="19"/>
                  <a:pt x="277" y="13"/>
                </a:cubicBezTo>
                <a:cubicBezTo>
                  <a:pt x="274" y="1"/>
                  <a:pt x="274" y="1"/>
                  <a:pt x="274" y="1"/>
                </a:cubicBezTo>
                <a:cubicBezTo>
                  <a:pt x="248" y="6"/>
                  <a:pt x="221" y="11"/>
                  <a:pt x="191" y="15"/>
                </a:cubicBezTo>
                <a:cubicBezTo>
                  <a:pt x="168" y="18"/>
                  <a:pt x="146" y="19"/>
                  <a:pt x="125" y="19"/>
                </a:cubicBezTo>
                <a:cubicBezTo>
                  <a:pt x="79" y="19"/>
                  <a:pt x="39" y="12"/>
                  <a:pt x="4" y="0"/>
                </a:cubicBezTo>
                <a:cubicBezTo>
                  <a:pt x="0" y="12"/>
                  <a:pt x="0" y="12"/>
                  <a:pt x="0" y="12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8" name="îṥ1îdê"/>
          <p:cNvSpPr/>
          <p:nvPr/>
        </p:nvSpPr>
        <p:spPr bwMode="auto">
          <a:xfrm>
            <a:off x="2126467" y="2734403"/>
            <a:ext cx="789302" cy="448213"/>
          </a:xfrm>
          <a:custGeom>
            <a:avLst/>
            <a:gdLst>
              <a:gd name="T0" fmla="*/ 2 w 842"/>
              <a:gd name="T1" fmla="*/ 479 h 479"/>
              <a:gd name="T2" fmla="*/ 61 w 842"/>
              <a:gd name="T3" fmla="*/ 451 h 479"/>
              <a:gd name="T4" fmla="*/ 95 w 842"/>
              <a:gd name="T5" fmla="*/ 404 h 479"/>
              <a:gd name="T6" fmla="*/ 133 w 842"/>
              <a:gd name="T7" fmla="*/ 289 h 479"/>
              <a:gd name="T8" fmla="*/ 194 w 842"/>
              <a:gd name="T9" fmla="*/ 108 h 479"/>
              <a:gd name="T10" fmla="*/ 250 w 842"/>
              <a:gd name="T11" fmla="*/ 43 h 479"/>
              <a:gd name="T12" fmla="*/ 338 w 842"/>
              <a:gd name="T13" fmla="*/ 13 h 479"/>
              <a:gd name="T14" fmla="*/ 354 w 842"/>
              <a:gd name="T15" fmla="*/ 12 h 479"/>
              <a:gd name="T16" fmla="*/ 424 w 842"/>
              <a:gd name="T17" fmla="*/ 28 h 479"/>
              <a:gd name="T18" fmla="*/ 519 w 842"/>
              <a:gd name="T19" fmla="*/ 116 h 479"/>
              <a:gd name="T20" fmla="*/ 644 w 842"/>
              <a:gd name="T21" fmla="*/ 319 h 479"/>
              <a:gd name="T22" fmla="*/ 726 w 842"/>
              <a:gd name="T23" fmla="*/ 413 h 479"/>
              <a:gd name="T24" fmla="*/ 838 w 842"/>
              <a:gd name="T25" fmla="*/ 479 h 479"/>
              <a:gd name="T26" fmla="*/ 842 w 842"/>
              <a:gd name="T27" fmla="*/ 467 h 479"/>
              <a:gd name="T28" fmla="*/ 690 w 842"/>
              <a:gd name="T29" fmla="*/ 358 h 479"/>
              <a:gd name="T30" fmla="*/ 541 w 842"/>
              <a:gd name="T31" fmla="*/ 127 h 479"/>
              <a:gd name="T32" fmla="*/ 462 w 842"/>
              <a:gd name="T33" fmla="*/ 36 h 479"/>
              <a:gd name="T34" fmla="*/ 354 w 842"/>
              <a:gd name="T35" fmla="*/ 0 h 479"/>
              <a:gd name="T36" fmla="*/ 337 w 842"/>
              <a:gd name="T37" fmla="*/ 1 h 479"/>
              <a:gd name="T38" fmla="*/ 253 w 842"/>
              <a:gd name="T39" fmla="*/ 26 h 479"/>
              <a:gd name="T40" fmla="*/ 202 w 842"/>
              <a:gd name="T41" fmla="*/ 73 h 479"/>
              <a:gd name="T42" fmla="*/ 148 w 842"/>
              <a:gd name="T43" fmla="*/ 188 h 479"/>
              <a:gd name="T44" fmla="*/ 96 w 842"/>
              <a:gd name="T45" fmla="*/ 371 h 479"/>
              <a:gd name="T46" fmla="*/ 59 w 842"/>
              <a:gd name="T47" fmla="*/ 436 h 479"/>
              <a:gd name="T48" fmla="*/ 0 w 842"/>
              <a:gd name="T49" fmla="*/ 466 h 479"/>
              <a:gd name="T50" fmla="*/ 2 w 842"/>
              <a:gd name="T5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2" h="479">
                <a:moveTo>
                  <a:pt x="2" y="479"/>
                </a:moveTo>
                <a:cubicBezTo>
                  <a:pt x="26" y="476"/>
                  <a:pt x="45" y="466"/>
                  <a:pt x="61" y="451"/>
                </a:cubicBezTo>
                <a:cubicBezTo>
                  <a:pt x="75" y="438"/>
                  <a:pt x="86" y="422"/>
                  <a:pt x="95" y="404"/>
                </a:cubicBezTo>
                <a:cubicBezTo>
                  <a:pt x="111" y="371"/>
                  <a:pt x="122" y="331"/>
                  <a:pt x="133" y="289"/>
                </a:cubicBezTo>
                <a:cubicBezTo>
                  <a:pt x="149" y="227"/>
                  <a:pt x="165" y="160"/>
                  <a:pt x="194" y="108"/>
                </a:cubicBezTo>
                <a:cubicBezTo>
                  <a:pt x="209" y="82"/>
                  <a:pt x="227" y="60"/>
                  <a:pt x="250" y="43"/>
                </a:cubicBezTo>
                <a:cubicBezTo>
                  <a:pt x="273" y="27"/>
                  <a:pt x="302" y="16"/>
                  <a:pt x="338" y="13"/>
                </a:cubicBezTo>
                <a:cubicBezTo>
                  <a:pt x="343" y="12"/>
                  <a:pt x="349" y="12"/>
                  <a:pt x="354" y="12"/>
                </a:cubicBezTo>
                <a:cubicBezTo>
                  <a:pt x="380" y="12"/>
                  <a:pt x="404" y="18"/>
                  <a:pt x="424" y="28"/>
                </a:cubicBezTo>
                <a:cubicBezTo>
                  <a:pt x="461" y="46"/>
                  <a:pt x="491" y="77"/>
                  <a:pt x="519" y="116"/>
                </a:cubicBezTo>
                <a:cubicBezTo>
                  <a:pt x="560" y="175"/>
                  <a:pt x="597" y="250"/>
                  <a:pt x="644" y="319"/>
                </a:cubicBezTo>
                <a:cubicBezTo>
                  <a:pt x="668" y="353"/>
                  <a:pt x="695" y="385"/>
                  <a:pt x="726" y="413"/>
                </a:cubicBezTo>
                <a:cubicBezTo>
                  <a:pt x="758" y="441"/>
                  <a:pt x="795" y="464"/>
                  <a:pt x="838" y="479"/>
                </a:cubicBezTo>
                <a:cubicBezTo>
                  <a:pt x="842" y="467"/>
                  <a:pt x="842" y="467"/>
                  <a:pt x="842" y="467"/>
                </a:cubicBezTo>
                <a:cubicBezTo>
                  <a:pt x="778" y="445"/>
                  <a:pt x="730" y="405"/>
                  <a:pt x="690" y="358"/>
                </a:cubicBezTo>
                <a:cubicBezTo>
                  <a:pt x="630" y="287"/>
                  <a:pt x="588" y="198"/>
                  <a:pt x="541" y="127"/>
                </a:cubicBezTo>
                <a:cubicBezTo>
                  <a:pt x="517" y="91"/>
                  <a:pt x="492" y="59"/>
                  <a:pt x="462" y="36"/>
                </a:cubicBezTo>
                <a:cubicBezTo>
                  <a:pt x="432" y="14"/>
                  <a:pt x="396" y="0"/>
                  <a:pt x="354" y="0"/>
                </a:cubicBezTo>
                <a:cubicBezTo>
                  <a:pt x="348" y="0"/>
                  <a:pt x="343" y="0"/>
                  <a:pt x="337" y="1"/>
                </a:cubicBezTo>
                <a:cubicBezTo>
                  <a:pt x="304" y="3"/>
                  <a:pt x="276" y="12"/>
                  <a:pt x="253" y="26"/>
                </a:cubicBezTo>
                <a:cubicBezTo>
                  <a:pt x="233" y="39"/>
                  <a:pt x="216" y="55"/>
                  <a:pt x="202" y="73"/>
                </a:cubicBezTo>
                <a:cubicBezTo>
                  <a:pt x="177" y="106"/>
                  <a:pt x="161" y="146"/>
                  <a:pt x="148" y="188"/>
                </a:cubicBezTo>
                <a:cubicBezTo>
                  <a:pt x="128" y="251"/>
                  <a:pt x="116" y="318"/>
                  <a:pt x="96" y="371"/>
                </a:cubicBezTo>
                <a:cubicBezTo>
                  <a:pt x="86" y="397"/>
                  <a:pt x="74" y="419"/>
                  <a:pt x="59" y="436"/>
                </a:cubicBezTo>
                <a:cubicBezTo>
                  <a:pt x="43" y="452"/>
                  <a:pt x="25" y="463"/>
                  <a:pt x="0" y="466"/>
                </a:cubicBezTo>
                <a:cubicBezTo>
                  <a:pt x="2" y="479"/>
                  <a:pt x="2" y="479"/>
                  <a:pt x="2" y="47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9" name="îsḻiḍé"/>
          <p:cNvSpPr/>
          <p:nvPr/>
        </p:nvSpPr>
        <p:spPr bwMode="auto">
          <a:xfrm>
            <a:off x="2708749" y="2941423"/>
            <a:ext cx="452156" cy="139327"/>
          </a:xfrm>
          <a:custGeom>
            <a:avLst/>
            <a:gdLst>
              <a:gd name="T0" fmla="*/ 7 w 482"/>
              <a:gd name="T1" fmla="*/ 59 h 149"/>
              <a:gd name="T2" fmla="*/ 136 w 482"/>
              <a:gd name="T3" fmla="*/ 10 h 149"/>
              <a:gd name="T4" fmla="*/ 310 w 482"/>
              <a:gd name="T5" fmla="*/ 86 h 149"/>
              <a:gd name="T6" fmla="*/ 461 w 482"/>
              <a:gd name="T7" fmla="*/ 149 h 149"/>
              <a:gd name="T8" fmla="*/ 482 w 482"/>
              <a:gd name="T9" fmla="*/ 148 h 149"/>
              <a:gd name="T10" fmla="*/ 481 w 482"/>
              <a:gd name="T11" fmla="*/ 138 h 149"/>
              <a:gd name="T12" fmla="*/ 461 w 482"/>
              <a:gd name="T13" fmla="*/ 139 h 149"/>
              <a:gd name="T14" fmla="*/ 317 w 482"/>
              <a:gd name="T15" fmla="*/ 79 h 149"/>
              <a:gd name="T16" fmla="*/ 136 w 482"/>
              <a:gd name="T17" fmla="*/ 0 h 149"/>
              <a:gd name="T18" fmla="*/ 0 w 482"/>
              <a:gd name="T19" fmla="*/ 52 h 149"/>
              <a:gd name="T20" fmla="*/ 7 w 482"/>
              <a:gd name="T21" fmla="*/ 5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2" h="149">
                <a:moveTo>
                  <a:pt x="7" y="59"/>
                </a:moveTo>
                <a:cubicBezTo>
                  <a:pt x="49" y="26"/>
                  <a:pt x="92" y="10"/>
                  <a:pt x="136" y="10"/>
                </a:cubicBezTo>
                <a:cubicBezTo>
                  <a:pt x="194" y="10"/>
                  <a:pt x="253" y="37"/>
                  <a:pt x="310" y="86"/>
                </a:cubicBezTo>
                <a:cubicBezTo>
                  <a:pt x="358" y="127"/>
                  <a:pt x="410" y="149"/>
                  <a:pt x="461" y="149"/>
                </a:cubicBezTo>
                <a:cubicBezTo>
                  <a:pt x="468" y="149"/>
                  <a:pt x="475" y="148"/>
                  <a:pt x="482" y="148"/>
                </a:cubicBezTo>
                <a:cubicBezTo>
                  <a:pt x="481" y="138"/>
                  <a:pt x="481" y="138"/>
                  <a:pt x="481" y="138"/>
                </a:cubicBezTo>
                <a:cubicBezTo>
                  <a:pt x="474" y="139"/>
                  <a:pt x="468" y="139"/>
                  <a:pt x="461" y="139"/>
                </a:cubicBezTo>
                <a:cubicBezTo>
                  <a:pt x="413" y="139"/>
                  <a:pt x="363" y="118"/>
                  <a:pt x="317" y="79"/>
                </a:cubicBezTo>
                <a:cubicBezTo>
                  <a:pt x="258" y="29"/>
                  <a:pt x="197" y="0"/>
                  <a:pt x="136" y="0"/>
                </a:cubicBezTo>
                <a:cubicBezTo>
                  <a:pt x="90" y="0"/>
                  <a:pt x="44" y="17"/>
                  <a:pt x="0" y="52"/>
                </a:cubicBezTo>
                <a:cubicBezTo>
                  <a:pt x="7" y="59"/>
                  <a:pt x="7" y="59"/>
                  <a:pt x="7" y="59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0" name="ïṣľïḓe"/>
          <p:cNvSpPr/>
          <p:nvPr/>
        </p:nvSpPr>
        <p:spPr bwMode="auto">
          <a:xfrm>
            <a:off x="2592424" y="2990056"/>
            <a:ext cx="122897" cy="145899"/>
          </a:xfrm>
          <a:custGeom>
            <a:avLst/>
            <a:gdLst>
              <a:gd name="T0" fmla="*/ 7 w 131"/>
              <a:gd name="T1" fmla="*/ 156 h 156"/>
              <a:gd name="T2" fmla="*/ 35 w 131"/>
              <a:gd name="T3" fmla="*/ 120 h 156"/>
              <a:gd name="T4" fmla="*/ 131 w 131"/>
              <a:gd name="T5" fmla="*/ 7 h 156"/>
              <a:gd name="T6" fmla="*/ 124 w 131"/>
              <a:gd name="T7" fmla="*/ 0 h 156"/>
              <a:gd name="T8" fmla="*/ 27 w 131"/>
              <a:gd name="T9" fmla="*/ 115 h 156"/>
              <a:gd name="T10" fmla="*/ 0 w 131"/>
              <a:gd name="T11" fmla="*/ 149 h 156"/>
              <a:gd name="T12" fmla="*/ 7 w 131"/>
              <a:gd name="T1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56">
                <a:moveTo>
                  <a:pt x="7" y="156"/>
                </a:moveTo>
                <a:cubicBezTo>
                  <a:pt x="17" y="146"/>
                  <a:pt x="26" y="134"/>
                  <a:pt x="35" y="120"/>
                </a:cubicBezTo>
                <a:cubicBezTo>
                  <a:pt x="66" y="70"/>
                  <a:pt x="98" y="33"/>
                  <a:pt x="131" y="7"/>
                </a:cubicBezTo>
                <a:cubicBezTo>
                  <a:pt x="124" y="0"/>
                  <a:pt x="124" y="0"/>
                  <a:pt x="124" y="0"/>
                </a:cubicBezTo>
                <a:cubicBezTo>
                  <a:pt x="91" y="27"/>
                  <a:pt x="58" y="64"/>
                  <a:pt x="27" y="115"/>
                </a:cubicBezTo>
                <a:cubicBezTo>
                  <a:pt x="18" y="128"/>
                  <a:pt x="9" y="139"/>
                  <a:pt x="0" y="149"/>
                </a:cubicBezTo>
                <a:cubicBezTo>
                  <a:pt x="7" y="156"/>
                  <a:pt x="7" y="156"/>
                  <a:pt x="7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1" name="ï$1iďè"/>
          <p:cNvSpPr/>
          <p:nvPr/>
        </p:nvSpPr>
        <p:spPr bwMode="auto">
          <a:xfrm>
            <a:off x="2111351" y="3026859"/>
            <a:ext cx="487645" cy="163644"/>
          </a:xfrm>
          <a:custGeom>
            <a:avLst/>
            <a:gdLst>
              <a:gd name="T0" fmla="*/ 1 w 520"/>
              <a:gd name="T1" fmla="*/ 12 h 175"/>
              <a:gd name="T2" fmla="*/ 33 w 520"/>
              <a:gd name="T3" fmla="*/ 9 h 175"/>
              <a:gd name="T4" fmla="*/ 161 w 520"/>
              <a:gd name="T5" fmla="*/ 47 h 175"/>
              <a:gd name="T6" fmla="*/ 246 w 520"/>
              <a:gd name="T7" fmla="*/ 116 h 175"/>
              <a:gd name="T8" fmla="*/ 389 w 520"/>
              <a:gd name="T9" fmla="*/ 175 h 175"/>
              <a:gd name="T10" fmla="*/ 520 w 520"/>
              <a:gd name="T11" fmla="*/ 117 h 175"/>
              <a:gd name="T12" fmla="*/ 513 w 520"/>
              <a:gd name="T13" fmla="*/ 110 h 175"/>
              <a:gd name="T14" fmla="*/ 389 w 520"/>
              <a:gd name="T15" fmla="*/ 165 h 175"/>
              <a:gd name="T16" fmla="*/ 253 w 520"/>
              <a:gd name="T17" fmla="*/ 109 h 175"/>
              <a:gd name="T18" fmla="*/ 166 w 520"/>
              <a:gd name="T19" fmla="*/ 38 h 175"/>
              <a:gd name="T20" fmla="*/ 33 w 520"/>
              <a:gd name="T21" fmla="*/ 0 h 175"/>
              <a:gd name="T22" fmla="*/ 0 w 520"/>
              <a:gd name="T23" fmla="*/ 2 h 175"/>
              <a:gd name="T24" fmla="*/ 1 w 520"/>
              <a:gd name="T25" fmla="*/ 1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0" h="175">
                <a:moveTo>
                  <a:pt x="1" y="12"/>
                </a:moveTo>
                <a:cubicBezTo>
                  <a:pt x="12" y="10"/>
                  <a:pt x="23" y="9"/>
                  <a:pt x="33" y="9"/>
                </a:cubicBezTo>
                <a:cubicBezTo>
                  <a:pt x="83" y="10"/>
                  <a:pt x="125" y="25"/>
                  <a:pt x="161" y="47"/>
                </a:cubicBezTo>
                <a:cubicBezTo>
                  <a:pt x="196" y="68"/>
                  <a:pt x="224" y="95"/>
                  <a:pt x="246" y="116"/>
                </a:cubicBezTo>
                <a:cubicBezTo>
                  <a:pt x="283" y="152"/>
                  <a:pt x="336" y="175"/>
                  <a:pt x="389" y="175"/>
                </a:cubicBezTo>
                <a:cubicBezTo>
                  <a:pt x="435" y="175"/>
                  <a:pt x="482" y="158"/>
                  <a:pt x="520" y="117"/>
                </a:cubicBezTo>
                <a:cubicBezTo>
                  <a:pt x="513" y="110"/>
                  <a:pt x="513" y="110"/>
                  <a:pt x="513" y="110"/>
                </a:cubicBezTo>
                <a:cubicBezTo>
                  <a:pt x="477" y="149"/>
                  <a:pt x="433" y="165"/>
                  <a:pt x="389" y="165"/>
                </a:cubicBezTo>
                <a:cubicBezTo>
                  <a:pt x="338" y="165"/>
                  <a:pt x="288" y="143"/>
                  <a:pt x="253" y="109"/>
                </a:cubicBezTo>
                <a:cubicBezTo>
                  <a:pt x="231" y="87"/>
                  <a:pt x="202" y="60"/>
                  <a:pt x="166" y="38"/>
                </a:cubicBezTo>
                <a:cubicBezTo>
                  <a:pt x="129" y="16"/>
                  <a:pt x="85" y="0"/>
                  <a:pt x="33" y="0"/>
                </a:cubicBezTo>
                <a:cubicBezTo>
                  <a:pt x="22" y="0"/>
                  <a:pt x="11" y="0"/>
                  <a:pt x="0" y="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2" name="ïśľíḍe"/>
          <p:cNvSpPr/>
          <p:nvPr/>
        </p:nvSpPr>
        <p:spPr bwMode="auto">
          <a:xfrm>
            <a:off x="2065346" y="2722573"/>
            <a:ext cx="1121190" cy="662461"/>
          </a:xfrm>
          <a:custGeom>
            <a:avLst/>
            <a:gdLst>
              <a:gd name="T0" fmla="*/ 0 w 1706"/>
              <a:gd name="T1" fmla="*/ 3 h 1008"/>
              <a:gd name="T2" fmla="*/ 132 w 1706"/>
              <a:gd name="T3" fmla="*/ 1008 h 1008"/>
              <a:gd name="T4" fmla="*/ 1706 w 1706"/>
              <a:gd name="T5" fmla="*/ 803 h 1008"/>
              <a:gd name="T6" fmla="*/ 1704 w 1706"/>
              <a:gd name="T7" fmla="*/ 780 h 1008"/>
              <a:gd name="T8" fmla="*/ 150 w 1706"/>
              <a:gd name="T9" fmla="*/ 982 h 1008"/>
              <a:gd name="T10" fmla="*/ 22 w 1706"/>
              <a:gd name="T11" fmla="*/ 0 h 1008"/>
              <a:gd name="T12" fmla="*/ 0 w 1706"/>
              <a:gd name="T13" fmla="*/ 3 h 1008"/>
              <a:gd name="T14" fmla="*/ 0 w 1706"/>
              <a:gd name="T15" fmla="*/ 3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6" h="1008">
                <a:moveTo>
                  <a:pt x="0" y="3"/>
                </a:moveTo>
                <a:lnTo>
                  <a:pt x="132" y="1008"/>
                </a:lnTo>
                <a:lnTo>
                  <a:pt x="1706" y="803"/>
                </a:lnTo>
                <a:lnTo>
                  <a:pt x="1704" y="780"/>
                </a:lnTo>
                <a:lnTo>
                  <a:pt x="150" y="982"/>
                </a:lnTo>
                <a:lnTo>
                  <a:pt x="22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3" name="íšḷïḍê"/>
          <p:cNvSpPr/>
          <p:nvPr/>
        </p:nvSpPr>
        <p:spPr bwMode="auto">
          <a:xfrm>
            <a:off x="2051545" y="2683142"/>
            <a:ext cx="46662" cy="60463"/>
          </a:xfrm>
          <a:custGeom>
            <a:avLst/>
            <a:gdLst>
              <a:gd name="T0" fmla="*/ 24 w 71"/>
              <a:gd name="T1" fmla="*/ 0 h 92"/>
              <a:gd name="T2" fmla="*/ 0 w 71"/>
              <a:gd name="T3" fmla="*/ 92 h 92"/>
              <a:gd name="T4" fmla="*/ 33 w 71"/>
              <a:gd name="T5" fmla="*/ 67 h 92"/>
              <a:gd name="T6" fmla="*/ 71 w 71"/>
              <a:gd name="T7" fmla="*/ 82 h 92"/>
              <a:gd name="T8" fmla="*/ 24 w 7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92">
                <a:moveTo>
                  <a:pt x="24" y="0"/>
                </a:moveTo>
                <a:lnTo>
                  <a:pt x="0" y="92"/>
                </a:lnTo>
                <a:lnTo>
                  <a:pt x="33" y="67"/>
                </a:lnTo>
                <a:lnTo>
                  <a:pt x="71" y="82"/>
                </a:lnTo>
                <a:lnTo>
                  <a:pt x="24" y="0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4" name="iṥ1íďè"/>
          <p:cNvSpPr/>
          <p:nvPr/>
        </p:nvSpPr>
        <p:spPr bwMode="auto">
          <a:xfrm>
            <a:off x="3166163" y="3221392"/>
            <a:ext cx="59806" cy="47319"/>
          </a:xfrm>
          <a:custGeom>
            <a:avLst/>
            <a:gdLst>
              <a:gd name="T0" fmla="*/ 91 w 91"/>
              <a:gd name="T1" fmla="*/ 25 h 72"/>
              <a:gd name="T2" fmla="*/ 9 w 91"/>
              <a:gd name="T3" fmla="*/ 72 h 72"/>
              <a:gd name="T4" fmla="*/ 26 w 91"/>
              <a:gd name="T5" fmla="*/ 34 h 72"/>
              <a:gd name="T6" fmla="*/ 0 w 91"/>
              <a:gd name="T7" fmla="*/ 0 h 72"/>
              <a:gd name="T8" fmla="*/ 91 w 91"/>
              <a:gd name="T9" fmla="*/ 2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2">
                <a:moveTo>
                  <a:pt x="91" y="25"/>
                </a:moveTo>
                <a:lnTo>
                  <a:pt x="9" y="72"/>
                </a:lnTo>
                <a:lnTo>
                  <a:pt x="26" y="34"/>
                </a:lnTo>
                <a:lnTo>
                  <a:pt x="0" y="0"/>
                </a:lnTo>
                <a:lnTo>
                  <a:pt x="91" y="25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5" name="iṧļîḍê"/>
          <p:cNvSpPr/>
          <p:nvPr/>
        </p:nvSpPr>
        <p:spPr bwMode="auto">
          <a:xfrm>
            <a:off x="2217161" y="3033431"/>
            <a:ext cx="32860" cy="32203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3"/>
                  <a:pt x="15" y="2"/>
                </a:cubicBezTo>
                <a:cubicBezTo>
                  <a:pt x="24" y="0"/>
                  <a:pt x="32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6" name="îṥlïḓé"/>
          <p:cNvSpPr/>
          <p:nvPr/>
        </p:nvSpPr>
        <p:spPr bwMode="auto">
          <a:xfrm>
            <a:off x="2213874" y="3030145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2 h 42"/>
              <a:gd name="T4" fmla="*/ 10 w 42"/>
              <a:gd name="T5" fmla="*/ 21 h 42"/>
              <a:gd name="T6" fmla="*/ 20 w 42"/>
              <a:gd name="T7" fmla="*/ 9 h 42"/>
              <a:gd name="T8" fmla="*/ 21 w 42"/>
              <a:gd name="T9" fmla="*/ 9 h 42"/>
              <a:gd name="T10" fmla="*/ 33 w 42"/>
              <a:gd name="T11" fmla="*/ 19 h 42"/>
              <a:gd name="T12" fmla="*/ 33 w 42"/>
              <a:gd name="T13" fmla="*/ 21 h 42"/>
              <a:gd name="T14" fmla="*/ 23 w 42"/>
              <a:gd name="T15" fmla="*/ 32 h 42"/>
              <a:gd name="T16" fmla="*/ 21 w 42"/>
              <a:gd name="T17" fmla="*/ 32 h 42"/>
              <a:gd name="T18" fmla="*/ 10 w 42"/>
              <a:gd name="T19" fmla="*/ 22 h 42"/>
              <a:gd name="T20" fmla="*/ 5 w 42"/>
              <a:gd name="T21" fmla="*/ 23 h 42"/>
              <a:gd name="T22" fmla="*/ 1 w 42"/>
              <a:gd name="T23" fmla="*/ 23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1 w 42"/>
              <a:gd name="T39" fmla="*/ 23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1"/>
                  <a:pt x="10" y="21"/>
                </a:cubicBezTo>
                <a:cubicBezTo>
                  <a:pt x="10" y="15"/>
                  <a:pt x="14" y="10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7" y="9"/>
                  <a:pt x="32" y="13"/>
                  <a:pt x="33" y="19"/>
                </a:cubicBezTo>
                <a:cubicBezTo>
                  <a:pt x="33" y="20"/>
                  <a:pt x="33" y="20"/>
                  <a:pt x="33" y="21"/>
                </a:cubicBezTo>
                <a:cubicBezTo>
                  <a:pt x="33" y="27"/>
                  <a:pt x="29" y="32"/>
                  <a:pt x="23" y="32"/>
                </a:cubicBezTo>
                <a:cubicBezTo>
                  <a:pt x="22" y="32"/>
                  <a:pt x="22" y="32"/>
                  <a:pt x="21" y="32"/>
                </a:cubicBezTo>
                <a:cubicBezTo>
                  <a:pt x="16" y="32"/>
                  <a:pt x="11" y="28"/>
                  <a:pt x="10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0"/>
                  <a:pt x="42" y="31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7"/>
                  <a:pt x="32" y="0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8" y="1"/>
                  <a:pt x="0" y="10"/>
                  <a:pt x="0" y="21"/>
                </a:cubicBezTo>
                <a:cubicBezTo>
                  <a:pt x="0" y="22"/>
                  <a:pt x="0" y="23"/>
                  <a:pt x="1" y="23"/>
                </a:cubicBezTo>
                <a:lnTo>
                  <a:pt x="5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7" name="íṥḷîḓê"/>
          <p:cNvSpPr/>
          <p:nvPr/>
        </p:nvSpPr>
        <p:spPr bwMode="auto">
          <a:xfrm>
            <a:off x="2097550" y="3018315"/>
            <a:ext cx="32860" cy="31546"/>
          </a:xfrm>
          <a:custGeom>
            <a:avLst/>
            <a:gdLst>
              <a:gd name="T0" fmla="*/ 1 w 35"/>
              <a:gd name="T1" fmla="*/ 19 h 34"/>
              <a:gd name="T2" fmla="*/ 15 w 35"/>
              <a:gd name="T3" fmla="*/ 1 h 34"/>
              <a:gd name="T4" fmla="*/ 34 w 35"/>
              <a:gd name="T5" fmla="*/ 15 h 34"/>
              <a:gd name="T6" fmla="*/ 20 w 35"/>
              <a:gd name="T7" fmla="*/ 33 h 34"/>
              <a:gd name="T8" fmla="*/ 1 w 35"/>
              <a:gd name="T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4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3"/>
                </a:cubicBezTo>
                <a:cubicBezTo>
                  <a:pt x="11" y="34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8" name="ísḷïḓé"/>
          <p:cNvSpPr/>
          <p:nvPr/>
        </p:nvSpPr>
        <p:spPr bwMode="auto">
          <a:xfrm>
            <a:off x="2094921" y="3014372"/>
            <a:ext cx="39432" cy="39432"/>
          </a:xfrm>
          <a:custGeom>
            <a:avLst/>
            <a:gdLst>
              <a:gd name="T0" fmla="*/ 4 w 42"/>
              <a:gd name="T1" fmla="*/ 23 h 42"/>
              <a:gd name="T2" fmla="*/ 9 w 42"/>
              <a:gd name="T3" fmla="*/ 22 h 42"/>
              <a:gd name="T4" fmla="*/ 9 w 42"/>
              <a:gd name="T5" fmla="*/ 21 h 42"/>
              <a:gd name="T6" fmla="*/ 19 w 42"/>
              <a:gd name="T7" fmla="*/ 9 h 42"/>
              <a:gd name="T8" fmla="*/ 21 w 42"/>
              <a:gd name="T9" fmla="*/ 9 h 42"/>
              <a:gd name="T10" fmla="*/ 32 w 42"/>
              <a:gd name="T11" fmla="*/ 19 h 42"/>
              <a:gd name="T12" fmla="*/ 32 w 42"/>
              <a:gd name="T13" fmla="*/ 21 h 42"/>
              <a:gd name="T14" fmla="*/ 22 w 42"/>
              <a:gd name="T15" fmla="*/ 33 h 42"/>
              <a:gd name="T16" fmla="*/ 21 w 42"/>
              <a:gd name="T17" fmla="*/ 33 h 42"/>
              <a:gd name="T18" fmla="*/ 9 w 42"/>
              <a:gd name="T19" fmla="*/ 22 h 42"/>
              <a:gd name="T20" fmla="*/ 4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3 w 42"/>
              <a:gd name="T27" fmla="*/ 42 h 42"/>
              <a:gd name="T28" fmla="*/ 42 w 42"/>
              <a:gd name="T29" fmla="*/ 21 h 42"/>
              <a:gd name="T30" fmla="*/ 41 w 42"/>
              <a:gd name="T31" fmla="*/ 18 h 42"/>
              <a:gd name="T32" fmla="*/ 21 w 42"/>
              <a:gd name="T33" fmla="*/ 0 h 42"/>
              <a:gd name="T34" fmla="*/ 18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4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4" y="23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15"/>
                  <a:pt x="13" y="10"/>
                  <a:pt x="19" y="9"/>
                </a:cubicBezTo>
                <a:cubicBezTo>
                  <a:pt x="20" y="9"/>
                  <a:pt x="20" y="9"/>
                  <a:pt x="21" y="9"/>
                </a:cubicBezTo>
                <a:cubicBezTo>
                  <a:pt x="26" y="9"/>
                  <a:pt x="31" y="14"/>
                  <a:pt x="32" y="19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7"/>
                  <a:pt x="28" y="32"/>
                  <a:pt x="22" y="33"/>
                </a:cubicBezTo>
                <a:cubicBezTo>
                  <a:pt x="22" y="33"/>
                  <a:pt x="21" y="33"/>
                  <a:pt x="21" y="33"/>
                </a:cubicBezTo>
                <a:cubicBezTo>
                  <a:pt x="15" y="33"/>
                  <a:pt x="10" y="28"/>
                  <a:pt x="9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34"/>
                  <a:pt x="10" y="42"/>
                  <a:pt x="21" y="42"/>
                </a:cubicBezTo>
                <a:cubicBezTo>
                  <a:pt x="21" y="42"/>
                  <a:pt x="22" y="42"/>
                  <a:pt x="23" y="42"/>
                </a:cubicBezTo>
                <a:cubicBezTo>
                  <a:pt x="34" y="40"/>
                  <a:pt x="42" y="31"/>
                  <a:pt x="42" y="21"/>
                </a:cubicBezTo>
                <a:cubicBezTo>
                  <a:pt x="42" y="20"/>
                  <a:pt x="42" y="19"/>
                  <a:pt x="41" y="18"/>
                </a:cubicBezTo>
                <a:cubicBezTo>
                  <a:pt x="40" y="8"/>
                  <a:pt x="31" y="0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7" y="1"/>
                  <a:pt x="0" y="10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4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9" name="ïşlîďe"/>
          <p:cNvSpPr/>
          <p:nvPr/>
        </p:nvSpPr>
        <p:spPr bwMode="auto">
          <a:xfrm>
            <a:off x="2696262" y="2978883"/>
            <a:ext cx="32860" cy="32860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0" name="iṩľîďe"/>
          <p:cNvSpPr/>
          <p:nvPr/>
        </p:nvSpPr>
        <p:spPr bwMode="auto">
          <a:xfrm>
            <a:off x="2692976" y="2974940"/>
            <a:ext cx="39432" cy="40090"/>
          </a:xfrm>
          <a:custGeom>
            <a:avLst/>
            <a:gdLst>
              <a:gd name="T0" fmla="*/ 5 w 42"/>
              <a:gd name="T1" fmla="*/ 24 h 43"/>
              <a:gd name="T2" fmla="*/ 10 w 42"/>
              <a:gd name="T3" fmla="*/ 23 h 43"/>
              <a:gd name="T4" fmla="*/ 10 w 42"/>
              <a:gd name="T5" fmla="*/ 21 h 43"/>
              <a:gd name="T6" fmla="*/ 20 w 42"/>
              <a:gd name="T7" fmla="*/ 10 h 43"/>
              <a:gd name="T8" fmla="*/ 21 w 42"/>
              <a:gd name="T9" fmla="*/ 10 h 43"/>
              <a:gd name="T10" fmla="*/ 33 w 42"/>
              <a:gd name="T11" fmla="*/ 20 h 43"/>
              <a:gd name="T12" fmla="*/ 33 w 42"/>
              <a:gd name="T13" fmla="*/ 22 h 43"/>
              <a:gd name="T14" fmla="*/ 23 w 42"/>
              <a:gd name="T15" fmla="*/ 33 h 43"/>
              <a:gd name="T16" fmla="*/ 21 w 42"/>
              <a:gd name="T17" fmla="*/ 33 h 43"/>
              <a:gd name="T18" fmla="*/ 10 w 42"/>
              <a:gd name="T19" fmla="*/ 23 h 43"/>
              <a:gd name="T20" fmla="*/ 5 w 42"/>
              <a:gd name="T21" fmla="*/ 24 h 43"/>
              <a:gd name="T22" fmla="*/ 0 w 42"/>
              <a:gd name="T23" fmla="*/ 24 h 43"/>
              <a:gd name="T24" fmla="*/ 21 w 42"/>
              <a:gd name="T25" fmla="*/ 43 h 43"/>
              <a:gd name="T26" fmla="*/ 24 w 42"/>
              <a:gd name="T27" fmla="*/ 42 h 43"/>
              <a:gd name="T28" fmla="*/ 42 w 42"/>
              <a:gd name="T29" fmla="*/ 22 h 43"/>
              <a:gd name="T30" fmla="*/ 42 w 42"/>
              <a:gd name="T31" fmla="*/ 19 h 43"/>
              <a:gd name="T32" fmla="*/ 21 w 42"/>
              <a:gd name="T33" fmla="*/ 0 h 43"/>
              <a:gd name="T34" fmla="*/ 19 w 42"/>
              <a:gd name="T35" fmla="*/ 1 h 43"/>
              <a:gd name="T36" fmla="*/ 0 w 42"/>
              <a:gd name="T37" fmla="*/ 21 h 43"/>
              <a:gd name="T38" fmla="*/ 0 w 42"/>
              <a:gd name="T39" fmla="*/ 24 h 43"/>
              <a:gd name="T40" fmla="*/ 5 w 42"/>
              <a:gd name="T41" fmla="*/ 2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3">
                <a:moveTo>
                  <a:pt x="5" y="24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2"/>
                  <a:pt x="10" y="21"/>
                </a:cubicBezTo>
                <a:cubicBezTo>
                  <a:pt x="10" y="16"/>
                  <a:pt x="14" y="11"/>
                  <a:pt x="20" y="10"/>
                </a:cubicBezTo>
                <a:cubicBezTo>
                  <a:pt x="20" y="10"/>
                  <a:pt x="21" y="10"/>
                  <a:pt x="21" y="10"/>
                </a:cubicBezTo>
                <a:cubicBezTo>
                  <a:pt x="27" y="10"/>
                  <a:pt x="32" y="14"/>
                  <a:pt x="33" y="20"/>
                </a:cubicBezTo>
                <a:cubicBezTo>
                  <a:pt x="33" y="21"/>
                  <a:pt x="33" y="21"/>
                  <a:pt x="33" y="22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5"/>
                  <a:pt x="11" y="43"/>
                  <a:pt x="21" y="43"/>
                </a:cubicBezTo>
                <a:cubicBezTo>
                  <a:pt x="22" y="43"/>
                  <a:pt x="23" y="42"/>
                  <a:pt x="24" y="42"/>
                </a:cubicBezTo>
                <a:cubicBezTo>
                  <a:pt x="35" y="41"/>
                  <a:pt x="42" y="32"/>
                  <a:pt x="42" y="22"/>
                </a:cubicBezTo>
                <a:cubicBezTo>
                  <a:pt x="42" y="21"/>
                  <a:pt x="42" y="20"/>
                  <a:pt x="42" y="19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1" name="ï$ḻîḓê"/>
          <p:cNvSpPr/>
          <p:nvPr/>
        </p:nvSpPr>
        <p:spPr bwMode="auto">
          <a:xfrm>
            <a:off x="2533276" y="2751490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2" name="ïṥ1iḍê"/>
          <p:cNvSpPr/>
          <p:nvPr/>
        </p:nvSpPr>
        <p:spPr bwMode="auto">
          <a:xfrm>
            <a:off x="2869764" y="2935507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3" name="íśḷídé"/>
          <p:cNvSpPr/>
          <p:nvPr/>
        </p:nvSpPr>
        <p:spPr bwMode="auto">
          <a:xfrm>
            <a:off x="2260536" y="2878988"/>
            <a:ext cx="32203" cy="32203"/>
          </a:xfrm>
          <a:custGeom>
            <a:avLst/>
            <a:gdLst>
              <a:gd name="T0" fmla="*/ 1 w 34"/>
              <a:gd name="T1" fmla="*/ 20 h 35"/>
              <a:gd name="T2" fmla="*/ 15 w 34"/>
              <a:gd name="T3" fmla="*/ 1 h 35"/>
              <a:gd name="T4" fmla="*/ 33 w 34"/>
              <a:gd name="T5" fmla="*/ 16 h 35"/>
              <a:gd name="T6" fmla="*/ 19 w 34"/>
              <a:gd name="T7" fmla="*/ 34 h 35"/>
              <a:gd name="T8" fmla="*/ 1 w 34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20"/>
                </a:moveTo>
                <a:cubicBezTo>
                  <a:pt x="0" y="11"/>
                  <a:pt x="6" y="3"/>
                  <a:pt x="15" y="1"/>
                </a:cubicBezTo>
                <a:cubicBezTo>
                  <a:pt x="24" y="0"/>
                  <a:pt x="32" y="7"/>
                  <a:pt x="33" y="16"/>
                </a:cubicBezTo>
                <a:cubicBezTo>
                  <a:pt x="34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4" name="îs1iďè"/>
          <p:cNvSpPr/>
          <p:nvPr/>
        </p:nvSpPr>
        <p:spPr bwMode="auto">
          <a:xfrm>
            <a:off x="2259879" y="3345603"/>
            <a:ext cx="31546" cy="32860"/>
          </a:xfrm>
          <a:custGeom>
            <a:avLst/>
            <a:gdLst>
              <a:gd name="T0" fmla="*/ 1 w 34"/>
              <a:gd name="T1" fmla="*/ 19 h 35"/>
              <a:gd name="T2" fmla="*/ 15 w 34"/>
              <a:gd name="T3" fmla="*/ 1 h 35"/>
              <a:gd name="T4" fmla="*/ 33 w 34"/>
              <a:gd name="T5" fmla="*/ 15 h 35"/>
              <a:gd name="T6" fmla="*/ 19 w 34"/>
              <a:gd name="T7" fmla="*/ 34 h 35"/>
              <a:gd name="T8" fmla="*/ 1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4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5" name="ï$ḷiḓè"/>
          <p:cNvSpPr/>
          <p:nvPr/>
        </p:nvSpPr>
        <p:spPr bwMode="auto">
          <a:xfrm>
            <a:off x="2737009" y="3283169"/>
            <a:ext cx="32860" cy="32860"/>
          </a:xfrm>
          <a:custGeom>
            <a:avLst/>
            <a:gdLst>
              <a:gd name="T0" fmla="*/ 2 w 35"/>
              <a:gd name="T1" fmla="*/ 20 h 35"/>
              <a:gd name="T2" fmla="*/ 16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2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2" y="20"/>
                </a:moveTo>
                <a:cubicBezTo>
                  <a:pt x="0" y="11"/>
                  <a:pt x="7" y="3"/>
                  <a:pt x="16" y="2"/>
                </a:cubicBezTo>
                <a:cubicBezTo>
                  <a:pt x="25" y="0"/>
                  <a:pt x="33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3" y="29"/>
                  <a:pt x="2" y="20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6" name="íṧļîďé"/>
          <p:cNvSpPr/>
          <p:nvPr/>
        </p:nvSpPr>
        <p:spPr bwMode="auto">
          <a:xfrm>
            <a:off x="2913139" y="326082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7" name="ïşľïde"/>
          <p:cNvSpPr/>
          <p:nvPr/>
        </p:nvSpPr>
        <p:spPr bwMode="auto">
          <a:xfrm>
            <a:off x="2605568" y="3300913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8" name="íṧļíḋé"/>
          <p:cNvSpPr/>
          <p:nvPr/>
        </p:nvSpPr>
        <p:spPr bwMode="auto">
          <a:xfrm>
            <a:off x="2117266" y="315961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9" name="íṣľîdê"/>
          <p:cNvSpPr/>
          <p:nvPr/>
        </p:nvSpPr>
        <p:spPr bwMode="auto">
          <a:xfrm>
            <a:off x="2113323" y="3155671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3 h 42"/>
              <a:gd name="T4" fmla="*/ 10 w 42"/>
              <a:gd name="T5" fmla="*/ 21 h 42"/>
              <a:gd name="T6" fmla="*/ 20 w 42"/>
              <a:gd name="T7" fmla="*/ 10 h 42"/>
              <a:gd name="T8" fmla="*/ 21 w 42"/>
              <a:gd name="T9" fmla="*/ 9 h 42"/>
              <a:gd name="T10" fmla="*/ 33 w 42"/>
              <a:gd name="T11" fmla="*/ 20 h 42"/>
              <a:gd name="T12" fmla="*/ 33 w 42"/>
              <a:gd name="T13" fmla="*/ 21 h 42"/>
              <a:gd name="T14" fmla="*/ 23 w 42"/>
              <a:gd name="T15" fmla="*/ 33 h 42"/>
              <a:gd name="T16" fmla="*/ 21 w 42"/>
              <a:gd name="T17" fmla="*/ 33 h 42"/>
              <a:gd name="T18" fmla="*/ 10 w 42"/>
              <a:gd name="T19" fmla="*/ 23 h 42"/>
              <a:gd name="T20" fmla="*/ 5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2"/>
                  <a:pt x="10" y="22"/>
                  <a:pt x="10" y="21"/>
                </a:cubicBezTo>
                <a:cubicBezTo>
                  <a:pt x="10" y="15"/>
                  <a:pt x="14" y="10"/>
                  <a:pt x="20" y="10"/>
                </a:cubicBezTo>
                <a:cubicBezTo>
                  <a:pt x="20" y="10"/>
                  <a:pt x="21" y="9"/>
                  <a:pt x="21" y="9"/>
                </a:cubicBezTo>
                <a:cubicBezTo>
                  <a:pt x="27" y="9"/>
                  <a:pt x="32" y="14"/>
                  <a:pt x="33" y="20"/>
                </a:cubicBezTo>
                <a:cubicBezTo>
                  <a:pt x="33" y="20"/>
                  <a:pt x="33" y="21"/>
                  <a:pt x="33" y="21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1"/>
                  <a:pt x="42" y="32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20" y="0"/>
                  <a:pt x="19" y="0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3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0" name="ïṣlíḓè"/>
          <p:cNvSpPr/>
          <p:nvPr/>
        </p:nvSpPr>
        <p:spPr bwMode="auto">
          <a:xfrm>
            <a:off x="2563507" y="2676570"/>
            <a:ext cx="64406" cy="60463"/>
          </a:xfrm>
          <a:custGeom>
            <a:avLst/>
            <a:gdLst>
              <a:gd name="T0" fmla="*/ 0 w 98"/>
              <a:gd name="T1" fmla="*/ 0 h 92"/>
              <a:gd name="T2" fmla="*/ 7 w 98"/>
              <a:gd name="T3" fmla="*/ 92 h 92"/>
              <a:gd name="T4" fmla="*/ 98 w 98"/>
              <a:gd name="T5" fmla="*/ 84 h 92"/>
              <a:gd name="T6" fmla="*/ 71 w 98"/>
              <a:gd name="T7" fmla="*/ 33 h 92"/>
              <a:gd name="T8" fmla="*/ 0 w 98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2">
                <a:moveTo>
                  <a:pt x="0" y="0"/>
                </a:moveTo>
                <a:lnTo>
                  <a:pt x="7" y="92"/>
                </a:lnTo>
                <a:lnTo>
                  <a:pt x="98" y="84"/>
                </a:lnTo>
                <a:lnTo>
                  <a:pt x="71" y="33"/>
                </a:lnTo>
                <a:lnTo>
                  <a:pt x="0" y="0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1" name="iṧḷïḓé"/>
          <p:cNvSpPr/>
          <p:nvPr/>
        </p:nvSpPr>
        <p:spPr bwMode="auto">
          <a:xfrm>
            <a:off x="2565479" y="2622022"/>
            <a:ext cx="111067" cy="105153"/>
          </a:xfrm>
          <a:custGeom>
            <a:avLst/>
            <a:gdLst>
              <a:gd name="T0" fmla="*/ 59 w 119"/>
              <a:gd name="T1" fmla="*/ 112 h 112"/>
              <a:gd name="T2" fmla="*/ 4 w 119"/>
              <a:gd name="T3" fmla="*/ 63 h 112"/>
              <a:gd name="T4" fmla="*/ 52 w 119"/>
              <a:gd name="T5" fmla="*/ 0 h 112"/>
              <a:gd name="T6" fmla="*/ 59 w 119"/>
              <a:gd name="T7" fmla="*/ 0 h 112"/>
              <a:gd name="T8" fmla="*/ 115 w 119"/>
              <a:gd name="T9" fmla="*/ 49 h 112"/>
              <a:gd name="T10" fmla="*/ 67 w 119"/>
              <a:gd name="T11" fmla="*/ 111 h 112"/>
              <a:gd name="T12" fmla="*/ 59 w 119"/>
              <a:gd name="T1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112">
                <a:moveTo>
                  <a:pt x="59" y="112"/>
                </a:moveTo>
                <a:cubicBezTo>
                  <a:pt x="31" y="112"/>
                  <a:pt x="7" y="91"/>
                  <a:pt x="4" y="63"/>
                </a:cubicBezTo>
                <a:cubicBezTo>
                  <a:pt x="0" y="32"/>
                  <a:pt x="21" y="4"/>
                  <a:pt x="52" y="0"/>
                </a:cubicBezTo>
                <a:cubicBezTo>
                  <a:pt x="54" y="0"/>
                  <a:pt x="57" y="0"/>
                  <a:pt x="59" y="0"/>
                </a:cubicBezTo>
                <a:cubicBezTo>
                  <a:pt x="87" y="0"/>
                  <a:pt x="111" y="21"/>
                  <a:pt x="115" y="49"/>
                </a:cubicBezTo>
                <a:cubicBezTo>
                  <a:pt x="119" y="79"/>
                  <a:pt x="97" y="107"/>
                  <a:pt x="67" y="111"/>
                </a:cubicBezTo>
                <a:cubicBezTo>
                  <a:pt x="64" y="112"/>
                  <a:pt x="62" y="112"/>
                  <a:pt x="59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2" name="íṣľíḑe"/>
          <p:cNvSpPr/>
          <p:nvPr/>
        </p:nvSpPr>
        <p:spPr bwMode="auto">
          <a:xfrm>
            <a:off x="2561536" y="2616764"/>
            <a:ext cx="120925" cy="115011"/>
          </a:xfrm>
          <a:custGeom>
            <a:avLst/>
            <a:gdLst>
              <a:gd name="T0" fmla="*/ 63 w 129"/>
              <a:gd name="T1" fmla="*/ 11 h 123"/>
              <a:gd name="T2" fmla="*/ 113 w 129"/>
              <a:gd name="T3" fmla="*/ 55 h 123"/>
              <a:gd name="T4" fmla="*/ 70 w 129"/>
              <a:gd name="T5" fmla="*/ 112 h 123"/>
              <a:gd name="T6" fmla="*/ 63 w 129"/>
              <a:gd name="T7" fmla="*/ 112 h 123"/>
              <a:gd name="T8" fmla="*/ 13 w 129"/>
              <a:gd name="T9" fmla="*/ 68 h 123"/>
              <a:gd name="T10" fmla="*/ 57 w 129"/>
              <a:gd name="T11" fmla="*/ 12 h 123"/>
              <a:gd name="T12" fmla="*/ 63 w 129"/>
              <a:gd name="T13" fmla="*/ 11 h 123"/>
              <a:gd name="T14" fmla="*/ 63 w 129"/>
              <a:gd name="T15" fmla="*/ 0 h 123"/>
              <a:gd name="T16" fmla="*/ 63 w 129"/>
              <a:gd name="T17" fmla="*/ 0 h 123"/>
              <a:gd name="T18" fmla="*/ 55 w 129"/>
              <a:gd name="T19" fmla="*/ 1 h 123"/>
              <a:gd name="T20" fmla="*/ 14 w 129"/>
              <a:gd name="T21" fmla="*/ 24 h 123"/>
              <a:gd name="T22" fmla="*/ 2 w 129"/>
              <a:gd name="T23" fmla="*/ 70 h 123"/>
              <a:gd name="T24" fmla="*/ 63 w 129"/>
              <a:gd name="T25" fmla="*/ 123 h 123"/>
              <a:gd name="T26" fmla="*/ 71 w 129"/>
              <a:gd name="T27" fmla="*/ 123 h 123"/>
              <a:gd name="T28" fmla="*/ 124 w 129"/>
              <a:gd name="T29" fmla="*/ 54 h 123"/>
              <a:gd name="T30" fmla="*/ 63 w 129"/>
              <a:gd name="T3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3">
                <a:moveTo>
                  <a:pt x="63" y="11"/>
                </a:moveTo>
                <a:cubicBezTo>
                  <a:pt x="88" y="11"/>
                  <a:pt x="110" y="30"/>
                  <a:pt x="113" y="55"/>
                </a:cubicBezTo>
                <a:cubicBezTo>
                  <a:pt x="117" y="83"/>
                  <a:pt x="97" y="108"/>
                  <a:pt x="70" y="112"/>
                </a:cubicBezTo>
                <a:cubicBezTo>
                  <a:pt x="68" y="112"/>
                  <a:pt x="65" y="112"/>
                  <a:pt x="63" y="112"/>
                </a:cubicBezTo>
                <a:cubicBezTo>
                  <a:pt x="38" y="112"/>
                  <a:pt x="17" y="94"/>
                  <a:pt x="13" y="68"/>
                </a:cubicBezTo>
                <a:cubicBezTo>
                  <a:pt x="10" y="41"/>
                  <a:pt x="29" y="15"/>
                  <a:pt x="57" y="12"/>
                </a:cubicBezTo>
                <a:cubicBezTo>
                  <a:pt x="59" y="12"/>
                  <a:pt x="61" y="11"/>
                  <a:pt x="63" y="11"/>
                </a:cubicBezTo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61" y="0"/>
                  <a:pt x="58" y="0"/>
                  <a:pt x="55" y="1"/>
                </a:cubicBezTo>
                <a:cubicBezTo>
                  <a:pt x="39" y="3"/>
                  <a:pt x="24" y="11"/>
                  <a:pt x="14" y="24"/>
                </a:cubicBezTo>
                <a:cubicBezTo>
                  <a:pt x="4" y="37"/>
                  <a:pt x="0" y="53"/>
                  <a:pt x="2" y="70"/>
                </a:cubicBezTo>
                <a:cubicBezTo>
                  <a:pt x="6" y="100"/>
                  <a:pt x="32" y="123"/>
                  <a:pt x="63" y="123"/>
                </a:cubicBezTo>
                <a:cubicBezTo>
                  <a:pt x="66" y="123"/>
                  <a:pt x="69" y="123"/>
                  <a:pt x="71" y="123"/>
                </a:cubicBezTo>
                <a:cubicBezTo>
                  <a:pt x="105" y="119"/>
                  <a:pt x="129" y="88"/>
                  <a:pt x="124" y="54"/>
                </a:cubicBezTo>
                <a:cubicBezTo>
                  <a:pt x="120" y="23"/>
                  <a:pt x="94" y="0"/>
                  <a:pt x="63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3" name="íŝ1ïḓe"/>
          <p:cNvSpPr/>
          <p:nvPr/>
        </p:nvSpPr>
        <p:spPr bwMode="auto">
          <a:xfrm>
            <a:off x="2899338" y="2869131"/>
            <a:ext cx="64406" cy="61120"/>
          </a:xfrm>
          <a:custGeom>
            <a:avLst/>
            <a:gdLst>
              <a:gd name="T0" fmla="*/ 0 w 98"/>
              <a:gd name="T1" fmla="*/ 0 h 93"/>
              <a:gd name="T2" fmla="*/ 8 w 98"/>
              <a:gd name="T3" fmla="*/ 93 h 93"/>
              <a:gd name="T4" fmla="*/ 98 w 98"/>
              <a:gd name="T5" fmla="*/ 84 h 93"/>
              <a:gd name="T6" fmla="*/ 71 w 98"/>
              <a:gd name="T7" fmla="*/ 34 h 93"/>
              <a:gd name="T8" fmla="*/ 0 w 98"/>
              <a:gd name="T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3">
                <a:moveTo>
                  <a:pt x="0" y="0"/>
                </a:moveTo>
                <a:lnTo>
                  <a:pt x="8" y="93"/>
                </a:lnTo>
                <a:lnTo>
                  <a:pt x="98" y="84"/>
                </a:lnTo>
                <a:lnTo>
                  <a:pt x="71" y="34"/>
                </a:lnTo>
                <a:lnTo>
                  <a:pt x="0" y="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4" name="ïṥḻiḑe"/>
          <p:cNvSpPr/>
          <p:nvPr/>
        </p:nvSpPr>
        <p:spPr bwMode="auto">
          <a:xfrm>
            <a:off x="2902624" y="2815240"/>
            <a:ext cx="107782" cy="104495"/>
          </a:xfrm>
          <a:custGeom>
            <a:avLst/>
            <a:gdLst>
              <a:gd name="T0" fmla="*/ 58 w 115"/>
              <a:gd name="T1" fmla="*/ 112 h 112"/>
              <a:gd name="T2" fmla="*/ 2 w 115"/>
              <a:gd name="T3" fmla="*/ 63 h 112"/>
              <a:gd name="T4" fmla="*/ 13 w 115"/>
              <a:gd name="T5" fmla="*/ 22 h 112"/>
              <a:gd name="T6" fmla="*/ 50 w 115"/>
              <a:gd name="T7" fmla="*/ 0 h 112"/>
              <a:gd name="T8" fmla="*/ 58 w 115"/>
              <a:gd name="T9" fmla="*/ 0 h 112"/>
              <a:gd name="T10" fmla="*/ 113 w 115"/>
              <a:gd name="T11" fmla="*/ 49 h 112"/>
              <a:gd name="T12" fmla="*/ 102 w 115"/>
              <a:gd name="T13" fmla="*/ 90 h 112"/>
              <a:gd name="T14" fmla="*/ 65 w 115"/>
              <a:gd name="T15" fmla="*/ 112 h 112"/>
              <a:gd name="T16" fmla="*/ 58 w 115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2">
                <a:moveTo>
                  <a:pt x="58" y="112"/>
                </a:moveTo>
                <a:cubicBezTo>
                  <a:pt x="30" y="112"/>
                  <a:pt x="6" y="91"/>
                  <a:pt x="2" y="63"/>
                </a:cubicBezTo>
                <a:cubicBezTo>
                  <a:pt x="0" y="48"/>
                  <a:pt x="4" y="34"/>
                  <a:pt x="13" y="22"/>
                </a:cubicBezTo>
                <a:cubicBezTo>
                  <a:pt x="22" y="10"/>
                  <a:pt x="36" y="2"/>
                  <a:pt x="50" y="0"/>
                </a:cubicBezTo>
                <a:cubicBezTo>
                  <a:pt x="53" y="0"/>
                  <a:pt x="55" y="0"/>
                  <a:pt x="58" y="0"/>
                </a:cubicBezTo>
                <a:cubicBezTo>
                  <a:pt x="86" y="0"/>
                  <a:pt x="110" y="21"/>
                  <a:pt x="113" y="49"/>
                </a:cubicBezTo>
                <a:cubicBezTo>
                  <a:pt x="115" y="64"/>
                  <a:pt x="111" y="78"/>
                  <a:pt x="102" y="90"/>
                </a:cubicBezTo>
                <a:cubicBezTo>
                  <a:pt x="93" y="102"/>
                  <a:pt x="80" y="110"/>
                  <a:pt x="65" y="112"/>
                </a:cubicBezTo>
                <a:cubicBezTo>
                  <a:pt x="63" y="112"/>
                  <a:pt x="60" y="112"/>
                  <a:pt x="58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5" name="ïŝḷîḓè"/>
          <p:cNvSpPr/>
          <p:nvPr/>
        </p:nvSpPr>
        <p:spPr bwMode="auto">
          <a:xfrm>
            <a:off x="2895395" y="2809325"/>
            <a:ext cx="120925" cy="116325"/>
          </a:xfrm>
          <a:custGeom>
            <a:avLst/>
            <a:gdLst>
              <a:gd name="T0" fmla="*/ 66 w 129"/>
              <a:gd name="T1" fmla="*/ 12 h 124"/>
              <a:gd name="T2" fmla="*/ 116 w 129"/>
              <a:gd name="T3" fmla="*/ 55 h 124"/>
              <a:gd name="T4" fmla="*/ 72 w 129"/>
              <a:gd name="T5" fmla="*/ 112 h 124"/>
              <a:gd name="T6" fmla="*/ 66 w 129"/>
              <a:gd name="T7" fmla="*/ 112 h 124"/>
              <a:gd name="T8" fmla="*/ 16 w 129"/>
              <a:gd name="T9" fmla="*/ 69 h 124"/>
              <a:gd name="T10" fmla="*/ 59 w 129"/>
              <a:gd name="T11" fmla="*/ 12 h 124"/>
              <a:gd name="T12" fmla="*/ 66 w 129"/>
              <a:gd name="T13" fmla="*/ 12 h 124"/>
              <a:gd name="T14" fmla="*/ 66 w 129"/>
              <a:gd name="T15" fmla="*/ 0 h 124"/>
              <a:gd name="T16" fmla="*/ 66 w 129"/>
              <a:gd name="T17" fmla="*/ 0 h 124"/>
              <a:gd name="T18" fmla="*/ 58 w 129"/>
              <a:gd name="T19" fmla="*/ 1 h 124"/>
              <a:gd name="T20" fmla="*/ 5 w 129"/>
              <a:gd name="T21" fmla="*/ 70 h 124"/>
              <a:gd name="T22" fmla="*/ 66 w 129"/>
              <a:gd name="T23" fmla="*/ 124 h 124"/>
              <a:gd name="T24" fmla="*/ 74 w 129"/>
              <a:gd name="T25" fmla="*/ 123 h 124"/>
              <a:gd name="T26" fmla="*/ 115 w 129"/>
              <a:gd name="T27" fmla="*/ 100 h 124"/>
              <a:gd name="T28" fmla="*/ 127 w 129"/>
              <a:gd name="T29" fmla="*/ 54 h 124"/>
              <a:gd name="T30" fmla="*/ 66 w 129"/>
              <a:gd name="T3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4">
                <a:moveTo>
                  <a:pt x="66" y="12"/>
                </a:moveTo>
                <a:cubicBezTo>
                  <a:pt x="91" y="12"/>
                  <a:pt x="112" y="30"/>
                  <a:pt x="116" y="55"/>
                </a:cubicBezTo>
                <a:cubicBezTo>
                  <a:pt x="119" y="83"/>
                  <a:pt x="100" y="108"/>
                  <a:pt x="72" y="112"/>
                </a:cubicBezTo>
                <a:cubicBezTo>
                  <a:pt x="70" y="112"/>
                  <a:pt x="68" y="112"/>
                  <a:pt x="66" y="112"/>
                </a:cubicBezTo>
                <a:cubicBezTo>
                  <a:pt x="41" y="112"/>
                  <a:pt x="19" y="94"/>
                  <a:pt x="16" y="69"/>
                </a:cubicBezTo>
                <a:cubicBezTo>
                  <a:pt x="12" y="41"/>
                  <a:pt x="32" y="16"/>
                  <a:pt x="59" y="12"/>
                </a:cubicBezTo>
                <a:cubicBezTo>
                  <a:pt x="61" y="12"/>
                  <a:pt x="64" y="12"/>
                  <a:pt x="66" y="12"/>
                </a:cubicBezTo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0" y="1"/>
                  <a:pt x="58" y="1"/>
                </a:cubicBezTo>
                <a:cubicBezTo>
                  <a:pt x="24" y="5"/>
                  <a:pt x="0" y="36"/>
                  <a:pt x="5" y="70"/>
                </a:cubicBezTo>
                <a:cubicBezTo>
                  <a:pt x="9" y="101"/>
                  <a:pt x="35" y="124"/>
                  <a:pt x="66" y="124"/>
                </a:cubicBezTo>
                <a:cubicBezTo>
                  <a:pt x="68" y="124"/>
                  <a:pt x="71" y="123"/>
                  <a:pt x="74" y="123"/>
                </a:cubicBezTo>
                <a:cubicBezTo>
                  <a:pt x="90" y="121"/>
                  <a:pt x="105" y="113"/>
                  <a:pt x="115" y="100"/>
                </a:cubicBezTo>
                <a:cubicBezTo>
                  <a:pt x="125" y="87"/>
                  <a:pt x="129" y="70"/>
                  <a:pt x="127" y="54"/>
                </a:cubicBezTo>
                <a:cubicBezTo>
                  <a:pt x="123" y="23"/>
                  <a:pt x="97" y="0"/>
                  <a:pt x="66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6" name="iṡlïḓè"/>
          <p:cNvSpPr/>
          <p:nvPr/>
        </p:nvSpPr>
        <p:spPr bwMode="auto">
          <a:xfrm>
            <a:off x="2597025" y="2656196"/>
            <a:ext cx="25631" cy="34175"/>
          </a:xfrm>
          <a:custGeom>
            <a:avLst/>
            <a:gdLst>
              <a:gd name="T0" fmla="*/ 5 w 27"/>
              <a:gd name="T1" fmla="*/ 18 h 37"/>
              <a:gd name="T2" fmla="*/ 1 w 27"/>
              <a:gd name="T3" fmla="*/ 11 h 37"/>
              <a:gd name="T4" fmla="*/ 1 w 27"/>
              <a:gd name="T5" fmla="*/ 7 h 37"/>
              <a:gd name="T6" fmla="*/ 3 w 27"/>
              <a:gd name="T7" fmla="*/ 4 h 37"/>
              <a:gd name="T8" fmla="*/ 6 w 27"/>
              <a:gd name="T9" fmla="*/ 1 h 37"/>
              <a:gd name="T10" fmla="*/ 11 w 27"/>
              <a:gd name="T11" fmla="*/ 0 h 37"/>
              <a:gd name="T12" fmla="*/ 15 w 27"/>
              <a:gd name="T13" fmla="*/ 0 h 37"/>
              <a:gd name="T14" fmla="*/ 19 w 27"/>
              <a:gd name="T15" fmla="*/ 2 h 37"/>
              <a:gd name="T16" fmla="*/ 22 w 27"/>
              <a:gd name="T17" fmla="*/ 4 h 37"/>
              <a:gd name="T18" fmla="*/ 23 w 27"/>
              <a:gd name="T19" fmla="*/ 8 h 37"/>
              <a:gd name="T20" fmla="*/ 21 w 27"/>
              <a:gd name="T21" fmla="*/ 16 h 37"/>
              <a:gd name="T22" fmla="*/ 27 w 27"/>
              <a:gd name="T23" fmla="*/ 24 h 37"/>
              <a:gd name="T24" fmla="*/ 26 w 27"/>
              <a:gd name="T25" fmla="*/ 28 h 37"/>
              <a:gd name="T26" fmla="*/ 24 w 27"/>
              <a:gd name="T27" fmla="*/ 32 h 37"/>
              <a:gd name="T28" fmla="*/ 21 w 27"/>
              <a:gd name="T29" fmla="*/ 35 h 37"/>
              <a:gd name="T30" fmla="*/ 15 w 27"/>
              <a:gd name="T31" fmla="*/ 37 h 37"/>
              <a:gd name="T32" fmla="*/ 10 w 27"/>
              <a:gd name="T33" fmla="*/ 37 h 37"/>
              <a:gd name="T34" fmla="*/ 6 w 27"/>
              <a:gd name="T35" fmla="*/ 35 h 37"/>
              <a:gd name="T36" fmla="*/ 3 w 27"/>
              <a:gd name="T37" fmla="*/ 32 h 37"/>
              <a:gd name="T38" fmla="*/ 1 w 27"/>
              <a:gd name="T39" fmla="*/ 27 h 37"/>
              <a:gd name="T40" fmla="*/ 2 w 27"/>
              <a:gd name="T41" fmla="*/ 22 h 37"/>
              <a:gd name="T42" fmla="*/ 5 w 27"/>
              <a:gd name="T43" fmla="*/ 18 h 37"/>
              <a:gd name="T44" fmla="*/ 8 w 27"/>
              <a:gd name="T45" fmla="*/ 11 h 37"/>
              <a:gd name="T46" fmla="*/ 9 w 27"/>
              <a:gd name="T47" fmla="*/ 12 h 37"/>
              <a:gd name="T48" fmla="*/ 10 w 27"/>
              <a:gd name="T49" fmla="*/ 13 h 37"/>
              <a:gd name="T50" fmla="*/ 11 w 27"/>
              <a:gd name="T51" fmla="*/ 14 h 37"/>
              <a:gd name="T52" fmla="*/ 12 w 27"/>
              <a:gd name="T53" fmla="*/ 14 h 37"/>
              <a:gd name="T54" fmla="*/ 15 w 27"/>
              <a:gd name="T55" fmla="*/ 13 h 37"/>
              <a:gd name="T56" fmla="*/ 16 w 27"/>
              <a:gd name="T57" fmla="*/ 10 h 37"/>
              <a:gd name="T58" fmla="*/ 14 w 27"/>
              <a:gd name="T59" fmla="*/ 7 h 37"/>
              <a:gd name="T60" fmla="*/ 11 w 27"/>
              <a:gd name="T61" fmla="*/ 7 h 37"/>
              <a:gd name="T62" fmla="*/ 9 w 27"/>
              <a:gd name="T63" fmla="*/ 8 h 37"/>
              <a:gd name="T64" fmla="*/ 8 w 27"/>
              <a:gd name="T65" fmla="*/ 11 h 37"/>
              <a:gd name="T66" fmla="*/ 9 w 27"/>
              <a:gd name="T67" fmla="*/ 25 h 37"/>
              <a:gd name="T68" fmla="*/ 10 w 27"/>
              <a:gd name="T69" fmla="*/ 27 h 37"/>
              <a:gd name="T70" fmla="*/ 11 w 27"/>
              <a:gd name="T71" fmla="*/ 29 h 37"/>
              <a:gd name="T72" fmla="*/ 13 w 27"/>
              <a:gd name="T73" fmla="*/ 30 h 37"/>
              <a:gd name="T74" fmla="*/ 14 w 27"/>
              <a:gd name="T75" fmla="*/ 30 h 37"/>
              <a:gd name="T76" fmla="*/ 16 w 27"/>
              <a:gd name="T77" fmla="*/ 29 h 37"/>
              <a:gd name="T78" fmla="*/ 18 w 27"/>
              <a:gd name="T79" fmla="*/ 28 h 37"/>
              <a:gd name="T80" fmla="*/ 18 w 27"/>
              <a:gd name="T81" fmla="*/ 26 h 37"/>
              <a:gd name="T82" fmla="*/ 19 w 27"/>
              <a:gd name="T83" fmla="*/ 24 h 37"/>
              <a:gd name="T84" fmla="*/ 17 w 27"/>
              <a:gd name="T85" fmla="*/ 21 h 37"/>
              <a:gd name="T86" fmla="*/ 13 w 27"/>
              <a:gd name="T87" fmla="*/ 20 h 37"/>
              <a:gd name="T88" fmla="*/ 11 w 27"/>
              <a:gd name="T89" fmla="*/ 20 h 37"/>
              <a:gd name="T90" fmla="*/ 10 w 27"/>
              <a:gd name="T91" fmla="*/ 22 h 37"/>
              <a:gd name="T92" fmla="*/ 9 w 27"/>
              <a:gd name="T93" fmla="*/ 23 h 37"/>
              <a:gd name="T94" fmla="*/ 9 w 27"/>
              <a:gd name="T95" fmla="*/ 2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37">
                <a:moveTo>
                  <a:pt x="5" y="18"/>
                </a:moveTo>
                <a:cubicBezTo>
                  <a:pt x="2" y="16"/>
                  <a:pt x="1" y="14"/>
                  <a:pt x="1" y="11"/>
                </a:cubicBezTo>
                <a:cubicBezTo>
                  <a:pt x="0" y="10"/>
                  <a:pt x="1" y="8"/>
                  <a:pt x="1" y="7"/>
                </a:cubicBezTo>
                <a:cubicBezTo>
                  <a:pt x="1" y="6"/>
                  <a:pt x="2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0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0"/>
                  <a:pt x="18" y="1"/>
                  <a:pt x="19" y="2"/>
                </a:cubicBezTo>
                <a:cubicBezTo>
                  <a:pt x="20" y="2"/>
                  <a:pt x="21" y="3"/>
                  <a:pt x="22" y="4"/>
                </a:cubicBezTo>
                <a:cubicBezTo>
                  <a:pt x="23" y="6"/>
                  <a:pt x="23" y="7"/>
                  <a:pt x="23" y="8"/>
                </a:cubicBezTo>
                <a:cubicBezTo>
                  <a:pt x="23" y="11"/>
                  <a:pt x="23" y="13"/>
                  <a:pt x="21" y="16"/>
                </a:cubicBezTo>
                <a:cubicBezTo>
                  <a:pt x="24" y="17"/>
                  <a:pt x="26" y="20"/>
                  <a:pt x="27" y="24"/>
                </a:cubicBezTo>
                <a:cubicBezTo>
                  <a:pt x="27" y="25"/>
                  <a:pt x="27" y="27"/>
                  <a:pt x="26" y="28"/>
                </a:cubicBezTo>
                <a:cubicBezTo>
                  <a:pt x="26" y="30"/>
                  <a:pt x="25" y="31"/>
                  <a:pt x="24" y="32"/>
                </a:cubicBezTo>
                <a:cubicBezTo>
                  <a:pt x="23" y="34"/>
                  <a:pt x="22" y="35"/>
                  <a:pt x="21" y="35"/>
                </a:cubicBezTo>
                <a:cubicBezTo>
                  <a:pt x="19" y="36"/>
                  <a:pt x="17" y="37"/>
                  <a:pt x="15" y="37"/>
                </a:cubicBezTo>
                <a:cubicBezTo>
                  <a:pt x="14" y="37"/>
                  <a:pt x="12" y="37"/>
                  <a:pt x="10" y="37"/>
                </a:cubicBezTo>
                <a:cubicBezTo>
                  <a:pt x="8" y="36"/>
                  <a:pt x="7" y="36"/>
                  <a:pt x="6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2" y="30"/>
                  <a:pt x="1" y="29"/>
                  <a:pt x="1" y="27"/>
                </a:cubicBezTo>
                <a:cubicBezTo>
                  <a:pt x="1" y="25"/>
                  <a:pt x="1" y="24"/>
                  <a:pt x="2" y="22"/>
                </a:cubicBezTo>
                <a:cubicBezTo>
                  <a:pt x="2" y="20"/>
                  <a:pt x="3" y="19"/>
                  <a:pt x="5" y="18"/>
                </a:cubicBezTo>
                <a:close/>
                <a:moveTo>
                  <a:pt x="8" y="11"/>
                </a:moveTo>
                <a:cubicBezTo>
                  <a:pt x="8" y="11"/>
                  <a:pt x="9" y="12"/>
                  <a:pt x="9" y="12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3" y="14"/>
                  <a:pt x="14" y="14"/>
                  <a:pt x="15" y="13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9"/>
                  <a:pt x="15" y="8"/>
                  <a:pt x="14" y="7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10" y="7"/>
                  <a:pt x="9" y="8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5"/>
                </a:moveTo>
                <a:cubicBezTo>
                  <a:pt x="9" y="26"/>
                  <a:pt x="9" y="27"/>
                  <a:pt x="10" y="27"/>
                </a:cubicBezTo>
                <a:cubicBezTo>
                  <a:pt x="10" y="28"/>
                  <a:pt x="10" y="28"/>
                  <a:pt x="11" y="29"/>
                </a:cubicBezTo>
                <a:cubicBezTo>
                  <a:pt x="11" y="29"/>
                  <a:pt x="12" y="29"/>
                  <a:pt x="13" y="30"/>
                </a:cubicBezTo>
                <a:cubicBezTo>
                  <a:pt x="13" y="30"/>
                  <a:pt x="14" y="30"/>
                  <a:pt x="14" y="30"/>
                </a:cubicBezTo>
                <a:cubicBezTo>
                  <a:pt x="15" y="30"/>
                  <a:pt x="16" y="30"/>
                  <a:pt x="16" y="29"/>
                </a:cubicBezTo>
                <a:cubicBezTo>
                  <a:pt x="17" y="29"/>
                  <a:pt x="17" y="28"/>
                  <a:pt x="18" y="28"/>
                </a:cubicBezTo>
                <a:cubicBezTo>
                  <a:pt x="18" y="27"/>
                  <a:pt x="18" y="27"/>
                  <a:pt x="18" y="26"/>
                </a:cubicBezTo>
                <a:cubicBezTo>
                  <a:pt x="19" y="26"/>
                  <a:pt x="19" y="25"/>
                  <a:pt x="19" y="24"/>
                </a:cubicBezTo>
                <a:cubicBezTo>
                  <a:pt x="18" y="23"/>
                  <a:pt x="18" y="22"/>
                  <a:pt x="17" y="21"/>
                </a:cubicBezTo>
                <a:cubicBezTo>
                  <a:pt x="16" y="20"/>
                  <a:pt x="14" y="20"/>
                  <a:pt x="13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2"/>
                  <a:pt x="9" y="23"/>
                  <a:pt x="9" y="23"/>
                </a:cubicBezTo>
                <a:cubicBezTo>
                  <a:pt x="9" y="24"/>
                  <a:pt x="9" y="25"/>
                  <a:pt x="9" y="25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7" name="íṣḻïďé"/>
          <p:cNvSpPr/>
          <p:nvPr/>
        </p:nvSpPr>
        <p:spPr bwMode="auto">
          <a:xfrm>
            <a:off x="2624627" y="2652253"/>
            <a:ext cx="24974" cy="35489"/>
          </a:xfrm>
          <a:custGeom>
            <a:avLst/>
            <a:gdLst>
              <a:gd name="T0" fmla="*/ 8 w 27"/>
              <a:gd name="T1" fmla="*/ 37 h 38"/>
              <a:gd name="T2" fmla="*/ 2 w 27"/>
              <a:gd name="T3" fmla="*/ 34 h 38"/>
              <a:gd name="T4" fmla="*/ 4 w 27"/>
              <a:gd name="T5" fmla="*/ 30 h 38"/>
              <a:gd name="T6" fmla="*/ 8 w 27"/>
              <a:gd name="T7" fmla="*/ 25 h 38"/>
              <a:gd name="T8" fmla="*/ 13 w 27"/>
              <a:gd name="T9" fmla="*/ 16 h 38"/>
              <a:gd name="T10" fmla="*/ 15 w 27"/>
              <a:gd name="T11" fmla="*/ 10 h 38"/>
              <a:gd name="T12" fmla="*/ 14 w 27"/>
              <a:gd name="T13" fmla="*/ 8 h 38"/>
              <a:gd name="T14" fmla="*/ 11 w 27"/>
              <a:gd name="T15" fmla="*/ 7 h 38"/>
              <a:gd name="T16" fmla="*/ 9 w 27"/>
              <a:gd name="T17" fmla="*/ 9 h 38"/>
              <a:gd name="T18" fmla="*/ 8 w 27"/>
              <a:gd name="T19" fmla="*/ 12 h 38"/>
              <a:gd name="T20" fmla="*/ 7 w 27"/>
              <a:gd name="T21" fmla="*/ 15 h 38"/>
              <a:gd name="T22" fmla="*/ 5 w 27"/>
              <a:gd name="T23" fmla="*/ 16 h 38"/>
              <a:gd name="T24" fmla="*/ 2 w 27"/>
              <a:gd name="T25" fmla="*/ 15 h 38"/>
              <a:gd name="T26" fmla="*/ 0 w 27"/>
              <a:gd name="T27" fmla="*/ 13 h 38"/>
              <a:gd name="T28" fmla="*/ 0 w 27"/>
              <a:gd name="T29" fmla="*/ 9 h 38"/>
              <a:gd name="T30" fmla="*/ 2 w 27"/>
              <a:gd name="T31" fmla="*/ 6 h 38"/>
              <a:gd name="T32" fmla="*/ 6 w 27"/>
              <a:gd name="T33" fmla="*/ 2 h 38"/>
              <a:gd name="T34" fmla="*/ 11 w 27"/>
              <a:gd name="T35" fmla="*/ 0 h 38"/>
              <a:gd name="T36" fmla="*/ 15 w 27"/>
              <a:gd name="T37" fmla="*/ 0 h 38"/>
              <a:gd name="T38" fmla="*/ 19 w 27"/>
              <a:gd name="T39" fmla="*/ 2 h 38"/>
              <a:gd name="T40" fmla="*/ 22 w 27"/>
              <a:gd name="T41" fmla="*/ 5 h 38"/>
              <a:gd name="T42" fmla="*/ 23 w 27"/>
              <a:gd name="T43" fmla="*/ 9 h 38"/>
              <a:gd name="T44" fmla="*/ 23 w 27"/>
              <a:gd name="T45" fmla="*/ 13 h 38"/>
              <a:gd name="T46" fmla="*/ 21 w 27"/>
              <a:gd name="T47" fmla="*/ 18 h 38"/>
              <a:gd name="T48" fmla="*/ 18 w 27"/>
              <a:gd name="T49" fmla="*/ 23 h 38"/>
              <a:gd name="T50" fmla="*/ 14 w 27"/>
              <a:gd name="T51" fmla="*/ 29 h 38"/>
              <a:gd name="T52" fmla="*/ 21 w 27"/>
              <a:gd name="T53" fmla="*/ 28 h 38"/>
              <a:gd name="T54" fmla="*/ 27 w 27"/>
              <a:gd name="T55" fmla="*/ 31 h 38"/>
              <a:gd name="T56" fmla="*/ 22 w 27"/>
              <a:gd name="T57" fmla="*/ 35 h 38"/>
              <a:gd name="T58" fmla="*/ 8 w 27"/>
              <a:gd name="T5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8">
                <a:moveTo>
                  <a:pt x="8" y="37"/>
                </a:moveTo>
                <a:cubicBezTo>
                  <a:pt x="5" y="38"/>
                  <a:pt x="3" y="37"/>
                  <a:pt x="2" y="34"/>
                </a:cubicBezTo>
                <a:cubicBezTo>
                  <a:pt x="2" y="33"/>
                  <a:pt x="3" y="32"/>
                  <a:pt x="4" y="30"/>
                </a:cubicBezTo>
                <a:cubicBezTo>
                  <a:pt x="5" y="29"/>
                  <a:pt x="6" y="27"/>
                  <a:pt x="8" y="25"/>
                </a:cubicBezTo>
                <a:cubicBezTo>
                  <a:pt x="10" y="21"/>
                  <a:pt x="12" y="18"/>
                  <a:pt x="13" y="16"/>
                </a:cubicBezTo>
                <a:cubicBezTo>
                  <a:pt x="15" y="14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8"/>
                  <a:pt x="12" y="7"/>
                  <a:pt x="11" y="7"/>
                </a:cubicBezTo>
                <a:cubicBezTo>
                  <a:pt x="11" y="8"/>
                  <a:pt x="10" y="8"/>
                  <a:pt x="9" y="9"/>
                </a:cubicBezTo>
                <a:cubicBezTo>
                  <a:pt x="9" y="9"/>
                  <a:pt x="8" y="10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1" y="8"/>
                  <a:pt x="1" y="7"/>
                  <a:pt x="2" y="6"/>
                </a:cubicBezTo>
                <a:cubicBezTo>
                  <a:pt x="3" y="4"/>
                  <a:pt x="4" y="3"/>
                  <a:pt x="6" y="2"/>
                </a:cubicBezTo>
                <a:cubicBezTo>
                  <a:pt x="7" y="1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1"/>
                  <a:pt x="18" y="1"/>
                  <a:pt x="19" y="2"/>
                </a:cubicBezTo>
                <a:cubicBezTo>
                  <a:pt x="20" y="3"/>
                  <a:pt x="21" y="4"/>
                  <a:pt x="22" y="5"/>
                </a:cubicBezTo>
                <a:cubicBezTo>
                  <a:pt x="23" y="6"/>
                  <a:pt x="23" y="7"/>
                  <a:pt x="23" y="9"/>
                </a:cubicBezTo>
                <a:cubicBezTo>
                  <a:pt x="24" y="10"/>
                  <a:pt x="23" y="12"/>
                  <a:pt x="23" y="13"/>
                </a:cubicBezTo>
                <a:cubicBezTo>
                  <a:pt x="23" y="15"/>
                  <a:pt x="22" y="16"/>
                  <a:pt x="21" y="18"/>
                </a:cubicBezTo>
                <a:cubicBezTo>
                  <a:pt x="20" y="19"/>
                  <a:pt x="19" y="21"/>
                  <a:pt x="18" y="23"/>
                </a:cubicBezTo>
                <a:cubicBezTo>
                  <a:pt x="17" y="25"/>
                  <a:pt x="15" y="27"/>
                  <a:pt x="14" y="29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7"/>
                  <a:pt x="27" y="28"/>
                  <a:pt x="27" y="31"/>
                </a:cubicBezTo>
                <a:cubicBezTo>
                  <a:pt x="27" y="33"/>
                  <a:pt x="26" y="35"/>
                  <a:pt x="22" y="35"/>
                </a:cubicBezTo>
                <a:lnTo>
                  <a:pt x="8" y="37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8" name="is1íḍè"/>
          <p:cNvSpPr/>
          <p:nvPr/>
        </p:nvSpPr>
        <p:spPr bwMode="auto">
          <a:xfrm>
            <a:off x="2928912" y="2849414"/>
            <a:ext cx="28917" cy="34832"/>
          </a:xfrm>
          <a:custGeom>
            <a:avLst/>
            <a:gdLst>
              <a:gd name="T0" fmla="*/ 18 w 31"/>
              <a:gd name="T1" fmla="*/ 29 h 37"/>
              <a:gd name="T2" fmla="*/ 6 w 31"/>
              <a:gd name="T3" fmla="*/ 30 h 37"/>
              <a:gd name="T4" fmla="*/ 2 w 31"/>
              <a:gd name="T5" fmla="*/ 30 h 37"/>
              <a:gd name="T6" fmla="*/ 0 w 31"/>
              <a:gd name="T7" fmla="*/ 28 h 37"/>
              <a:gd name="T8" fmla="*/ 1 w 31"/>
              <a:gd name="T9" fmla="*/ 25 h 37"/>
              <a:gd name="T10" fmla="*/ 2 w 31"/>
              <a:gd name="T11" fmla="*/ 23 h 37"/>
              <a:gd name="T12" fmla="*/ 10 w 31"/>
              <a:gd name="T13" fmla="*/ 5 h 37"/>
              <a:gd name="T14" fmla="*/ 12 w 31"/>
              <a:gd name="T15" fmla="*/ 2 h 37"/>
              <a:gd name="T16" fmla="*/ 15 w 31"/>
              <a:gd name="T17" fmla="*/ 1 h 37"/>
              <a:gd name="T18" fmla="*/ 20 w 31"/>
              <a:gd name="T19" fmla="*/ 2 h 37"/>
              <a:gd name="T20" fmla="*/ 23 w 31"/>
              <a:gd name="T21" fmla="*/ 8 h 37"/>
              <a:gd name="T22" fmla="*/ 24 w 31"/>
              <a:gd name="T23" fmla="*/ 21 h 37"/>
              <a:gd name="T24" fmla="*/ 25 w 31"/>
              <a:gd name="T25" fmla="*/ 21 h 37"/>
              <a:gd name="T26" fmla="*/ 25 w 31"/>
              <a:gd name="T27" fmla="*/ 21 h 37"/>
              <a:gd name="T28" fmla="*/ 29 w 31"/>
              <a:gd name="T29" fmla="*/ 21 h 37"/>
              <a:gd name="T30" fmla="*/ 30 w 31"/>
              <a:gd name="T31" fmla="*/ 23 h 37"/>
              <a:gd name="T32" fmla="*/ 26 w 31"/>
              <a:gd name="T33" fmla="*/ 28 h 37"/>
              <a:gd name="T34" fmla="*/ 25 w 31"/>
              <a:gd name="T35" fmla="*/ 28 h 37"/>
              <a:gd name="T36" fmla="*/ 26 w 31"/>
              <a:gd name="T37" fmla="*/ 32 h 37"/>
              <a:gd name="T38" fmla="*/ 25 w 31"/>
              <a:gd name="T39" fmla="*/ 35 h 37"/>
              <a:gd name="T40" fmla="*/ 22 w 31"/>
              <a:gd name="T41" fmla="*/ 36 h 37"/>
              <a:gd name="T42" fmla="*/ 18 w 31"/>
              <a:gd name="T43" fmla="*/ 32 h 37"/>
              <a:gd name="T44" fmla="*/ 18 w 31"/>
              <a:gd name="T45" fmla="*/ 29 h 37"/>
              <a:gd name="T46" fmla="*/ 17 w 31"/>
              <a:gd name="T47" fmla="*/ 22 h 37"/>
              <a:gd name="T48" fmla="*/ 15 w 31"/>
              <a:gd name="T49" fmla="*/ 8 h 37"/>
              <a:gd name="T50" fmla="*/ 9 w 31"/>
              <a:gd name="T51" fmla="*/ 23 h 37"/>
              <a:gd name="T52" fmla="*/ 17 w 31"/>
              <a:gd name="T53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37">
                <a:moveTo>
                  <a:pt x="18" y="29"/>
                </a:moveTo>
                <a:cubicBezTo>
                  <a:pt x="6" y="30"/>
                  <a:pt x="6" y="30"/>
                  <a:pt x="6" y="30"/>
                </a:cubicBezTo>
                <a:cubicBezTo>
                  <a:pt x="4" y="31"/>
                  <a:pt x="3" y="31"/>
                  <a:pt x="2" y="30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5"/>
                </a:cubicBezTo>
                <a:cubicBezTo>
                  <a:pt x="1" y="25"/>
                  <a:pt x="1" y="24"/>
                  <a:pt x="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3"/>
                  <a:pt x="12" y="2"/>
                </a:cubicBezTo>
                <a:cubicBezTo>
                  <a:pt x="13" y="1"/>
                  <a:pt x="14" y="1"/>
                  <a:pt x="15" y="1"/>
                </a:cubicBezTo>
                <a:cubicBezTo>
                  <a:pt x="17" y="0"/>
                  <a:pt x="19" y="1"/>
                  <a:pt x="20" y="2"/>
                </a:cubicBezTo>
                <a:cubicBezTo>
                  <a:pt x="21" y="3"/>
                  <a:pt x="22" y="5"/>
                  <a:pt x="23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7" y="20"/>
                  <a:pt x="28" y="21"/>
                  <a:pt x="29" y="21"/>
                </a:cubicBezTo>
                <a:cubicBezTo>
                  <a:pt x="30" y="22"/>
                  <a:pt x="30" y="22"/>
                  <a:pt x="30" y="23"/>
                </a:cubicBezTo>
                <a:cubicBezTo>
                  <a:pt x="31" y="26"/>
                  <a:pt x="29" y="27"/>
                  <a:pt x="2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3"/>
                  <a:pt x="26" y="34"/>
                  <a:pt x="25" y="35"/>
                </a:cubicBezTo>
                <a:cubicBezTo>
                  <a:pt x="24" y="36"/>
                  <a:pt x="24" y="36"/>
                  <a:pt x="22" y="36"/>
                </a:cubicBezTo>
                <a:cubicBezTo>
                  <a:pt x="20" y="37"/>
                  <a:pt x="19" y="35"/>
                  <a:pt x="18" y="32"/>
                </a:cubicBezTo>
                <a:lnTo>
                  <a:pt x="18" y="29"/>
                </a:lnTo>
                <a:close/>
                <a:moveTo>
                  <a:pt x="17" y="22"/>
                </a:moveTo>
                <a:cubicBezTo>
                  <a:pt x="15" y="8"/>
                  <a:pt x="15" y="8"/>
                  <a:pt x="15" y="8"/>
                </a:cubicBezTo>
                <a:cubicBezTo>
                  <a:pt x="9" y="23"/>
                  <a:pt x="9" y="23"/>
                  <a:pt x="9" y="23"/>
                </a:cubicBezTo>
                <a:lnTo>
                  <a:pt x="17" y="22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9" name="îSḻiḑe"/>
          <p:cNvSpPr/>
          <p:nvPr/>
        </p:nvSpPr>
        <p:spPr bwMode="auto">
          <a:xfrm>
            <a:off x="2961116" y="2846128"/>
            <a:ext cx="24317" cy="35489"/>
          </a:xfrm>
          <a:custGeom>
            <a:avLst/>
            <a:gdLst>
              <a:gd name="T0" fmla="*/ 4 w 26"/>
              <a:gd name="T1" fmla="*/ 18 h 38"/>
              <a:gd name="T2" fmla="*/ 0 w 26"/>
              <a:gd name="T3" fmla="*/ 12 h 38"/>
              <a:gd name="T4" fmla="*/ 0 w 26"/>
              <a:gd name="T5" fmla="*/ 8 h 38"/>
              <a:gd name="T6" fmla="*/ 2 w 26"/>
              <a:gd name="T7" fmla="*/ 4 h 38"/>
              <a:gd name="T8" fmla="*/ 6 w 26"/>
              <a:gd name="T9" fmla="*/ 2 h 38"/>
              <a:gd name="T10" fmla="*/ 10 w 26"/>
              <a:gd name="T11" fmla="*/ 0 h 38"/>
              <a:gd name="T12" fmla="*/ 15 w 26"/>
              <a:gd name="T13" fmla="*/ 1 h 38"/>
              <a:gd name="T14" fmla="*/ 19 w 26"/>
              <a:gd name="T15" fmla="*/ 2 h 38"/>
              <a:gd name="T16" fmla="*/ 21 w 26"/>
              <a:gd name="T17" fmla="*/ 5 h 38"/>
              <a:gd name="T18" fmla="*/ 23 w 26"/>
              <a:gd name="T19" fmla="*/ 9 h 38"/>
              <a:gd name="T20" fmla="*/ 20 w 26"/>
              <a:gd name="T21" fmla="*/ 16 h 38"/>
              <a:gd name="T22" fmla="*/ 26 w 26"/>
              <a:gd name="T23" fmla="*/ 24 h 38"/>
              <a:gd name="T24" fmla="*/ 26 w 26"/>
              <a:gd name="T25" fmla="*/ 29 h 38"/>
              <a:gd name="T26" fmla="*/ 24 w 26"/>
              <a:gd name="T27" fmla="*/ 33 h 38"/>
              <a:gd name="T28" fmla="*/ 20 w 26"/>
              <a:gd name="T29" fmla="*/ 36 h 38"/>
              <a:gd name="T30" fmla="*/ 15 w 26"/>
              <a:gd name="T31" fmla="*/ 38 h 38"/>
              <a:gd name="T32" fmla="*/ 10 w 26"/>
              <a:gd name="T33" fmla="*/ 37 h 38"/>
              <a:gd name="T34" fmla="*/ 5 w 26"/>
              <a:gd name="T35" fmla="*/ 35 h 38"/>
              <a:gd name="T36" fmla="*/ 2 w 26"/>
              <a:gd name="T37" fmla="*/ 32 h 38"/>
              <a:gd name="T38" fmla="*/ 1 w 26"/>
              <a:gd name="T39" fmla="*/ 28 h 38"/>
              <a:gd name="T40" fmla="*/ 1 w 26"/>
              <a:gd name="T41" fmla="*/ 22 h 38"/>
              <a:gd name="T42" fmla="*/ 4 w 26"/>
              <a:gd name="T43" fmla="*/ 18 h 38"/>
              <a:gd name="T44" fmla="*/ 8 w 26"/>
              <a:gd name="T45" fmla="*/ 11 h 38"/>
              <a:gd name="T46" fmla="*/ 8 w 26"/>
              <a:gd name="T47" fmla="*/ 13 h 38"/>
              <a:gd name="T48" fmla="*/ 9 w 26"/>
              <a:gd name="T49" fmla="*/ 14 h 38"/>
              <a:gd name="T50" fmla="*/ 10 w 26"/>
              <a:gd name="T51" fmla="*/ 15 h 38"/>
              <a:gd name="T52" fmla="*/ 12 w 26"/>
              <a:gd name="T53" fmla="*/ 15 h 38"/>
              <a:gd name="T54" fmla="*/ 14 w 26"/>
              <a:gd name="T55" fmla="*/ 13 h 38"/>
              <a:gd name="T56" fmla="*/ 15 w 26"/>
              <a:gd name="T57" fmla="*/ 10 h 38"/>
              <a:gd name="T58" fmla="*/ 14 w 26"/>
              <a:gd name="T59" fmla="*/ 8 h 38"/>
              <a:gd name="T60" fmla="*/ 11 w 26"/>
              <a:gd name="T61" fmla="*/ 7 h 38"/>
              <a:gd name="T62" fmla="*/ 9 w 26"/>
              <a:gd name="T63" fmla="*/ 9 h 38"/>
              <a:gd name="T64" fmla="*/ 8 w 26"/>
              <a:gd name="T65" fmla="*/ 11 h 38"/>
              <a:gd name="T66" fmla="*/ 9 w 26"/>
              <a:gd name="T67" fmla="*/ 26 h 38"/>
              <a:gd name="T68" fmla="*/ 9 w 26"/>
              <a:gd name="T69" fmla="*/ 28 h 38"/>
              <a:gd name="T70" fmla="*/ 10 w 26"/>
              <a:gd name="T71" fmla="*/ 29 h 38"/>
              <a:gd name="T72" fmla="*/ 12 w 26"/>
              <a:gd name="T73" fmla="*/ 30 h 38"/>
              <a:gd name="T74" fmla="*/ 14 w 26"/>
              <a:gd name="T75" fmla="*/ 30 h 38"/>
              <a:gd name="T76" fmla="*/ 16 w 26"/>
              <a:gd name="T77" fmla="*/ 30 h 38"/>
              <a:gd name="T78" fmla="*/ 17 w 26"/>
              <a:gd name="T79" fmla="*/ 28 h 38"/>
              <a:gd name="T80" fmla="*/ 18 w 26"/>
              <a:gd name="T81" fmla="*/ 27 h 38"/>
              <a:gd name="T82" fmla="*/ 18 w 26"/>
              <a:gd name="T83" fmla="*/ 25 h 38"/>
              <a:gd name="T84" fmla="*/ 16 w 26"/>
              <a:gd name="T85" fmla="*/ 21 h 38"/>
              <a:gd name="T86" fmla="*/ 13 w 26"/>
              <a:gd name="T87" fmla="*/ 20 h 38"/>
              <a:gd name="T88" fmla="*/ 11 w 26"/>
              <a:gd name="T89" fmla="*/ 21 h 38"/>
              <a:gd name="T90" fmla="*/ 9 w 26"/>
              <a:gd name="T91" fmla="*/ 22 h 38"/>
              <a:gd name="T92" fmla="*/ 9 w 26"/>
              <a:gd name="T93" fmla="*/ 24 h 38"/>
              <a:gd name="T94" fmla="*/ 9 w 26"/>
              <a:gd name="T95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" h="38">
                <a:moveTo>
                  <a:pt x="4" y="18"/>
                </a:moveTo>
                <a:cubicBezTo>
                  <a:pt x="2" y="17"/>
                  <a:pt x="0" y="15"/>
                  <a:pt x="0" y="12"/>
                </a:cubicBezTo>
                <a:cubicBezTo>
                  <a:pt x="0" y="10"/>
                  <a:pt x="0" y="9"/>
                  <a:pt x="0" y="8"/>
                </a:cubicBezTo>
                <a:cubicBezTo>
                  <a:pt x="1" y="6"/>
                  <a:pt x="1" y="5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7" y="1"/>
                  <a:pt x="8" y="1"/>
                  <a:pt x="10" y="0"/>
                </a:cubicBezTo>
                <a:cubicBezTo>
                  <a:pt x="12" y="0"/>
                  <a:pt x="13" y="0"/>
                  <a:pt x="15" y="1"/>
                </a:cubicBezTo>
                <a:cubicBezTo>
                  <a:pt x="16" y="1"/>
                  <a:pt x="17" y="1"/>
                  <a:pt x="19" y="2"/>
                </a:cubicBezTo>
                <a:cubicBezTo>
                  <a:pt x="20" y="3"/>
                  <a:pt x="21" y="4"/>
                  <a:pt x="21" y="5"/>
                </a:cubicBezTo>
                <a:cubicBezTo>
                  <a:pt x="22" y="6"/>
                  <a:pt x="22" y="7"/>
                  <a:pt x="23" y="9"/>
                </a:cubicBezTo>
                <a:cubicBezTo>
                  <a:pt x="23" y="12"/>
                  <a:pt x="22" y="14"/>
                  <a:pt x="20" y="16"/>
                </a:cubicBezTo>
                <a:cubicBezTo>
                  <a:pt x="24" y="18"/>
                  <a:pt x="26" y="21"/>
                  <a:pt x="26" y="24"/>
                </a:cubicBezTo>
                <a:cubicBezTo>
                  <a:pt x="26" y="26"/>
                  <a:pt x="26" y="28"/>
                  <a:pt x="26" y="29"/>
                </a:cubicBezTo>
                <a:cubicBezTo>
                  <a:pt x="25" y="30"/>
                  <a:pt x="25" y="32"/>
                  <a:pt x="24" y="33"/>
                </a:cubicBezTo>
                <a:cubicBezTo>
                  <a:pt x="23" y="34"/>
                  <a:pt x="21" y="35"/>
                  <a:pt x="20" y="36"/>
                </a:cubicBezTo>
                <a:cubicBezTo>
                  <a:pt x="19" y="37"/>
                  <a:pt x="17" y="37"/>
                  <a:pt x="15" y="38"/>
                </a:cubicBezTo>
                <a:cubicBezTo>
                  <a:pt x="13" y="38"/>
                  <a:pt x="11" y="38"/>
                  <a:pt x="10" y="37"/>
                </a:cubicBezTo>
                <a:cubicBezTo>
                  <a:pt x="8" y="37"/>
                  <a:pt x="6" y="36"/>
                  <a:pt x="5" y="35"/>
                </a:cubicBezTo>
                <a:cubicBezTo>
                  <a:pt x="4" y="34"/>
                  <a:pt x="3" y="33"/>
                  <a:pt x="2" y="32"/>
                </a:cubicBezTo>
                <a:cubicBezTo>
                  <a:pt x="1" y="31"/>
                  <a:pt x="1" y="29"/>
                  <a:pt x="1" y="28"/>
                </a:cubicBezTo>
                <a:cubicBezTo>
                  <a:pt x="0" y="26"/>
                  <a:pt x="1" y="24"/>
                  <a:pt x="1" y="22"/>
                </a:cubicBezTo>
                <a:cubicBezTo>
                  <a:pt x="2" y="21"/>
                  <a:pt x="3" y="19"/>
                  <a:pt x="4" y="18"/>
                </a:cubicBezTo>
                <a:close/>
                <a:moveTo>
                  <a:pt x="8" y="11"/>
                </a:moveTo>
                <a:cubicBezTo>
                  <a:pt x="8" y="12"/>
                  <a:pt x="8" y="12"/>
                  <a:pt x="8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cubicBezTo>
                  <a:pt x="11" y="15"/>
                  <a:pt x="11" y="15"/>
                  <a:pt x="12" y="15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9" y="8"/>
                  <a:pt x="9" y="9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6"/>
                </a:moveTo>
                <a:cubicBezTo>
                  <a:pt x="9" y="27"/>
                  <a:pt x="9" y="27"/>
                  <a:pt x="9" y="28"/>
                </a:cubicBezTo>
                <a:cubicBezTo>
                  <a:pt x="10" y="28"/>
                  <a:pt x="10" y="29"/>
                  <a:pt x="10" y="29"/>
                </a:cubicBezTo>
                <a:cubicBezTo>
                  <a:pt x="11" y="30"/>
                  <a:pt x="11" y="30"/>
                  <a:pt x="12" y="30"/>
                </a:cubicBezTo>
                <a:cubicBezTo>
                  <a:pt x="13" y="30"/>
                  <a:pt x="13" y="30"/>
                  <a:pt x="14" y="30"/>
                </a:cubicBezTo>
                <a:cubicBezTo>
                  <a:pt x="15" y="30"/>
                  <a:pt x="15" y="30"/>
                  <a:pt x="16" y="30"/>
                </a:cubicBezTo>
                <a:cubicBezTo>
                  <a:pt x="16" y="29"/>
                  <a:pt x="17" y="29"/>
                  <a:pt x="17" y="28"/>
                </a:cubicBezTo>
                <a:cubicBezTo>
                  <a:pt x="17" y="28"/>
                  <a:pt x="18" y="27"/>
                  <a:pt x="18" y="27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3"/>
                  <a:pt x="17" y="22"/>
                  <a:pt x="16" y="21"/>
                </a:cubicBezTo>
                <a:cubicBezTo>
                  <a:pt x="15" y="20"/>
                  <a:pt x="14" y="20"/>
                  <a:pt x="13" y="20"/>
                </a:cubicBezTo>
                <a:cubicBezTo>
                  <a:pt x="12" y="20"/>
                  <a:pt x="11" y="21"/>
                  <a:pt x="11" y="21"/>
                </a:cubicBezTo>
                <a:cubicBezTo>
                  <a:pt x="10" y="21"/>
                  <a:pt x="10" y="22"/>
                  <a:pt x="9" y="22"/>
                </a:cubicBezTo>
                <a:cubicBezTo>
                  <a:pt x="9" y="23"/>
                  <a:pt x="9" y="23"/>
                  <a:pt x="9" y="24"/>
                </a:cubicBezTo>
                <a:cubicBezTo>
                  <a:pt x="8" y="25"/>
                  <a:pt x="8" y="25"/>
                  <a:pt x="9" y="26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0" name="îS1îďe"/>
          <p:cNvSpPr/>
          <p:nvPr/>
        </p:nvSpPr>
        <p:spPr bwMode="auto">
          <a:xfrm>
            <a:off x="2577309" y="3112953"/>
            <a:ext cx="41404" cy="38775"/>
          </a:xfrm>
          <a:custGeom>
            <a:avLst/>
            <a:gdLst>
              <a:gd name="T0" fmla="*/ 22 w 44"/>
              <a:gd name="T1" fmla="*/ 42 h 42"/>
              <a:gd name="T2" fmla="*/ 1 w 44"/>
              <a:gd name="T3" fmla="*/ 24 h 42"/>
              <a:gd name="T4" fmla="*/ 5 w 44"/>
              <a:gd name="T5" fmla="*/ 9 h 42"/>
              <a:gd name="T6" fmla="*/ 19 w 44"/>
              <a:gd name="T7" fmla="*/ 1 h 42"/>
              <a:gd name="T8" fmla="*/ 22 w 44"/>
              <a:gd name="T9" fmla="*/ 0 h 42"/>
              <a:gd name="T10" fmla="*/ 42 w 44"/>
              <a:gd name="T11" fmla="*/ 19 h 42"/>
              <a:gd name="T12" fmla="*/ 24 w 44"/>
              <a:gd name="T13" fmla="*/ 42 h 42"/>
              <a:gd name="T14" fmla="*/ 22 w 44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2">
                <a:moveTo>
                  <a:pt x="22" y="42"/>
                </a:moveTo>
                <a:cubicBezTo>
                  <a:pt x="11" y="42"/>
                  <a:pt x="2" y="35"/>
                  <a:pt x="1" y="24"/>
                </a:cubicBezTo>
                <a:cubicBezTo>
                  <a:pt x="0" y="19"/>
                  <a:pt x="1" y="13"/>
                  <a:pt x="5" y="9"/>
                </a:cubicBezTo>
                <a:cubicBezTo>
                  <a:pt x="8" y="4"/>
                  <a:pt x="13" y="1"/>
                  <a:pt x="19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32" y="0"/>
                  <a:pt x="41" y="8"/>
                  <a:pt x="42" y="19"/>
                </a:cubicBezTo>
                <a:cubicBezTo>
                  <a:pt x="44" y="30"/>
                  <a:pt x="36" y="41"/>
                  <a:pt x="24" y="42"/>
                </a:cubicBezTo>
                <a:cubicBezTo>
                  <a:pt x="23" y="42"/>
                  <a:pt x="22" y="42"/>
                  <a:pt x="22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1" name="ïṣḻide"/>
          <p:cNvSpPr/>
          <p:nvPr/>
        </p:nvSpPr>
        <p:spPr bwMode="auto">
          <a:xfrm>
            <a:off x="2572051" y="3109010"/>
            <a:ext cx="51262" cy="47976"/>
          </a:xfrm>
          <a:custGeom>
            <a:avLst/>
            <a:gdLst>
              <a:gd name="T0" fmla="*/ 28 w 55"/>
              <a:gd name="T1" fmla="*/ 9 h 51"/>
              <a:gd name="T2" fmla="*/ 44 w 55"/>
              <a:gd name="T3" fmla="*/ 23 h 51"/>
              <a:gd name="T4" fmla="*/ 30 w 55"/>
              <a:gd name="T5" fmla="*/ 42 h 51"/>
              <a:gd name="T6" fmla="*/ 28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8 w 55"/>
              <a:gd name="T13" fmla="*/ 9 h 51"/>
              <a:gd name="T14" fmla="*/ 28 w 55"/>
              <a:gd name="T15" fmla="*/ 0 h 51"/>
              <a:gd name="T16" fmla="*/ 28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8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8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8" y="9"/>
                </a:moveTo>
                <a:cubicBezTo>
                  <a:pt x="36" y="9"/>
                  <a:pt x="43" y="15"/>
                  <a:pt x="44" y="23"/>
                </a:cubicBezTo>
                <a:cubicBezTo>
                  <a:pt x="45" y="32"/>
                  <a:pt x="39" y="40"/>
                  <a:pt x="30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8" y="9"/>
                </a:cubicBezTo>
                <a:moveTo>
                  <a:pt x="28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4" y="42"/>
                  <a:pt x="15" y="51"/>
                  <a:pt x="28" y="51"/>
                </a:cubicBezTo>
                <a:cubicBezTo>
                  <a:pt x="29" y="51"/>
                  <a:pt x="30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8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2" name="ïś1ïḑe"/>
          <p:cNvSpPr/>
          <p:nvPr/>
        </p:nvSpPr>
        <p:spPr bwMode="auto">
          <a:xfrm>
            <a:off x="2893423" y="3156985"/>
            <a:ext cx="41404" cy="40090"/>
          </a:xfrm>
          <a:custGeom>
            <a:avLst/>
            <a:gdLst>
              <a:gd name="T0" fmla="*/ 22 w 44"/>
              <a:gd name="T1" fmla="*/ 43 h 43"/>
              <a:gd name="T2" fmla="*/ 1 w 44"/>
              <a:gd name="T3" fmla="*/ 24 h 43"/>
              <a:gd name="T4" fmla="*/ 19 w 44"/>
              <a:gd name="T5" fmla="*/ 1 h 43"/>
              <a:gd name="T6" fmla="*/ 22 w 44"/>
              <a:gd name="T7" fmla="*/ 0 h 43"/>
              <a:gd name="T8" fmla="*/ 43 w 44"/>
              <a:gd name="T9" fmla="*/ 19 h 43"/>
              <a:gd name="T10" fmla="*/ 39 w 44"/>
              <a:gd name="T11" fmla="*/ 34 h 43"/>
              <a:gd name="T12" fmla="*/ 25 w 44"/>
              <a:gd name="T13" fmla="*/ 42 h 43"/>
              <a:gd name="T14" fmla="*/ 22 w 44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3">
                <a:moveTo>
                  <a:pt x="22" y="43"/>
                </a:moveTo>
                <a:cubicBezTo>
                  <a:pt x="12" y="43"/>
                  <a:pt x="3" y="35"/>
                  <a:pt x="1" y="24"/>
                </a:cubicBezTo>
                <a:cubicBezTo>
                  <a:pt x="0" y="13"/>
                  <a:pt x="8" y="2"/>
                  <a:pt x="19" y="1"/>
                </a:cubicBezTo>
                <a:cubicBezTo>
                  <a:pt x="20" y="1"/>
                  <a:pt x="21" y="0"/>
                  <a:pt x="22" y="0"/>
                </a:cubicBezTo>
                <a:cubicBezTo>
                  <a:pt x="33" y="0"/>
                  <a:pt x="42" y="8"/>
                  <a:pt x="43" y="19"/>
                </a:cubicBezTo>
                <a:cubicBezTo>
                  <a:pt x="44" y="24"/>
                  <a:pt x="42" y="30"/>
                  <a:pt x="39" y="34"/>
                </a:cubicBezTo>
                <a:cubicBezTo>
                  <a:pt x="35" y="39"/>
                  <a:pt x="30" y="42"/>
                  <a:pt x="25" y="42"/>
                </a:cubicBezTo>
                <a:cubicBezTo>
                  <a:pt x="24" y="43"/>
                  <a:pt x="23" y="43"/>
                  <a:pt x="22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3" name="işļíďé"/>
          <p:cNvSpPr/>
          <p:nvPr/>
        </p:nvSpPr>
        <p:spPr bwMode="auto">
          <a:xfrm>
            <a:off x="2888823" y="3153042"/>
            <a:ext cx="51262" cy="47319"/>
          </a:xfrm>
          <a:custGeom>
            <a:avLst/>
            <a:gdLst>
              <a:gd name="T0" fmla="*/ 27 w 55"/>
              <a:gd name="T1" fmla="*/ 9 h 51"/>
              <a:gd name="T2" fmla="*/ 43 w 55"/>
              <a:gd name="T3" fmla="*/ 23 h 51"/>
              <a:gd name="T4" fmla="*/ 29 w 55"/>
              <a:gd name="T5" fmla="*/ 42 h 51"/>
              <a:gd name="T6" fmla="*/ 27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7 w 55"/>
              <a:gd name="T13" fmla="*/ 9 h 51"/>
              <a:gd name="T14" fmla="*/ 27 w 55"/>
              <a:gd name="T15" fmla="*/ 0 h 51"/>
              <a:gd name="T16" fmla="*/ 27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7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7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7" y="9"/>
                </a:moveTo>
                <a:cubicBezTo>
                  <a:pt x="35" y="9"/>
                  <a:pt x="42" y="15"/>
                  <a:pt x="43" y="23"/>
                </a:cubicBezTo>
                <a:cubicBezTo>
                  <a:pt x="45" y="32"/>
                  <a:pt x="38" y="41"/>
                  <a:pt x="29" y="42"/>
                </a:cubicBezTo>
                <a:cubicBezTo>
                  <a:pt x="29" y="42"/>
                  <a:pt x="28" y="42"/>
                  <a:pt x="27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7" y="9"/>
                </a:cubicBezTo>
                <a:moveTo>
                  <a:pt x="27" y="0"/>
                </a:move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3" y="42"/>
                  <a:pt x="14" y="51"/>
                  <a:pt x="27" y="51"/>
                </a:cubicBezTo>
                <a:cubicBezTo>
                  <a:pt x="28" y="51"/>
                  <a:pt x="29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7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4" name="iṩľíď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  <a:close/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5" name="íşḷïḍ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6" name="iŝḷïďè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7" name="ï$1ïḍe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8" name="íšľïdé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close/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9" name="î$1îḓè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0" name="ïṣḷiḑe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1" name="íşḻíḓê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" name="íś1íḍê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close/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  <a:close/>
              </a:path>
            </a:pathLst>
          </a:custGeom>
          <a:solidFill>
            <a:srgbClr val="283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3" name="ís1íďe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4" name="iṥḻiḋe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  <a:close/>
              </a:path>
            </a:pathLst>
          </a:custGeom>
          <a:solidFill>
            <a:srgbClr val="2329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5" name="îṥḻidè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6" name="îŝļiḑè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close/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  <a:close/>
              </a:path>
            </a:pathLst>
          </a:custGeom>
          <a:solidFill>
            <a:srgbClr val="798C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7" name="iSlîḍê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8" name="íṡḷíḋé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  <a:close/>
              </a:path>
            </a:pathLst>
          </a:custGeom>
          <a:solidFill>
            <a:srgbClr val="4D59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9" name="íṩļîďe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0" name="isļîḑe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  <a:close/>
              </a:path>
            </a:pathLst>
          </a:custGeom>
          <a:solidFill>
            <a:srgbClr val="4952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1" name="ï$lïḓê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" name="iṩļîḋ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  <a:close/>
              </a:path>
            </a:pathLst>
          </a:custGeom>
          <a:solidFill>
            <a:srgbClr val="859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3" name="ïṣ1iḓ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4" name="íṡlíḓé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5" name="îşḷíḓè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6" name="ïṩľïḓe"/>
          <p:cNvSpPr/>
          <p:nvPr/>
        </p:nvSpPr>
        <p:spPr bwMode="auto">
          <a:xfrm>
            <a:off x="2822446" y="2108088"/>
            <a:ext cx="1434019" cy="619086"/>
          </a:xfrm>
          <a:custGeom>
            <a:avLst/>
            <a:gdLst>
              <a:gd name="T0" fmla="*/ 2132 w 2182"/>
              <a:gd name="T1" fmla="*/ 942 h 942"/>
              <a:gd name="T2" fmla="*/ 0 w 2182"/>
              <a:gd name="T3" fmla="*/ 121 h 942"/>
              <a:gd name="T4" fmla="*/ 47 w 2182"/>
              <a:gd name="T5" fmla="*/ 0 h 942"/>
              <a:gd name="T6" fmla="*/ 2179 w 2182"/>
              <a:gd name="T7" fmla="*/ 821 h 942"/>
              <a:gd name="T8" fmla="*/ 2182 w 2182"/>
              <a:gd name="T9" fmla="*/ 865 h 942"/>
              <a:gd name="T10" fmla="*/ 2165 w 2182"/>
              <a:gd name="T11" fmla="*/ 912 h 942"/>
              <a:gd name="T12" fmla="*/ 2132 w 2182"/>
              <a:gd name="T13" fmla="*/ 94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2" h="942">
                <a:moveTo>
                  <a:pt x="2132" y="942"/>
                </a:moveTo>
                <a:lnTo>
                  <a:pt x="0" y="121"/>
                </a:lnTo>
                <a:lnTo>
                  <a:pt x="47" y="0"/>
                </a:lnTo>
                <a:lnTo>
                  <a:pt x="2179" y="821"/>
                </a:lnTo>
                <a:lnTo>
                  <a:pt x="2182" y="865"/>
                </a:lnTo>
                <a:lnTo>
                  <a:pt x="2165" y="912"/>
                </a:lnTo>
                <a:lnTo>
                  <a:pt x="2132" y="942"/>
                </a:lnTo>
                <a:close/>
              </a:path>
            </a:pathLst>
          </a:custGeom>
          <a:solidFill>
            <a:srgbClr val="FABD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7" name="îŝļïdê"/>
          <p:cNvSpPr/>
          <p:nvPr/>
        </p:nvSpPr>
        <p:spPr bwMode="auto">
          <a:xfrm>
            <a:off x="2840847" y="2108088"/>
            <a:ext cx="1415617" cy="568481"/>
          </a:xfrm>
          <a:custGeom>
            <a:avLst/>
            <a:gdLst>
              <a:gd name="T0" fmla="*/ 2154 w 2154"/>
              <a:gd name="T1" fmla="*/ 865 h 865"/>
              <a:gd name="T2" fmla="*/ 0 w 2154"/>
              <a:gd name="T3" fmla="*/ 42 h 865"/>
              <a:gd name="T4" fmla="*/ 19 w 2154"/>
              <a:gd name="T5" fmla="*/ 0 h 865"/>
              <a:gd name="T6" fmla="*/ 2151 w 2154"/>
              <a:gd name="T7" fmla="*/ 821 h 865"/>
              <a:gd name="T8" fmla="*/ 2154 w 2154"/>
              <a:gd name="T9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4" h="865">
                <a:moveTo>
                  <a:pt x="2154" y="865"/>
                </a:moveTo>
                <a:lnTo>
                  <a:pt x="0" y="42"/>
                </a:lnTo>
                <a:lnTo>
                  <a:pt x="19" y="0"/>
                </a:lnTo>
                <a:lnTo>
                  <a:pt x="2151" y="821"/>
                </a:lnTo>
                <a:lnTo>
                  <a:pt x="2154" y="865"/>
                </a:lnTo>
                <a:close/>
              </a:path>
            </a:pathLst>
          </a:custGeom>
          <a:solidFill>
            <a:srgbClr val="FFE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8" name="išlîḓè"/>
          <p:cNvSpPr/>
          <p:nvPr/>
        </p:nvSpPr>
        <p:spPr bwMode="auto">
          <a:xfrm>
            <a:off x="2822446" y="2160007"/>
            <a:ext cx="1422846" cy="567167"/>
          </a:xfrm>
          <a:custGeom>
            <a:avLst/>
            <a:gdLst>
              <a:gd name="T0" fmla="*/ 2132 w 2165"/>
              <a:gd name="T1" fmla="*/ 863 h 863"/>
              <a:gd name="T2" fmla="*/ 0 w 2165"/>
              <a:gd name="T3" fmla="*/ 42 h 863"/>
              <a:gd name="T4" fmla="*/ 17 w 2165"/>
              <a:gd name="T5" fmla="*/ 0 h 863"/>
              <a:gd name="T6" fmla="*/ 2165 w 2165"/>
              <a:gd name="T7" fmla="*/ 833 h 863"/>
              <a:gd name="T8" fmla="*/ 2132 w 2165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5" h="863">
                <a:moveTo>
                  <a:pt x="2132" y="863"/>
                </a:moveTo>
                <a:lnTo>
                  <a:pt x="0" y="42"/>
                </a:lnTo>
                <a:lnTo>
                  <a:pt x="17" y="0"/>
                </a:lnTo>
                <a:lnTo>
                  <a:pt x="2165" y="833"/>
                </a:lnTo>
                <a:lnTo>
                  <a:pt x="2132" y="863"/>
                </a:lnTo>
                <a:close/>
              </a:path>
            </a:pathLst>
          </a:custGeom>
          <a:solidFill>
            <a:srgbClr val="ED9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9" name="ïsľîḋè"/>
          <p:cNvSpPr/>
          <p:nvPr/>
        </p:nvSpPr>
        <p:spPr bwMode="auto">
          <a:xfrm>
            <a:off x="2805358" y="2108088"/>
            <a:ext cx="54548" cy="80836"/>
          </a:xfrm>
          <a:custGeom>
            <a:avLst/>
            <a:gdLst>
              <a:gd name="T0" fmla="*/ 51 w 58"/>
              <a:gd name="T1" fmla="*/ 0 h 86"/>
              <a:gd name="T2" fmla="*/ 56 w 58"/>
              <a:gd name="T3" fmla="*/ 11 h 86"/>
              <a:gd name="T4" fmla="*/ 44 w 58"/>
              <a:gd name="T5" fmla="*/ 19 h 86"/>
              <a:gd name="T6" fmla="*/ 47 w 58"/>
              <a:gd name="T7" fmla="*/ 46 h 86"/>
              <a:gd name="T8" fmla="*/ 26 w 58"/>
              <a:gd name="T9" fmla="*/ 65 h 86"/>
              <a:gd name="T10" fmla="*/ 31 w 58"/>
              <a:gd name="T11" fmla="*/ 79 h 86"/>
              <a:gd name="T12" fmla="*/ 18 w 58"/>
              <a:gd name="T13" fmla="*/ 85 h 86"/>
              <a:gd name="T14" fmla="*/ 0 w 58"/>
              <a:gd name="T15" fmla="*/ 31 h 86"/>
              <a:gd name="T16" fmla="*/ 51 w 58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86">
                <a:moveTo>
                  <a:pt x="51" y="0"/>
                </a:moveTo>
                <a:cubicBezTo>
                  <a:pt x="51" y="0"/>
                  <a:pt x="58" y="5"/>
                  <a:pt x="56" y="11"/>
                </a:cubicBezTo>
                <a:cubicBezTo>
                  <a:pt x="52" y="19"/>
                  <a:pt x="44" y="19"/>
                  <a:pt x="44" y="19"/>
                </a:cubicBezTo>
                <a:cubicBezTo>
                  <a:pt x="44" y="19"/>
                  <a:pt x="53" y="31"/>
                  <a:pt x="47" y="46"/>
                </a:cubicBezTo>
                <a:cubicBezTo>
                  <a:pt x="39" y="65"/>
                  <a:pt x="26" y="65"/>
                  <a:pt x="26" y="65"/>
                </a:cubicBezTo>
                <a:cubicBezTo>
                  <a:pt x="26" y="65"/>
                  <a:pt x="34" y="71"/>
                  <a:pt x="31" y="79"/>
                </a:cubicBezTo>
                <a:cubicBezTo>
                  <a:pt x="27" y="86"/>
                  <a:pt x="18" y="85"/>
                  <a:pt x="18" y="85"/>
                </a:cubicBezTo>
                <a:cubicBezTo>
                  <a:pt x="0" y="31"/>
                  <a:pt x="0" y="31"/>
                  <a:pt x="0" y="31"/>
                </a:cubicBezTo>
                <a:lnTo>
                  <a:pt x="51" y="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0" name="ïṩľîḋé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1" name="ïŝļiḓê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" name="îşḷïḑe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3" name="íṩlîḍê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4" name="íšlîḍé"/>
          <p:cNvSpPr/>
          <p:nvPr/>
        </p:nvSpPr>
        <p:spPr bwMode="auto">
          <a:xfrm>
            <a:off x="2673917" y="2068656"/>
            <a:ext cx="185989" cy="78207"/>
          </a:xfrm>
          <a:custGeom>
            <a:avLst/>
            <a:gdLst>
              <a:gd name="T0" fmla="*/ 191 w 198"/>
              <a:gd name="T1" fmla="*/ 42 h 83"/>
              <a:gd name="T2" fmla="*/ 8 w 198"/>
              <a:gd name="T3" fmla="*/ 0 h 83"/>
              <a:gd name="T4" fmla="*/ 0 w 198"/>
              <a:gd name="T5" fmla="*/ 20 h 83"/>
              <a:gd name="T6" fmla="*/ 175 w 198"/>
              <a:gd name="T7" fmla="*/ 83 h 83"/>
              <a:gd name="T8" fmla="*/ 184 w 198"/>
              <a:gd name="T9" fmla="*/ 61 h 83"/>
              <a:gd name="T10" fmla="*/ 196 w 198"/>
              <a:gd name="T11" fmla="*/ 53 h 83"/>
              <a:gd name="T12" fmla="*/ 191 w 198"/>
              <a:gd name="T1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83">
                <a:moveTo>
                  <a:pt x="191" y="42"/>
                </a:moveTo>
                <a:cubicBezTo>
                  <a:pt x="8" y="0"/>
                  <a:pt x="8" y="0"/>
                  <a:pt x="8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175" y="83"/>
                  <a:pt x="175" y="83"/>
                  <a:pt x="175" y="83"/>
                </a:cubicBezTo>
                <a:cubicBezTo>
                  <a:pt x="184" y="61"/>
                  <a:pt x="184" y="61"/>
                  <a:pt x="184" y="61"/>
                </a:cubicBezTo>
                <a:cubicBezTo>
                  <a:pt x="184" y="61"/>
                  <a:pt x="192" y="61"/>
                  <a:pt x="196" y="53"/>
                </a:cubicBezTo>
                <a:cubicBezTo>
                  <a:pt x="198" y="47"/>
                  <a:pt x="191" y="42"/>
                  <a:pt x="191" y="42"/>
                </a:cubicBezTo>
              </a:path>
            </a:pathLst>
          </a:custGeom>
          <a:solidFill>
            <a:srgbClr val="FFDB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5" name="isli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  <a:close/>
              </a:path>
            </a:pathLst>
          </a:custGeom>
          <a:solidFill>
            <a:srgbClr val="676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6" name="ïšľï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7" name="iS1íd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C59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8" name="ísļíḍ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9" name="ïś1íḋè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C5B3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0" name="íṩlïďé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1" name="îṩḷîdé"/>
          <p:cNvSpPr/>
          <p:nvPr/>
        </p:nvSpPr>
        <p:spPr bwMode="auto">
          <a:xfrm>
            <a:off x="2671946" y="2079171"/>
            <a:ext cx="184017" cy="90037"/>
          </a:xfrm>
          <a:custGeom>
            <a:avLst/>
            <a:gdLst>
              <a:gd name="T0" fmla="*/ 186 w 196"/>
              <a:gd name="T1" fmla="*/ 50 h 96"/>
              <a:gd name="T2" fmla="*/ 5 w 196"/>
              <a:gd name="T3" fmla="*/ 0 h 96"/>
              <a:gd name="T4" fmla="*/ 0 w 196"/>
              <a:gd name="T5" fmla="*/ 13 h 96"/>
              <a:gd name="T6" fmla="*/ 168 w 196"/>
              <a:gd name="T7" fmla="*/ 96 h 96"/>
              <a:gd name="T8" fmla="*/ 189 w 196"/>
              <a:gd name="T9" fmla="*/ 78 h 96"/>
              <a:gd name="T10" fmla="*/ 186 w 196"/>
              <a:gd name="T11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" h="96">
                <a:moveTo>
                  <a:pt x="186" y="50"/>
                </a:moveTo>
                <a:cubicBezTo>
                  <a:pt x="5" y="0"/>
                  <a:pt x="5" y="0"/>
                  <a:pt x="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81" y="95"/>
                  <a:pt x="189" y="78"/>
                </a:cubicBezTo>
                <a:cubicBezTo>
                  <a:pt x="196" y="61"/>
                  <a:pt x="186" y="50"/>
                  <a:pt x="186" y="50"/>
                </a:cubicBezTo>
                <a:close/>
              </a:path>
            </a:pathLst>
          </a:custGeom>
          <a:solidFill>
            <a:srgbClr val="FFBE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3414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研究方法</a:t>
            </a:r>
          </a:p>
        </p:txBody>
      </p:sp>
      <p:sp>
        <p:nvSpPr>
          <p:cNvPr id="546" name="four-dots-horizontally-aligned-as-a-line_56969"/>
          <p:cNvSpPr>
            <a:spLocks noChangeAspect="1"/>
          </p:cNvSpPr>
          <p:nvPr/>
        </p:nvSpPr>
        <p:spPr bwMode="auto">
          <a:xfrm>
            <a:off x="2541491" y="5667077"/>
            <a:ext cx="609685" cy="112755"/>
          </a:xfrm>
          <a:custGeom>
            <a:avLst/>
            <a:gdLst>
              <a:gd name="connsiteX0" fmla="*/ 551551 w 608203"/>
              <a:gd name="connsiteY0" fmla="*/ 0 h 112481"/>
              <a:gd name="connsiteX1" fmla="*/ 551880 w 608203"/>
              <a:gd name="connsiteY1" fmla="*/ 0 h 112481"/>
              <a:gd name="connsiteX2" fmla="*/ 608203 w 608203"/>
              <a:gd name="connsiteY2" fmla="*/ 56241 h 112481"/>
              <a:gd name="connsiteX3" fmla="*/ 551880 w 608203"/>
              <a:gd name="connsiteY3" fmla="*/ 112481 h 112481"/>
              <a:gd name="connsiteX4" fmla="*/ 551551 w 608203"/>
              <a:gd name="connsiteY4" fmla="*/ 112481 h 112481"/>
              <a:gd name="connsiteX5" fmla="*/ 495228 w 608203"/>
              <a:gd name="connsiteY5" fmla="*/ 56241 h 112481"/>
              <a:gd name="connsiteX6" fmla="*/ 551551 w 608203"/>
              <a:gd name="connsiteY6" fmla="*/ 0 h 112481"/>
              <a:gd name="connsiteX7" fmla="*/ 386346 w 608203"/>
              <a:gd name="connsiteY7" fmla="*/ 0 h 112481"/>
              <a:gd name="connsiteX8" fmla="*/ 387050 w 608203"/>
              <a:gd name="connsiteY8" fmla="*/ 0 h 112481"/>
              <a:gd name="connsiteX9" fmla="*/ 443362 w 608203"/>
              <a:gd name="connsiteY9" fmla="*/ 56241 h 112481"/>
              <a:gd name="connsiteX10" fmla="*/ 387050 w 608203"/>
              <a:gd name="connsiteY10" fmla="*/ 112481 h 112481"/>
              <a:gd name="connsiteX11" fmla="*/ 386346 w 608203"/>
              <a:gd name="connsiteY11" fmla="*/ 112481 h 112481"/>
              <a:gd name="connsiteX12" fmla="*/ 330034 w 608203"/>
              <a:gd name="connsiteY12" fmla="*/ 56241 h 112481"/>
              <a:gd name="connsiteX13" fmla="*/ 386346 w 608203"/>
              <a:gd name="connsiteY13" fmla="*/ 0 h 112481"/>
              <a:gd name="connsiteX14" fmla="*/ 221153 w 608203"/>
              <a:gd name="connsiteY14" fmla="*/ 0 h 112481"/>
              <a:gd name="connsiteX15" fmla="*/ 221857 w 608203"/>
              <a:gd name="connsiteY15" fmla="*/ 0 h 112481"/>
              <a:gd name="connsiteX16" fmla="*/ 278169 w 608203"/>
              <a:gd name="connsiteY16" fmla="*/ 56241 h 112481"/>
              <a:gd name="connsiteX17" fmla="*/ 221857 w 608203"/>
              <a:gd name="connsiteY17" fmla="*/ 112481 h 112481"/>
              <a:gd name="connsiteX18" fmla="*/ 221153 w 608203"/>
              <a:gd name="connsiteY18" fmla="*/ 112481 h 112481"/>
              <a:gd name="connsiteX19" fmla="*/ 164841 w 608203"/>
              <a:gd name="connsiteY19" fmla="*/ 56241 h 112481"/>
              <a:gd name="connsiteX20" fmla="*/ 221153 w 608203"/>
              <a:gd name="connsiteY20" fmla="*/ 0 h 112481"/>
              <a:gd name="connsiteX21" fmla="*/ 56323 w 608203"/>
              <a:gd name="connsiteY21" fmla="*/ 0 h 112481"/>
              <a:gd name="connsiteX22" fmla="*/ 56652 w 608203"/>
              <a:gd name="connsiteY22" fmla="*/ 0 h 112481"/>
              <a:gd name="connsiteX23" fmla="*/ 112975 w 608203"/>
              <a:gd name="connsiteY23" fmla="*/ 56241 h 112481"/>
              <a:gd name="connsiteX24" fmla="*/ 56652 w 608203"/>
              <a:gd name="connsiteY24" fmla="*/ 112481 h 112481"/>
              <a:gd name="connsiteX25" fmla="*/ 56323 w 608203"/>
              <a:gd name="connsiteY25" fmla="*/ 112481 h 112481"/>
              <a:gd name="connsiteX26" fmla="*/ 0 w 608203"/>
              <a:gd name="connsiteY26" fmla="*/ 56241 h 112481"/>
              <a:gd name="connsiteX27" fmla="*/ 56323 w 608203"/>
              <a:gd name="connsiteY27" fmla="*/ 0 h 112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8203" h="112481">
                <a:moveTo>
                  <a:pt x="551551" y="0"/>
                </a:moveTo>
                <a:lnTo>
                  <a:pt x="551880" y="0"/>
                </a:lnTo>
                <a:cubicBezTo>
                  <a:pt x="582999" y="0"/>
                  <a:pt x="608203" y="25168"/>
                  <a:pt x="608203" y="56241"/>
                </a:cubicBezTo>
                <a:cubicBezTo>
                  <a:pt x="608203" y="87314"/>
                  <a:pt x="582999" y="112481"/>
                  <a:pt x="551880" y="112481"/>
                </a:cubicBezTo>
                <a:lnTo>
                  <a:pt x="551551" y="112481"/>
                </a:lnTo>
                <a:cubicBezTo>
                  <a:pt x="520480" y="112481"/>
                  <a:pt x="495228" y="87314"/>
                  <a:pt x="495228" y="56241"/>
                </a:cubicBezTo>
                <a:cubicBezTo>
                  <a:pt x="495228" y="25168"/>
                  <a:pt x="520480" y="0"/>
                  <a:pt x="551551" y="0"/>
                </a:cubicBezTo>
                <a:close/>
                <a:moveTo>
                  <a:pt x="386346" y="0"/>
                </a:moveTo>
                <a:lnTo>
                  <a:pt x="387050" y="0"/>
                </a:lnTo>
                <a:cubicBezTo>
                  <a:pt x="418162" y="0"/>
                  <a:pt x="443362" y="25168"/>
                  <a:pt x="443362" y="56241"/>
                </a:cubicBezTo>
                <a:cubicBezTo>
                  <a:pt x="443362" y="87314"/>
                  <a:pt x="418162" y="112481"/>
                  <a:pt x="387050" y="112481"/>
                </a:cubicBezTo>
                <a:lnTo>
                  <a:pt x="386346" y="112481"/>
                </a:lnTo>
                <a:cubicBezTo>
                  <a:pt x="355280" y="112481"/>
                  <a:pt x="330034" y="87314"/>
                  <a:pt x="330034" y="56241"/>
                </a:cubicBezTo>
                <a:cubicBezTo>
                  <a:pt x="330034" y="25168"/>
                  <a:pt x="355280" y="0"/>
                  <a:pt x="386346" y="0"/>
                </a:cubicBezTo>
                <a:close/>
                <a:moveTo>
                  <a:pt x="221153" y="0"/>
                </a:moveTo>
                <a:lnTo>
                  <a:pt x="221857" y="0"/>
                </a:lnTo>
                <a:cubicBezTo>
                  <a:pt x="252922" y="0"/>
                  <a:pt x="278169" y="25168"/>
                  <a:pt x="278169" y="56241"/>
                </a:cubicBezTo>
                <a:cubicBezTo>
                  <a:pt x="278169" y="87314"/>
                  <a:pt x="252922" y="112481"/>
                  <a:pt x="221857" y="112481"/>
                </a:cubicBezTo>
                <a:lnTo>
                  <a:pt x="221153" y="112481"/>
                </a:lnTo>
                <a:cubicBezTo>
                  <a:pt x="190040" y="112481"/>
                  <a:pt x="164841" y="87314"/>
                  <a:pt x="164841" y="56241"/>
                </a:cubicBezTo>
                <a:cubicBezTo>
                  <a:pt x="164841" y="25168"/>
                  <a:pt x="190040" y="0"/>
                  <a:pt x="221153" y="0"/>
                </a:cubicBezTo>
                <a:close/>
                <a:moveTo>
                  <a:pt x="56323" y="0"/>
                </a:moveTo>
                <a:lnTo>
                  <a:pt x="56652" y="0"/>
                </a:lnTo>
                <a:cubicBezTo>
                  <a:pt x="87723" y="0"/>
                  <a:pt x="112975" y="25168"/>
                  <a:pt x="112975" y="56241"/>
                </a:cubicBezTo>
                <a:cubicBezTo>
                  <a:pt x="112975" y="87314"/>
                  <a:pt x="87723" y="112481"/>
                  <a:pt x="56652" y="112481"/>
                </a:cubicBezTo>
                <a:lnTo>
                  <a:pt x="56323" y="112481"/>
                </a:lnTo>
                <a:cubicBezTo>
                  <a:pt x="25204" y="112481"/>
                  <a:pt x="0" y="87314"/>
                  <a:pt x="0" y="56241"/>
                </a:cubicBezTo>
                <a:cubicBezTo>
                  <a:pt x="0" y="25168"/>
                  <a:pt x="25204" y="0"/>
                  <a:pt x="5632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549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毕业答辩设计论文答辩PPT模板"/>
  <p:tag name="ISPRING_FIRST_PUBLISH" val="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123">
  <a:themeElements>
    <a:clrScheme name="答辩宝典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wmzyb45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38100">
          <a:noFill/>
        </a:ln>
      </a:spPr>
      <a:bodyPr rtlCol="0" anchor="ctr"/>
      <a:lstStyle>
        <a:defPPr algn="ctr">
          <a:defRPr dirty="0" smtClean="0">
            <a:solidFill>
              <a:schemeClr val="dk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" cap="rnd">
          <a:solidFill>
            <a:schemeClr val="bg1">
              <a:lumMod val="75000"/>
            </a:schemeClr>
          </a:solidFill>
          <a:round/>
          <a:headEnd type="none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46800" rIns="90000" bIns="46800" rtlCol="0" anchor="ctr" anchorCtr="0">
        <a:norm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5808</TotalTime>
  <Words>2199</Words>
  <Application>Microsoft Office PowerPoint</Application>
  <PresentationFormat>宽屏</PresentationFormat>
  <Paragraphs>408</Paragraphs>
  <Slides>20</Slides>
  <Notes>20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1" baseType="lpstr">
      <vt:lpstr>Gill Sans</vt:lpstr>
      <vt:lpstr>等线</vt:lpstr>
      <vt:lpstr>宋体</vt:lpstr>
      <vt:lpstr>微软雅黑</vt:lpstr>
      <vt:lpstr>站酷快乐体2016修订版</vt:lpstr>
      <vt:lpstr>Arial</vt:lpstr>
      <vt:lpstr>Calibri</vt:lpstr>
      <vt:lpstr>Times New Roman</vt:lpstr>
      <vt:lpstr>千图网拥有20W+精美PPT模板 更多PPT模板下载至：www.58pic.com/office/ppt</vt:lpstr>
      <vt:lpstr> 123</vt:lpstr>
      <vt:lpstr>Equation.KSEE3</vt:lpstr>
      <vt:lpstr>PowerPoint 演示文稿</vt:lpstr>
      <vt:lpstr>PowerPoint 演示文稿</vt:lpstr>
      <vt:lpstr>PowerPoint 演示文稿</vt:lpstr>
      <vt:lpstr>选题背景</vt:lpstr>
      <vt:lpstr>研究意义</vt:lpstr>
      <vt:lpstr>研究目标</vt:lpstr>
      <vt:lpstr>PowerPoint 演示文稿</vt:lpstr>
      <vt:lpstr>数据来源</vt:lpstr>
      <vt:lpstr>研究方法</vt:lpstr>
      <vt:lpstr>PowerPoint 演示文稿</vt:lpstr>
      <vt:lpstr>Spearman相关性分析</vt:lpstr>
      <vt:lpstr>交叉列联表分析和卡方检验</vt:lpstr>
      <vt:lpstr>Logistic回归模型建立</vt:lpstr>
      <vt:lpstr>模型优化</vt:lpstr>
      <vt:lpstr>模型验证及指标分析</vt:lpstr>
      <vt:lpstr>PowerPoint 演示文稿</vt:lpstr>
      <vt:lpstr>研究总结</vt:lpstr>
      <vt:lpstr>相关建议</vt:lpstr>
      <vt:lpstr>参考文献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简约毕业答辩设计论文答辩PPT模板</dc:title>
  <dc:creator/>
  <cp:lastModifiedBy>admin</cp:lastModifiedBy>
  <cp:revision>138</cp:revision>
  <dcterms:created xsi:type="dcterms:W3CDTF">2018-04-25T14:27:00Z</dcterms:created>
  <dcterms:modified xsi:type="dcterms:W3CDTF">2020-09-06T01:36:13Z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2052-11.1.0.8214</vt:lpwstr>
  </property>
</Properties>
</file>