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4.xml" ContentType="application/vnd.openxmlformats-officedocument.themeOverride+xml"/>
  <Override PartName="/ppt/notesSlides/notesSlide6.xml" ContentType="application/vnd.openxmlformats-officedocument.presentationml.notesSlide+xml"/>
  <Override PartName="/ppt/theme/themeOverride5.xml" ContentType="application/vnd.openxmlformats-officedocument.themeOverride+xml"/>
  <Override PartName="/ppt/notesSlides/notesSlide7.xml" ContentType="application/vnd.openxmlformats-officedocument.presentationml.notesSlide+xml"/>
  <Override PartName="/ppt/theme/themeOverride6.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7.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8.xml" ContentType="application/vnd.openxmlformats-officedocument.themeOverride+xml"/>
  <Override PartName="/ppt/notesSlides/notesSlide24.xml" ContentType="application/vnd.openxmlformats-officedocument.presentationml.notesSlide+xml"/>
  <Override PartName="/ppt/theme/themeOverride9.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341" r:id="rId3"/>
    <p:sldId id="258" r:id="rId4"/>
    <p:sldId id="257" r:id="rId5"/>
    <p:sldId id="296" r:id="rId6"/>
    <p:sldId id="324" r:id="rId7"/>
    <p:sldId id="319" r:id="rId8"/>
    <p:sldId id="325" r:id="rId9"/>
    <p:sldId id="320" r:id="rId10"/>
    <p:sldId id="326" r:id="rId11"/>
    <p:sldId id="327" r:id="rId12"/>
    <p:sldId id="328" r:id="rId13"/>
    <p:sldId id="329" r:id="rId14"/>
    <p:sldId id="330" r:id="rId15"/>
    <p:sldId id="331" r:id="rId16"/>
    <p:sldId id="332" r:id="rId17"/>
    <p:sldId id="333" r:id="rId18"/>
    <p:sldId id="334" r:id="rId19"/>
    <p:sldId id="335" r:id="rId20"/>
    <p:sldId id="338" r:id="rId21"/>
    <p:sldId id="336" r:id="rId22"/>
    <p:sldId id="337" r:id="rId23"/>
    <p:sldId id="321" r:id="rId24"/>
    <p:sldId id="339" r:id="rId25"/>
    <p:sldId id="340" r:id="rId26"/>
    <p:sldId id="32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60"/>
  </p:normalViewPr>
  <p:slideViewPr>
    <p:cSldViewPr snapToGrid="0">
      <p:cViewPr varScale="1">
        <p:scale>
          <a:sx n="48" d="100"/>
          <a:sy n="48" d="100"/>
        </p:scale>
        <p:origin x="66" y="5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24137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1728765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11</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1083010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22</a:t>
            </a:fld>
            <a:endParaRPr lang="zh-CN" altLang="en-US"/>
          </a:p>
        </p:txBody>
      </p:sp>
    </p:spTree>
    <p:extLst>
      <p:ext uri="{BB962C8B-B14F-4D97-AF65-F5344CB8AC3E}">
        <p14:creationId xmlns:p14="http://schemas.microsoft.com/office/powerpoint/2010/main" val="3075917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02036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defTabSz="913765">
              <a:defRPr/>
            </a:pPr>
            <a:fld id="{7D8E374D-6E28-41D4-B529-E46F9BB59559}" type="slidenum">
              <a:rPr lang="zh-CN" altLang="en-US" smtClean="0">
                <a:solidFill>
                  <a:prstClr val="black"/>
                </a:solidFill>
                <a:latin typeface="Calibri" panose="020F0502020204030204"/>
                <a:ea typeface="宋体" panose="02010600030101010101" pitchFamily="2" charset="-122"/>
              </a:rPr>
              <a:pPr defTabSz="913765">
                <a:defRPr/>
              </a:pPr>
              <a:t>24</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961171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25</a:t>
            </a:fld>
            <a:endParaRPr lang="zh-CN" altLang="en-US"/>
          </a:p>
        </p:txBody>
      </p:sp>
    </p:spTree>
    <p:extLst>
      <p:ext uri="{BB962C8B-B14F-4D97-AF65-F5344CB8AC3E}">
        <p14:creationId xmlns:p14="http://schemas.microsoft.com/office/powerpoint/2010/main" val="1862425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49083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91954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91954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6</a:t>
            </a:fld>
            <a:endParaRPr lang="zh-CN" altLang="en-US"/>
          </a:p>
        </p:txBody>
      </p:sp>
    </p:spTree>
    <p:extLst>
      <p:ext uri="{BB962C8B-B14F-4D97-AF65-F5344CB8AC3E}">
        <p14:creationId xmlns:p14="http://schemas.microsoft.com/office/powerpoint/2010/main" val="880809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defTabSz="913765">
              <a:defRPr/>
            </a:pPr>
            <a:fld id="{7D8E374D-6E28-41D4-B529-E46F9BB59559}" type="slidenum">
              <a:rPr lang="zh-CN" altLang="en-US" smtClean="0">
                <a:solidFill>
                  <a:prstClr val="black"/>
                </a:solidFill>
                <a:latin typeface="Calibri" panose="020F0502020204030204"/>
                <a:ea typeface="宋体" panose="02010600030101010101" pitchFamily="2" charset="-122"/>
              </a:rPr>
              <a:pPr defTabSz="913765">
                <a:defRPr/>
              </a:pPr>
              <a:t>7</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130707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8</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80003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7.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2.xml"/><Relationship Id="rId7" Type="http://schemas.openxmlformats.org/officeDocument/2006/relationships/image" Target="../media/image9.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 Id="rId9" Type="http://schemas.openxmlformats.org/officeDocument/2006/relationships/image" Target="../media/image10.wmf"/></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notesSlide" Target="../notesSlides/notesSlide14.xml"/><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8.bin"/><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oleObject" Target="../embeddings/oleObject14.bin"/><Relationship Id="rId3" Type="http://schemas.openxmlformats.org/officeDocument/2006/relationships/notesSlide" Target="../notesSlides/notesSlide15.xml"/><Relationship Id="rId7" Type="http://schemas.openxmlformats.org/officeDocument/2006/relationships/image" Target="../media/image19.wmf"/><Relationship Id="rId12" Type="http://schemas.openxmlformats.org/officeDocument/2006/relationships/image" Target="../media/image28.png"/><Relationship Id="rId17" Type="http://schemas.openxmlformats.org/officeDocument/2006/relationships/image" Target="../media/image24.png"/><Relationship Id="rId2" Type="http://schemas.openxmlformats.org/officeDocument/2006/relationships/slideLayout" Target="../slideLayouts/slideLayout6.xml"/><Relationship Id="rId16" Type="http://schemas.openxmlformats.org/officeDocument/2006/relationships/image" Target="../media/image23.wmf"/><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image" Target="../media/image21.wmf"/><Relationship Id="rId5" Type="http://schemas.openxmlformats.org/officeDocument/2006/relationships/image" Target="../media/image18.wmf"/><Relationship Id="rId15" Type="http://schemas.openxmlformats.org/officeDocument/2006/relationships/oleObject" Target="../embeddings/oleObject15.bin"/><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20.wmf"/><Relationship Id="rId14" Type="http://schemas.openxmlformats.org/officeDocument/2006/relationships/image" Target="../media/image22.wmf"/></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6.wmf"/><Relationship Id="rId5" Type="http://schemas.openxmlformats.org/officeDocument/2006/relationships/oleObject" Target="../embeddings/oleObject16.bin"/><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28.e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7.wmf"/><Relationship Id="rId5" Type="http://schemas.openxmlformats.org/officeDocument/2006/relationships/oleObject" Target="../embeddings/oleObject17.bin"/><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image" Target="../media/image33.emf"/><Relationship Id="rId3" Type="http://schemas.openxmlformats.org/officeDocument/2006/relationships/notesSlide" Target="../notesSlides/notesSlide20.xml"/><Relationship Id="rId7" Type="http://schemas.openxmlformats.org/officeDocument/2006/relationships/oleObject" Target="../embeddings/oleObject19.bin"/><Relationship Id="rId12" Type="http://schemas.openxmlformats.org/officeDocument/2006/relationships/image" Target="../media/image32.w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9.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31.wmf"/><Relationship Id="rId4" Type="http://schemas.openxmlformats.org/officeDocument/2006/relationships/image" Target="../media/image42.png"/><Relationship Id="rId9" Type="http://schemas.openxmlformats.org/officeDocument/2006/relationships/oleObject" Target="../embeddings/oleObject20.bin"/></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hemeOverride" Target="../theme/themeOverride8.xml"/><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hemeOverride" Target="../theme/themeOverride5.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9.xml"/><Relationship Id="rId7"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10" Type="http://schemas.openxmlformats.org/officeDocument/2006/relationships/image" Target="../media/image5.emf"/><Relationship Id="rId4" Type="http://schemas.openxmlformats.org/officeDocument/2006/relationships/image" Target="../media/image6.png"/><Relationship Id="rId9" Type="http://schemas.openxmlformats.org/officeDocument/2006/relationships/package" Target="../embeddings/Microsoft_Word___1.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95502" y="4537108"/>
            <a:ext cx="5587330" cy="406385"/>
            <a:chOff x="1068925" y="5253033"/>
            <a:chExt cx="2817548" cy="406385"/>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68925" y="5267987"/>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张园</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园 常晓玲</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 </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李志刚</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149" name="组合 148"/>
          <p:cNvGrpSpPr/>
          <p:nvPr/>
        </p:nvGrpSpPr>
        <p:grpSpPr>
          <a:xfrm>
            <a:off x="1890048" y="2400675"/>
            <a:ext cx="8905002" cy="1015663"/>
            <a:chOff x="1533869" y="2000836"/>
            <a:chExt cx="8905002" cy="1015663"/>
          </a:xfrm>
        </p:grpSpPr>
        <p:sp>
          <p:nvSpPr>
            <p:cNvPr id="5" name="矩形 4"/>
            <p:cNvSpPr/>
            <p:nvPr/>
          </p:nvSpPr>
          <p:spPr>
            <a:xfrm>
              <a:off x="1533869" y="2239369"/>
              <a:ext cx="8905002" cy="707886"/>
            </a:xfrm>
            <a:prstGeom prst="rect">
              <a:avLst/>
            </a:prstGeom>
          </p:spPr>
          <p:txBody>
            <a:bodyPr wrap="none">
              <a:spAutoFit/>
            </a:bodyPr>
            <a:lstStyle/>
            <a:p>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sym typeface="+mn-ea"/>
                </a:rPr>
                <a:t>河北省经济增长要素贡献率的实证分析</a:t>
              </a:r>
            </a:p>
          </p:txBody>
        </p:sp>
        <p:sp>
          <p:nvSpPr>
            <p:cNvPr id="147" name="文本框 146"/>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37466685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randombar(horizontal)">
                                      <p:cBhvr>
                                        <p:cTn id="13" dur="500"/>
                                        <p:tgtEl>
                                          <p:spTgt spid="14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randombar(horizontal)">
                                      <p:cBhvr>
                                        <p:cTn id="18" dur="500"/>
                                        <p:tgtEl>
                                          <p:spTgt spid="14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1000"/>
                                        <p:tgtEl>
                                          <p:spTgt spid="132"/>
                                        </p:tgtEl>
                                      </p:cBhvr>
                                    </p:animEffect>
                                    <p:anim calcmode="lin" valueType="num">
                                      <p:cBhvr>
                                        <p:cTn id="24" dur="1000" fill="hold"/>
                                        <p:tgtEl>
                                          <p:spTgt spid="132"/>
                                        </p:tgtEl>
                                        <p:attrNameLst>
                                          <p:attrName>ppt_x</p:attrName>
                                        </p:attrNameLst>
                                      </p:cBhvr>
                                      <p:tavLst>
                                        <p:tav tm="0">
                                          <p:val>
                                            <p:strVal val="#ppt_x"/>
                                          </p:val>
                                        </p:tav>
                                        <p:tav tm="100000">
                                          <p:val>
                                            <p:strVal val="#ppt_x"/>
                                          </p:val>
                                        </p:tav>
                                      </p:tavLst>
                                    </p:anim>
                                    <p:anim calcmode="lin" valueType="num">
                                      <p:cBhvr>
                                        <p:cTn id="2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fade">
                                      <p:cBhvr>
                                        <p:cTn id="30" dur="1000"/>
                                        <p:tgtEl>
                                          <p:spTgt spid="138"/>
                                        </p:tgtEl>
                                      </p:cBhvr>
                                    </p:animEffect>
                                    <p:anim calcmode="lin" valueType="num">
                                      <p:cBhvr>
                                        <p:cTn id="31" dur="1000" fill="hold"/>
                                        <p:tgtEl>
                                          <p:spTgt spid="138"/>
                                        </p:tgtEl>
                                        <p:attrNameLst>
                                          <p:attrName>ppt_x</p:attrName>
                                        </p:attrNameLst>
                                      </p:cBhvr>
                                      <p:tavLst>
                                        <p:tav tm="0">
                                          <p:val>
                                            <p:strVal val="#ppt_x"/>
                                          </p:val>
                                        </p:tav>
                                        <p:tav tm="100000">
                                          <p:val>
                                            <p:strVal val="#ppt_x"/>
                                          </p:val>
                                        </p:tav>
                                      </p:tavLst>
                                    </p:anim>
                                    <p:anim calcmode="lin" valueType="num">
                                      <p:cBhvr>
                                        <p:cTn id="3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科布</a:t>
            </a:r>
            <a:r>
              <a:rPr lang="en-US" altLang="zh-CN" sz="2800" dirty="0">
                <a:solidFill>
                  <a:schemeClr val="tx1">
                    <a:lumMod val="85000"/>
                    <a:lumOff val="15000"/>
                  </a:schemeClr>
                </a:solidFill>
              </a:rPr>
              <a:t>-</a:t>
            </a:r>
            <a:r>
              <a:rPr lang="zh-CN" altLang="en-US" sz="2800" dirty="0">
                <a:solidFill>
                  <a:schemeClr val="tx1">
                    <a:lumMod val="85000"/>
                    <a:lumOff val="15000"/>
                  </a:schemeClr>
                </a:solidFill>
              </a:rPr>
              <a:t>道格拉斯生产函数</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1">
            <a:extLst>
              <a:ext uri="{FF2B5EF4-FFF2-40B4-BE49-F238E27FC236}">
                <a16:creationId xmlns="" xmlns:a16="http://schemas.microsoft.com/office/drawing/2014/main" id="{A09AEE84-A1EF-4037-ACF3-975A071E8638}"/>
              </a:ext>
            </a:extLst>
          </p:cNvPr>
          <p:cNvSpPr txBox="1"/>
          <p:nvPr/>
        </p:nvSpPr>
        <p:spPr>
          <a:xfrm>
            <a:off x="801687" y="1271628"/>
            <a:ext cx="9644794" cy="608243"/>
          </a:xfrm>
          <a:prstGeom prst="rect">
            <a:avLst/>
          </a:prstGeom>
          <a:noFill/>
        </p:spPr>
        <p:txBody>
          <a:bodyPr wrap="square" lIns="0" tIns="0" rIns="0" bIns="0" rtlCol="0">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       </a:t>
            </a:r>
            <a:r>
              <a:rPr lang="zh-CN" altLang="zh-CN" sz="1400" dirty="0">
                <a:latin typeface="Microsoft YaHei" panose="020B0503020204020204" pitchFamily="34" charset="-122"/>
                <a:ea typeface="Microsoft YaHei" panose="020B0503020204020204" pitchFamily="34" charset="-122"/>
              </a:rPr>
              <a:t>由于</a:t>
            </a:r>
            <a:r>
              <a:rPr lang="en-US" altLang="zh-CN" sz="1400" dirty="0">
                <a:latin typeface="Microsoft YaHei" panose="020B0503020204020204" pitchFamily="34" charset="-122"/>
                <a:ea typeface="Microsoft YaHei" panose="020B0503020204020204" pitchFamily="34" charset="-122"/>
              </a:rPr>
              <a:t>C-D</a:t>
            </a:r>
            <a:r>
              <a:rPr lang="zh-CN" altLang="zh-CN" sz="1400" dirty="0">
                <a:latin typeface="Microsoft YaHei" panose="020B0503020204020204" pitchFamily="34" charset="-122"/>
                <a:ea typeface="Microsoft YaHei" panose="020B0503020204020204" pitchFamily="34" charset="-122"/>
              </a:rPr>
              <a:t>生产函数具有以上特征，因此用生产函数估算经济增长较为准确和便捷。通用的经济增长核算的方法是将产出的增长分为三个不同的源头，对增长核算方程取增量为</a:t>
            </a:r>
            <a:r>
              <a:rPr lang="zh-CN" altLang="en-US" sz="1400" dirty="0">
                <a:latin typeface="Microsoft YaHei" panose="020B0503020204020204" pitchFamily="34" charset="-122"/>
                <a:ea typeface="Microsoft YaHei" panose="020B0503020204020204" pitchFamily="34" charset="-122"/>
              </a:rPr>
              <a:t>：</a:t>
            </a:r>
            <a:endParaRPr lang="en-US" altLang="zh-CN" sz="1400" dirty="0">
              <a:latin typeface="Microsoft YaHei" panose="020B0503020204020204" pitchFamily="34" charset="-122"/>
              <a:ea typeface="Microsoft YaHei" panose="020B0503020204020204" pitchFamily="34" charset="-122"/>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2878485463"/>
              </p:ext>
            </p:extLst>
          </p:nvPr>
        </p:nvGraphicFramePr>
        <p:xfrm>
          <a:off x="1746250" y="2338388"/>
          <a:ext cx="2451100" cy="608012"/>
        </p:xfrm>
        <a:graphic>
          <a:graphicData uri="http://schemas.openxmlformats.org/presentationml/2006/ole">
            <mc:AlternateContent xmlns:mc="http://schemas.openxmlformats.org/markup-compatibility/2006">
              <mc:Choice xmlns:v="urn:schemas-microsoft-com:vml" Requires="v">
                <p:oleObj spid="_x0000_s3106" r:id="rId4" imgW="1586811" imgH="393529" progId="Equation.DSMT4">
                  <p:embed/>
                </p:oleObj>
              </mc:Choice>
              <mc:Fallback>
                <p:oleObj r:id="rId4" imgW="1586811" imgH="393529" progId="Equation.DSMT4">
                  <p:embed/>
                  <p:pic>
                    <p:nvPicPr>
                      <p:cNvPr id="0" name="对象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6250" y="2338388"/>
                        <a:ext cx="2451100"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673916647"/>
              </p:ext>
            </p:extLst>
          </p:nvPr>
        </p:nvGraphicFramePr>
        <p:xfrm>
          <a:off x="4367213" y="2392363"/>
          <a:ext cx="3152775" cy="500062"/>
        </p:xfrm>
        <a:graphic>
          <a:graphicData uri="http://schemas.openxmlformats.org/presentationml/2006/ole">
            <mc:AlternateContent xmlns:mc="http://schemas.openxmlformats.org/markup-compatibility/2006">
              <mc:Choice xmlns:v="urn:schemas-microsoft-com:vml" Requires="v">
                <p:oleObj spid="_x0000_s3107" r:id="rId6" imgW="1524000" imgH="228600" progId="Equation.DSMT4">
                  <p:embed/>
                </p:oleObj>
              </mc:Choice>
              <mc:Fallback>
                <p:oleObj r:id="rId6" imgW="1524000" imgH="228600" progId="Equation.DSMT4">
                  <p:embed/>
                  <p:pic>
                    <p:nvPicPr>
                      <p:cNvPr id="0" name="对象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67213" y="2392363"/>
                        <a:ext cx="31527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矩形 8">
            <a:extLst>
              <a:ext uri="{FF2B5EF4-FFF2-40B4-BE49-F238E27FC236}">
                <a16:creationId xmlns="" xmlns:a16="http://schemas.microsoft.com/office/drawing/2014/main" id="{96147714-352A-1E4E-9827-F2F53C6A4A90}"/>
              </a:ext>
            </a:extLst>
          </p:cNvPr>
          <p:cNvSpPr/>
          <p:nvPr/>
        </p:nvSpPr>
        <p:spPr>
          <a:xfrm>
            <a:off x="629444" y="3230801"/>
            <a:ext cx="9817038" cy="700576"/>
          </a:xfrm>
          <a:prstGeom prst="rect">
            <a:avLst/>
          </a:prstGeom>
        </p:spPr>
        <p:txBody>
          <a:bodyPr wrap="square">
            <a:spAutoFit/>
          </a:bodyPr>
          <a:lstStyle/>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该式表明产出增长率等于全要素生产率加上资本生产率和劳动生产率，在规模收益不变和希克斯中性假设的情况下，全要素生产率等于技术进步率。</a:t>
            </a:r>
          </a:p>
        </p:txBody>
      </p:sp>
    </p:spTree>
    <p:extLst>
      <p:ext uri="{BB962C8B-B14F-4D97-AF65-F5344CB8AC3E}">
        <p14:creationId xmlns:p14="http://schemas.microsoft.com/office/powerpoint/2010/main" val="152594415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1850" y="1671042"/>
              <a:ext cx="1268297" cy="1200329"/>
            </a:xfrm>
            <a:prstGeom prst="rect">
              <a:avLst/>
            </a:prstGeom>
          </p:spPr>
          <p:txBody>
            <a:bodyPr wrap="none">
              <a:spAutoFit/>
            </a:bodyPr>
            <a:lstStyle/>
            <a:p>
              <a:pPr lvl="0" algn="ctr"/>
              <a:r>
                <a:rPr lang="en-US" altLang="zh-CN" sz="7200" b="1" spc="6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44096"/>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统计建模</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extLst>
      <p:ext uri="{BB962C8B-B14F-4D97-AF65-F5344CB8AC3E}">
        <p14:creationId xmlns:p14="http://schemas.microsoft.com/office/powerpoint/2010/main" val="311389380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10" name="矩形 9">
            <a:extLst>
              <a:ext uri="{FF2B5EF4-FFF2-40B4-BE49-F238E27FC236}">
                <a16:creationId xmlns="" xmlns:a16="http://schemas.microsoft.com/office/drawing/2014/main" id="{54BA1515-9B67-BA4F-9069-73F7E90B089A}"/>
              </a:ext>
            </a:extLst>
          </p:cNvPr>
          <p:cNvSpPr/>
          <p:nvPr/>
        </p:nvSpPr>
        <p:spPr>
          <a:xfrm>
            <a:off x="629444" y="1175898"/>
            <a:ext cx="10285299" cy="377411"/>
          </a:xfrm>
          <a:prstGeom prst="rect">
            <a:avLst/>
          </a:prstGeom>
        </p:spPr>
        <p:txBody>
          <a:bodyPr wrap="square">
            <a:spAutoFit/>
          </a:bodyPr>
          <a:lstStyle/>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本文借鉴科布</a:t>
            </a:r>
            <a:r>
              <a:rPr lang="en-US"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a:t>
            </a: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道格拉斯生产函数形式，采用索罗模型做计量分析。生产函数形式为</a:t>
            </a:r>
            <a:r>
              <a:rPr lang="zh-CN" altLang="en-US" sz="1400" kern="100" dirty="0">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610609859"/>
              </p:ext>
            </p:extLst>
          </p:nvPr>
        </p:nvGraphicFramePr>
        <p:xfrm>
          <a:off x="4287838" y="1905000"/>
          <a:ext cx="1393825" cy="393700"/>
        </p:xfrm>
        <a:graphic>
          <a:graphicData uri="http://schemas.openxmlformats.org/presentationml/2006/ole">
            <mc:AlternateContent xmlns:mc="http://schemas.openxmlformats.org/markup-compatibility/2006">
              <mc:Choice xmlns:v="urn:schemas-microsoft-com:vml" Requires="v">
                <p:oleObj spid="_x0000_s4140" r:id="rId4" imgW="761669" imgH="228501" progId="Equation.DSMT4">
                  <p:embed/>
                </p:oleObj>
              </mc:Choice>
              <mc:Fallback>
                <p:oleObj r:id="rId4" imgW="761669" imgH="228501" progId="Equation.DSMT4">
                  <p:embed/>
                  <p:pic>
                    <p:nvPicPr>
                      <p:cNvPr id="0"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7838" y="1905000"/>
                        <a:ext cx="13938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矩形 11">
            <a:extLst>
              <a:ext uri="{FF2B5EF4-FFF2-40B4-BE49-F238E27FC236}">
                <a16:creationId xmlns="" xmlns:a16="http://schemas.microsoft.com/office/drawing/2014/main" id="{8F8C6E89-454B-AF42-83DC-B2CA3FDFEB5E}"/>
              </a:ext>
            </a:extLst>
          </p:cNvPr>
          <p:cNvSpPr/>
          <p:nvPr/>
        </p:nvSpPr>
        <p:spPr>
          <a:xfrm>
            <a:off x="928913" y="2392793"/>
            <a:ext cx="10065657" cy="1023742"/>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其中，</a:t>
            </a:r>
            <a:r>
              <a:rPr lang="en-US" altLang="zh-CN" sz="1400" dirty="0">
                <a:latin typeface="Microsoft YaHei" panose="020B0503020204020204" pitchFamily="34" charset="-122"/>
                <a:ea typeface="Microsoft YaHei" panose="020B0503020204020204" pitchFamily="34" charset="-122"/>
              </a:rPr>
              <a:t>Y</a:t>
            </a:r>
            <a:r>
              <a:rPr lang="zh-CN" altLang="en-US" sz="1400" dirty="0">
                <a:latin typeface="Microsoft YaHei" panose="020B0503020204020204" pitchFamily="34" charset="-122"/>
                <a:ea typeface="Microsoft YaHei" panose="020B0503020204020204" pitchFamily="34" charset="-122"/>
              </a:rPr>
              <a:t>表示经济总量水平；</a:t>
            </a:r>
            <a:r>
              <a:rPr lang="en-US" altLang="zh-CN" sz="1400" dirty="0">
                <a:latin typeface="Microsoft YaHei" panose="020B0503020204020204" pitchFamily="34" charset="-122"/>
                <a:ea typeface="Microsoft YaHei" panose="020B0503020204020204" pitchFamily="34" charset="-122"/>
              </a:rPr>
              <a:t>A</a:t>
            </a:r>
            <a:r>
              <a:rPr lang="zh-CN" altLang="en-US" sz="1400" dirty="0">
                <a:latin typeface="Microsoft YaHei" panose="020B0503020204020204" pitchFamily="34" charset="-122"/>
                <a:ea typeface="Microsoft YaHei" panose="020B0503020204020204" pitchFamily="34" charset="-122"/>
              </a:rPr>
              <a:t>表示一定的技术水平；</a:t>
            </a:r>
            <a:r>
              <a:rPr lang="en-US" altLang="zh-CN" sz="1400" dirty="0">
                <a:latin typeface="Microsoft YaHei" panose="020B0503020204020204" pitchFamily="34" charset="-122"/>
                <a:ea typeface="Microsoft YaHei" panose="020B0503020204020204" pitchFamily="34" charset="-122"/>
              </a:rPr>
              <a:t>K</a:t>
            </a:r>
            <a:r>
              <a:rPr lang="zh-CN" altLang="en-US" sz="1400" dirty="0">
                <a:latin typeface="Microsoft YaHei" panose="020B0503020204020204" pitchFamily="34" charset="-122"/>
                <a:ea typeface="Microsoft YaHei" panose="020B0503020204020204" pitchFamily="34" charset="-122"/>
              </a:rPr>
              <a:t>表示物质资本存量；</a:t>
            </a:r>
            <a:r>
              <a:rPr lang="en-US" altLang="zh-CN" sz="1400" dirty="0">
                <a:latin typeface="Microsoft YaHei" panose="020B0503020204020204" pitchFamily="34" charset="-122"/>
                <a:ea typeface="Microsoft YaHei" panose="020B0503020204020204" pitchFamily="34" charset="-122"/>
              </a:rPr>
              <a:t>L</a:t>
            </a:r>
            <a:r>
              <a:rPr lang="zh-CN" altLang="en-US" sz="1400" dirty="0">
                <a:latin typeface="Microsoft YaHei" panose="020B0503020204020204" pitchFamily="34" charset="-122"/>
                <a:ea typeface="Microsoft YaHei" panose="020B0503020204020204" pitchFamily="34" charset="-122"/>
              </a:rPr>
              <a:t>表示劳动力数量；   表示模型的随机误差；   和   分别表示产出弹性，即在</a:t>
            </a:r>
            <a:r>
              <a:rPr lang="en-US" altLang="zh-CN" sz="1400" dirty="0">
                <a:latin typeface="Microsoft YaHei" panose="020B0503020204020204" pitchFamily="34" charset="-122"/>
                <a:ea typeface="Microsoft YaHei" panose="020B0503020204020204" pitchFamily="34" charset="-122"/>
              </a:rPr>
              <a:t>L</a:t>
            </a:r>
            <a:r>
              <a:rPr lang="zh-CN" altLang="en-US" sz="1400" dirty="0">
                <a:latin typeface="Microsoft YaHei" panose="020B0503020204020204" pitchFamily="34" charset="-122"/>
                <a:ea typeface="Microsoft YaHei" panose="020B0503020204020204" pitchFamily="34" charset="-122"/>
              </a:rPr>
              <a:t>不变下， </a:t>
            </a:r>
            <a:r>
              <a:rPr lang="en-US" altLang="zh-CN" sz="1400" dirty="0">
                <a:latin typeface="Microsoft YaHei" panose="020B0503020204020204" pitchFamily="34" charset="-122"/>
                <a:ea typeface="Microsoft YaHei" panose="020B0503020204020204" pitchFamily="34" charset="-122"/>
              </a:rPr>
              <a:t>K</a:t>
            </a:r>
            <a:r>
              <a:rPr lang="zh-CN" altLang="en-US" sz="1400" dirty="0">
                <a:latin typeface="Microsoft YaHei" panose="020B0503020204020204" pitchFamily="34" charset="-122"/>
                <a:ea typeface="Microsoft YaHei" panose="020B0503020204020204" pitchFamily="34" charset="-122"/>
              </a:rPr>
              <a:t>每增长</a:t>
            </a:r>
            <a:r>
              <a:rPr lang="en-US" altLang="zh-CN" sz="1400" dirty="0">
                <a:latin typeface="Microsoft YaHei" panose="020B0503020204020204" pitchFamily="34" charset="-122"/>
                <a:ea typeface="Microsoft YaHei" panose="020B0503020204020204" pitchFamily="34" charset="-122"/>
              </a:rPr>
              <a:t>1%</a:t>
            </a:r>
            <a:r>
              <a:rPr lang="zh-CN" altLang="en-US" sz="1400" dirty="0">
                <a:latin typeface="Microsoft YaHei" panose="020B0503020204020204" pitchFamily="34" charset="-122"/>
                <a:ea typeface="Microsoft YaHei" panose="020B0503020204020204" pitchFamily="34" charset="-122"/>
              </a:rPr>
              <a:t>， </a:t>
            </a:r>
            <a:r>
              <a:rPr lang="en-US" altLang="zh-CN" sz="1400" dirty="0">
                <a:latin typeface="Microsoft YaHei" panose="020B0503020204020204" pitchFamily="34" charset="-122"/>
                <a:ea typeface="Microsoft YaHei" panose="020B0503020204020204" pitchFamily="34" charset="-122"/>
              </a:rPr>
              <a:t>Y</a:t>
            </a:r>
            <a:r>
              <a:rPr lang="zh-CN" altLang="en-US" sz="1400" dirty="0">
                <a:latin typeface="Microsoft YaHei" panose="020B0503020204020204" pitchFamily="34" charset="-122"/>
                <a:ea typeface="Microsoft YaHei" panose="020B0503020204020204" pitchFamily="34" charset="-122"/>
              </a:rPr>
              <a:t>将平均增长    </a:t>
            </a:r>
            <a:r>
              <a:rPr lang="en-US" altLang="zh-C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；在</a:t>
            </a:r>
            <a:r>
              <a:rPr lang="en-US" altLang="zh-CN" sz="1400" dirty="0">
                <a:latin typeface="Microsoft YaHei" panose="020B0503020204020204" pitchFamily="34" charset="-122"/>
                <a:ea typeface="Microsoft YaHei" panose="020B0503020204020204" pitchFamily="34" charset="-122"/>
              </a:rPr>
              <a:t>K</a:t>
            </a:r>
            <a:r>
              <a:rPr lang="zh-CN" altLang="en-US" sz="1400" dirty="0">
                <a:latin typeface="Microsoft YaHei" panose="020B0503020204020204" pitchFamily="34" charset="-122"/>
                <a:ea typeface="Microsoft YaHei" panose="020B0503020204020204" pitchFamily="34" charset="-122"/>
              </a:rPr>
              <a:t>不变下， </a:t>
            </a:r>
            <a:r>
              <a:rPr lang="en-US" altLang="zh-CN" sz="1400" dirty="0">
                <a:latin typeface="Microsoft YaHei" panose="020B0503020204020204" pitchFamily="34" charset="-122"/>
                <a:ea typeface="Microsoft YaHei" panose="020B0503020204020204" pitchFamily="34" charset="-122"/>
              </a:rPr>
              <a:t>L</a:t>
            </a:r>
            <a:r>
              <a:rPr lang="zh-CN" altLang="en-US" sz="1400" dirty="0">
                <a:latin typeface="Microsoft YaHei" panose="020B0503020204020204" pitchFamily="34" charset="-122"/>
                <a:ea typeface="Microsoft YaHei" panose="020B0503020204020204" pitchFamily="34" charset="-122"/>
              </a:rPr>
              <a:t>增长</a:t>
            </a:r>
            <a:r>
              <a:rPr lang="en-US" altLang="zh-CN" sz="1400" dirty="0">
                <a:latin typeface="Microsoft YaHei" panose="020B0503020204020204" pitchFamily="34" charset="-122"/>
                <a:ea typeface="Microsoft YaHei" panose="020B0503020204020204" pitchFamily="34" charset="-122"/>
              </a:rPr>
              <a:t>1%</a:t>
            </a:r>
            <a:r>
              <a:rPr lang="zh-CN" altLang="en-US" sz="1400" dirty="0">
                <a:latin typeface="Microsoft YaHei" panose="020B0503020204020204" pitchFamily="34" charset="-122"/>
                <a:ea typeface="Microsoft YaHei" panose="020B0503020204020204" pitchFamily="34" charset="-122"/>
              </a:rPr>
              <a:t>， </a:t>
            </a:r>
            <a:r>
              <a:rPr lang="en-US" altLang="zh-CN" sz="1400" dirty="0">
                <a:latin typeface="Microsoft YaHei" panose="020B0503020204020204" pitchFamily="34" charset="-122"/>
                <a:ea typeface="Microsoft YaHei" panose="020B0503020204020204" pitchFamily="34" charset="-122"/>
              </a:rPr>
              <a:t>Y</a:t>
            </a:r>
            <a:r>
              <a:rPr lang="zh-CN" altLang="en-US" sz="1400" dirty="0">
                <a:latin typeface="Microsoft YaHei" panose="020B0503020204020204" pitchFamily="34" charset="-122"/>
                <a:ea typeface="Microsoft YaHei" panose="020B0503020204020204" pitchFamily="34" charset="-122"/>
              </a:rPr>
              <a:t>将平均增长    </a:t>
            </a:r>
            <a:r>
              <a:rPr lang="en-US" altLang="zh-C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 。为便于估计模型参数，通常将生产函数两边同时取对数，得到：</a:t>
            </a:r>
          </a:p>
        </p:txBody>
      </p:sp>
      <p:graphicFrame>
        <p:nvGraphicFramePr>
          <p:cNvPr id="7" name="对象 6"/>
          <p:cNvGraphicFramePr>
            <a:graphicFrameLocks noChangeAspect="1"/>
          </p:cNvGraphicFramePr>
          <p:nvPr>
            <p:extLst>
              <p:ext uri="{D42A27DB-BD31-4B8C-83A1-F6EECF244321}">
                <p14:modId xmlns:p14="http://schemas.microsoft.com/office/powerpoint/2010/main" val="3564761037"/>
              </p:ext>
            </p:extLst>
          </p:nvPr>
        </p:nvGraphicFramePr>
        <p:xfrm>
          <a:off x="3446463" y="3587750"/>
          <a:ext cx="3619500" cy="365125"/>
        </p:xfrm>
        <a:graphic>
          <a:graphicData uri="http://schemas.openxmlformats.org/presentationml/2006/ole">
            <mc:AlternateContent xmlns:mc="http://schemas.openxmlformats.org/markup-compatibility/2006">
              <mc:Choice xmlns:v="urn:schemas-microsoft-com:vml" Requires="v">
                <p:oleObj spid="_x0000_s4141" r:id="rId6" imgW="1892300" imgH="203200" progId="Equation.DSMT4">
                  <p:embed/>
                </p:oleObj>
              </mc:Choice>
              <mc:Fallback>
                <p:oleObj r:id="rId6" imgW="1892300" imgH="203200" progId="Equation.DSMT4">
                  <p:embed/>
                  <p:pic>
                    <p:nvPicPr>
                      <p:cNvPr id="0" name="对象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6463" y="3587750"/>
                        <a:ext cx="36195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矩形 13">
            <a:extLst>
              <a:ext uri="{FF2B5EF4-FFF2-40B4-BE49-F238E27FC236}">
                <a16:creationId xmlns="" xmlns:a16="http://schemas.microsoft.com/office/drawing/2014/main" id="{917F9A0F-6CD1-8C4E-BAAC-D0BA51CA8236}"/>
              </a:ext>
            </a:extLst>
          </p:cNvPr>
          <p:cNvSpPr/>
          <p:nvPr/>
        </p:nvSpPr>
        <p:spPr>
          <a:xfrm>
            <a:off x="670509" y="4237277"/>
            <a:ext cx="9997492" cy="377411"/>
          </a:xfrm>
          <a:prstGeom prst="rect">
            <a:avLst/>
          </a:prstGeom>
        </p:spPr>
        <p:txBody>
          <a:bodyPr wrap="square">
            <a:spAutoFit/>
          </a:bodyPr>
          <a:lstStyle/>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因此，在没有知识进步下，即不考虑技术进步对经济发展的影响，无约束模型的形式为：</a:t>
            </a:r>
          </a:p>
        </p:txBody>
      </p:sp>
      <p:graphicFrame>
        <p:nvGraphicFramePr>
          <p:cNvPr id="8" name="对象 7"/>
          <p:cNvGraphicFramePr>
            <a:graphicFrameLocks noChangeAspect="1"/>
          </p:cNvGraphicFramePr>
          <p:nvPr>
            <p:extLst>
              <p:ext uri="{D42A27DB-BD31-4B8C-83A1-F6EECF244321}">
                <p14:modId xmlns:p14="http://schemas.microsoft.com/office/powerpoint/2010/main" val="875286447"/>
              </p:ext>
            </p:extLst>
          </p:nvPr>
        </p:nvGraphicFramePr>
        <p:xfrm>
          <a:off x="3446463" y="4908550"/>
          <a:ext cx="3749675" cy="377825"/>
        </p:xfrm>
        <a:graphic>
          <a:graphicData uri="http://schemas.openxmlformats.org/presentationml/2006/ole">
            <mc:AlternateContent xmlns:mc="http://schemas.openxmlformats.org/markup-compatibility/2006">
              <mc:Choice xmlns:v="urn:schemas-microsoft-com:vml" Requires="v">
                <p:oleObj spid="_x0000_s4142" r:id="rId8" imgW="1892300" imgH="203200" progId="Equation.DSMT4">
                  <p:embed/>
                </p:oleObj>
              </mc:Choice>
              <mc:Fallback>
                <p:oleObj r:id="rId8" imgW="1892300" imgH="203200" progId="Equation.DSMT4">
                  <p:embed/>
                  <p:pic>
                    <p:nvPicPr>
                      <p:cNvPr id="0" name="对象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46463" y="4908550"/>
                        <a:ext cx="374967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1165764"/>
      </p:ext>
    </p:extLst>
  </p:cSld>
  <p:clrMapOvr>
    <a:masterClrMapping/>
  </p:clrMapOvr>
  <p:transition spd="slow" advTm="3000">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mc:AlternateContent xmlns:mc="http://schemas.openxmlformats.org/markup-compatibility/2006" xmlns:a14="http://schemas.microsoft.com/office/drawing/2010/main">
        <mc:Choice Requires="a14">
          <p:sp>
            <p:nvSpPr>
              <p:cNvPr id="6" name="矩形 5">
                <a:extLst>
                  <a:ext uri="{FF2B5EF4-FFF2-40B4-BE49-F238E27FC236}">
                    <a16:creationId xmlns="" xmlns:a16="http://schemas.microsoft.com/office/drawing/2014/main" id="{9B4976B7-0CDA-514F-83B5-C09D18D015E3}"/>
                  </a:ext>
                </a:extLst>
              </p:cNvPr>
              <p:cNvSpPr/>
              <p:nvPr/>
            </p:nvSpPr>
            <p:spPr>
              <a:xfrm>
                <a:off x="801687" y="1160921"/>
                <a:ext cx="9946142" cy="456472"/>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本文将</a:t>
                </a:r>
                <a:r>
                  <a:rPr lang="en" altLang="zh-CN" sz="1400" dirty="0" err="1">
                    <a:latin typeface="Microsoft YaHei" panose="020B0503020204020204" pitchFamily="34" charset="-122"/>
                    <a:ea typeface="Microsoft YaHei" panose="020B0503020204020204" pitchFamily="34" charset="-122"/>
                  </a:rPr>
                  <a:t>lnK</a:t>
                </a:r>
                <a:r>
                  <a:rPr lang="zh-CN" altLang="en-US" sz="1400" dirty="0">
                    <a:latin typeface="Microsoft YaHei" panose="020B0503020204020204" pitchFamily="34" charset="-122"/>
                    <a:ea typeface="Microsoft YaHei" panose="020B0503020204020204" pitchFamily="34" charset="-122"/>
                  </a:rPr>
                  <a:t>命名为</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a:latin typeface="Cambria Math" panose="02040503050406030204" pitchFamily="18" charset="0"/>
                          </a:rPr>
                          <m:t>1</m:t>
                        </m:r>
                      </m:sub>
                    </m:sSub>
                  </m:oMath>
                </a14:m>
                <a:r>
                  <a:rPr lang="zh-CN" altLang="zh-CN" sz="1400" dirty="0">
                    <a:effectLst/>
                  </a:rPr>
                  <a:t> </a:t>
                </a:r>
                <a:r>
                  <a:rPr lang="zh-CN" altLang="e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将</a:t>
                </a:r>
                <a:r>
                  <a:rPr lang="en" altLang="zh-CN" sz="1400" dirty="0" err="1">
                    <a:latin typeface="Microsoft YaHei" panose="020B0503020204020204" pitchFamily="34" charset="-122"/>
                    <a:ea typeface="Microsoft YaHei" panose="020B0503020204020204" pitchFamily="34" charset="-122"/>
                  </a:rPr>
                  <a:t>lnL</a:t>
                </a:r>
                <a:r>
                  <a:rPr lang="zh-CN" altLang="en-US" sz="1400" dirty="0">
                    <a:latin typeface="Microsoft YaHei" panose="020B0503020204020204" pitchFamily="34" charset="-122"/>
                    <a:ea typeface="Microsoft YaHei" panose="020B0503020204020204" pitchFamily="34" charset="-122"/>
                  </a:rPr>
                  <a:t>命名为</a:t>
                </a:r>
                <a:r>
                  <a:rPr lang="zh-CN" altLang="zh-CN" dirty="0"/>
                  <a:t> </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a:latin typeface="Cambria Math" panose="02040503050406030204" pitchFamily="18" charset="0"/>
                          </a:rPr>
                          <m:t>2</m:t>
                        </m:r>
                      </m:sub>
                    </m:sSub>
                  </m:oMath>
                </a14:m>
                <a:r>
                  <a:rPr lang="zh-CN" altLang="zh-CN" sz="1400" dirty="0">
                    <a:effectLst/>
                  </a:rPr>
                  <a:t> </a:t>
                </a:r>
                <a:r>
                  <a:rPr lang="zh-CN" altLang="e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将</a:t>
                </a:r>
                <a:r>
                  <a:rPr lang="en" altLang="zh-CN" sz="1400" dirty="0" err="1">
                    <a:latin typeface="Microsoft YaHei" panose="020B0503020204020204" pitchFamily="34" charset="-122"/>
                    <a:ea typeface="Microsoft YaHei" panose="020B0503020204020204" pitchFamily="34" charset="-122"/>
                  </a:rPr>
                  <a:t>lnY</a:t>
                </a:r>
                <a:r>
                  <a:rPr lang="zh-CN" altLang="en-US" sz="1400" dirty="0">
                    <a:latin typeface="Microsoft YaHei" panose="020B0503020204020204" pitchFamily="34" charset="-122"/>
                    <a:ea typeface="Microsoft YaHei" panose="020B0503020204020204" pitchFamily="34" charset="-122"/>
                  </a:rPr>
                  <a:t>命名为</a:t>
                </a:r>
                <a:r>
                  <a:rPr lang="en" altLang="zh-CN" sz="1400" dirty="0">
                    <a:latin typeface="Microsoft YaHei" panose="020B0503020204020204" pitchFamily="34" charset="-122"/>
                    <a:ea typeface="Microsoft YaHei" panose="020B0503020204020204" pitchFamily="34" charset="-122"/>
                  </a:rPr>
                  <a:t>Y</a:t>
                </a:r>
                <a:r>
                  <a:rPr lang="zh-CN" altLang="e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使用</a:t>
                </a:r>
                <a:r>
                  <a:rPr lang="en" altLang="zh-CN" sz="1400" dirty="0">
                    <a:latin typeface="Microsoft YaHei" panose="020B0503020204020204" pitchFamily="34" charset="-122"/>
                    <a:ea typeface="Microsoft YaHei" panose="020B0503020204020204" pitchFamily="34" charset="-122"/>
                  </a:rPr>
                  <a:t>R</a:t>
                </a:r>
                <a:r>
                  <a:rPr lang="zh-CN" altLang="en-US" sz="1400" dirty="0">
                    <a:latin typeface="Microsoft YaHei" panose="020B0503020204020204" pitchFamily="34" charset="-122"/>
                    <a:ea typeface="Microsoft YaHei" panose="020B0503020204020204" pitchFamily="34" charset="-122"/>
                  </a:rPr>
                  <a:t>软件得到 与</a:t>
                </a:r>
                <a:r>
                  <a:rPr lang="en" altLang="zh-CN" sz="1400" dirty="0">
                    <a:latin typeface="Microsoft YaHei" panose="020B0503020204020204" pitchFamily="34" charset="-122"/>
                    <a:ea typeface="Microsoft YaHei" panose="020B0503020204020204" pitchFamily="34" charset="-122"/>
                  </a:rPr>
                  <a:t>X_1</a:t>
                </a:r>
                <a:r>
                  <a:rPr lang="zh-CN" altLang="en-US" sz="1400" dirty="0">
                    <a:latin typeface="Microsoft YaHei" panose="020B0503020204020204" pitchFamily="34" charset="-122"/>
                    <a:ea typeface="Microsoft YaHei" panose="020B0503020204020204" pitchFamily="34" charset="-122"/>
                  </a:rPr>
                  <a:t>和</a:t>
                </a:r>
                <a:r>
                  <a:rPr lang="en" altLang="zh-CN" sz="1400" dirty="0">
                    <a:latin typeface="Microsoft YaHei" panose="020B0503020204020204" pitchFamily="34" charset="-122"/>
                    <a:ea typeface="Microsoft YaHei" panose="020B0503020204020204" pitchFamily="34" charset="-122"/>
                  </a:rPr>
                  <a:t>X_2</a:t>
                </a:r>
                <a:r>
                  <a:rPr lang="zh-CN" altLang="en-US" sz="1400" dirty="0">
                    <a:latin typeface="Microsoft YaHei" panose="020B0503020204020204" pitchFamily="34" charset="-122"/>
                    <a:ea typeface="Microsoft YaHei" panose="020B0503020204020204" pitchFamily="34" charset="-122"/>
                  </a:rPr>
                  <a:t>的相关矩阵和散点图</a:t>
                </a:r>
              </a:p>
            </p:txBody>
          </p:sp>
        </mc:Choice>
        <mc:Fallback xmlns="">
          <p:sp>
            <p:nvSpPr>
              <p:cNvPr id="6" name="矩形 5">
                <a:extLst>
                  <a:ext uri="{FF2B5EF4-FFF2-40B4-BE49-F238E27FC236}">
                    <a16:creationId xmlns:a16="http://schemas.microsoft.com/office/drawing/2014/main" xmlns:a14="http://schemas.microsoft.com/office/drawing/2010/main" xmlns="" id="{9B4976B7-0CDA-514F-83B5-C09D18D015E3}"/>
                  </a:ext>
                </a:extLst>
              </p:cNvPr>
              <p:cNvSpPr>
                <a:spLocks noRot="1" noChangeAspect="1" noMove="1" noResize="1" noEditPoints="1" noAdjustHandles="1" noChangeArrowheads="1" noChangeShapeType="1" noTextEdit="1"/>
              </p:cNvSpPr>
              <p:nvPr/>
            </p:nvSpPr>
            <p:spPr>
              <a:xfrm>
                <a:off x="801687" y="1160921"/>
                <a:ext cx="9946142" cy="456472"/>
              </a:xfrm>
              <a:prstGeom prst="rect">
                <a:avLst/>
              </a:prstGeom>
              <a:blipFill rotWithShape="1">
                <a:blip r:embed="rId3"/>
                <a:stretch>
                  <a:fillRect l="-184" b="-10667"/>
                </a:stretch>
              </a:blipFill>
            </p:spPr>
            <p:txBody>
              <a:bodyPr/>
              <a:lstStyle/>
              <a:p>
                <a:r>
                  <a:rPr lang="zh-CN" altLang="en-US">
                    <a:noFill/>
                  </a:rPr>
                  <a:t> </a:t>
                </a:r>
              </a:p>
            </p:txBody>
          </p:sp>
        </mc:Fallback>
      </mc:AlternateContent>
      <p:pic>
        <p:nvPicPr>
          <p:cNvPr id="7" name="图片 6">
            <a:extLst>
              <a:ext uri="{FF2B5EF4-FFF2-40B4-BE49-F238E27FC236}">
                <a16:creationId xmlns="" xmlns:a16="http://schemas.microsoft.com/office/drawing/2014/main" id="{A644411E-02C7-1743-AFF1-590DBC573A73}"/>
              </a:ext>
            </a:extLst>
          </p:cNvPr>
          <p:cNvPicPr>
            <a:picLocks noChangeAspect="1"/>
          </p:cNvPicPr>
          <p:nvPr/>
        </p:nvPicPr>
        <p:blipFill>
          <a:blip r:embed="rId4"/>
          <a:stretch>
            <a:fillRect/>
          </a:stretch>
        </p:blipFill>
        <p:spPr>
          <a:xfrm>
            <a:off x="2547937" y="2584547"/>
            <a:ext cx="7379586" cy="273318"/>
          </a:xfrm>
          <a:prstGeom prst="rect">
            <a:avLst/>
          </a:prstGeom>
        </p:spPr>
      </p:pic>
      <p:pic>
        <p:nvPicPr>
          <p:cNvPr id="8" name="图片 7">
            <a:extLst>
              <a:ext uri="{FF2B5EF4-FFF2-40B4-BE49-F238E27FC236}">
                <a16:creationId xmlns="" xmlns:a16="http://schemas.microsoft.com/office/drawing/2014/main" id="{FEAE0FF8-498B-BF47-ADC8-0A2F41D7425D}"/>
              </a:ext>
            </a:extLst>
          </p:cNvPr>
          <p:cNvPicPr>
            <a:picLocks noChangeAspect="1"/>
          </p:cNvPicPr>
          <p:nvPr/>
        </p:nvPicPr>
        <p:blipFill>
          <a:blip r:embed="rId5"/>
          <a:stretch>
            <a:fillRect/>
          </a:stretch>
        </p:blipFill>
        <p:spPr>
          <a:xfrm>
            <a:off x="457200" y="3095138"/>
            <a:ext cx="6403898" cy="1008021"/>
          </a:xfrm>
          <a:prstGeom prst="rect">
            <a:avLst/>
          </a:prstGeom>
        </p:spPr>
      </p:pic>
      <p:pic>
        <p:nvPicPr>
          <p:cNvPr id="9" name="图片 8">
            <a:extLst>
              <a:ext uri="{FF2B5EF4-FFF2-40B4-BE49-F238E27FC236}">
                <a16:creationId xmlns="" xmlns:a16="http://schemas.microsoft.com/office/drawing/2014/main" id="{75FFABB5-703E-8645-8A49-6AAB7CF9ABE6}"/>
              </a:ext>
            </a:extLst>
          </p:cNvPr>
          <p:cNvPicPr>
            <a:picLocks noChangeAspect="1"/>
          </p:cNvPicPr>
          <p:nvPr/>
        </p:nvPicPr>
        <p:blipFill>
          <a:blip r:embed="rId6"/>
          <a:stretch>
            <a:fillRect/>
          </a:stretch>
        </p:blipFill>
        <p:spPr>
          <a:xfrm>
            <a:off x="8085137" y="1891719"/>
            <a:ext cx="7193799" cy="266437"/>
          </a:xfrm>
          <a:prstGeom prst="rect">
            <a:avLst/>
          </a:prstGeom>
        </p:spPr>
      </p:pic>
      <p:pic>
        <p:nvPicPr>
          <p:cNvPr id="10" name="图片 9">
            <a:extLst>
              <a:ext uri="{FF2B5EF4-FFF2-40B4-BE49-F238E27FC236}">
                <a16:creationId xmlns="" xmlns:a16="http://schemas.microsoft.com/office/drawing/2014/main" id="{A1C14C4D-2D31-3A41-B20D-51C93A8E462C}"/>
              </a:ext>
            </a:extLst>
          </p:cNvPr>
          <p:cNvPicPr/>
          <p:nvPr/>
        </p:nvPicPr>
        <p:blipFill>
          <a:blip r:embed="rId7">
            <a:extLst>
              <a:ext uri="{28A0092B-C50C-407E-A947-70E740481C1C}">
                <a14:useLocalDpi xmlns:a14="http://schemas.microsoft.com/office/drawing/2010/main" val="0"/>
              </a:ext>
            </a:extLst>
          </a:blip>
          <a:stretch>
            <a:fillRect/>
          </a:stretch>
        </p:blipFill>
        <p:spPr>
          <a:xfrm>
            <a:off x="7118804" y="2158156"/>
            <a:ext cx="3527425" cy="2948418"/>
          </a:xfrm>
          <a:prstGeom prst="rect">
            <a:avLst/>
          </a:prstGeom>
        </p:spPr>
      </p:pic>
      <mc:AlternateContent xmlns:mc="http://schemas.openxmlformats.org/markup-compatibility/2006" xmlns:a14="http://schemas.microsoft.com/office/drawing/2010/main">
        <mc:Choice Requires="a14">
          <p:sp>
            <p:nvSpPr>
              <p:cNvPr id="11" name="矩形 10">
                <a:extLst>
                  <a:ext uri="{FF2B5EF4-FFF2-40B4-BE49-F238E27FC236}">
                    <a16:creationId xmlns="" xmlns:a16="http://schemas.microsoft.com/office/drawing/2014/main" id="{0D3E3A5A-5E36-0D49-AAF4-844C8094A0A9}"/>
                  </a:ext>
                </a:extLst>
              </p:cNvPr>
              <p:cNvSpPr/>
              <p:nvPr/>
            </p:nvSpPr>
            <p:spPr>
              <a:xfrm>
                <a:off x="629443" y="5280315"/>
                <a:ext cx="10198213" cy="362984"/>
              </a:xfrm>
              <a:prstGeom prst="rect">
                <a:avLst/>
              </a:prstGeom>
            </p:spPr>
            <p:txBody>
              <a:bodyPr wrap="square">
                <a:spAutoFit/>
              </a:bodyPr>
              <a:lstStyle/>
              <a:p>
                <a:r>
                  <a:rPr lang="zh-CN" altLang="en-US" sz="1400" dirty="0">
                    <a:latin typeface="Microsoft YaHei" panose="020B0503020204020204" pitchFamily="34" charset="-122"/>
                    <a:ea typeface="Microsoft YaHei" panose="020B0503020204020204" pitchFamily="34" charset="-122"/>
                  </a:rPr>
                  <a:t>根据结果可以看出自变量</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a:latin typeface="Cambria Math" panose="02040503050406030204" pitchFamily="18" charset="0"/>
                          </a:rPr>
                          <m:t>1</m:t>
                        </m:r>
                      </m:sub>
                    </m:sSub>
                  </m:oMath>
                </a14:m>
                <a:r>
                  <a:rPr lang="zh-CN" altLang="en-US" sz="1400" dirty="0">
                    <a:latin typeface="Microsoft YaHei" panose="020B0503020204020204" pitchFamily="34" charset="-122"/>
                    <a:ea typeface="Microsoft YaHei" panose="020B0503020204020204" pitchFamily="34" charset="-122"/>
                  </a:rPr>
                  <a:t>和</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𝑋</m:t>
                        </m:r>
                      </m:e>
                      <m:sub>
                        <m:r>
                          <a:rPr lang="en-US" altLang="zh-CN">
                            <a:latin typeface="Cambria Math" panose="02040503050406030204" pitchFamily="18" charset="0"/>
                          </a:rPr>
                          <m:t>2</m:t>
                        </m:r>
                      </m:sub>
                    </m:sSub>
                  </m:oMath>
                </a14:m>
                <a:r>
                  <a:rPr lang="zh-CN" altLang="en-US" sz="1400" dirty="0">
                    <a:latin typeface="Microsoft YaHei" panose="020B0503020204020204" pitchFamily="34" charset="-122"/>
                    <a:ea typeface="Microsoft YaHei" panose="020B0503020204020204" pitchFamily="34" charset="-122"/>
                  </a:rPr>
                  <a:t>与因变量</a:t>
                </a:r>
                <a:r>
                  <a:rPr lang="en" altLang="zh-CN" sz="1400" dirty="0">
                    <a:latin typeface="Microsoft YaHei" panose="020B0503020204020204" pitchFamily="34" charset="-122"/>
                    <a:ea typeface="Microsoft YaHei" panose="020B0503020204020204" pitchFamily="34" charset="-122"/>
                  </a:rPr>
                  <a:t>Y</a:t>
                </a:r>
                <a:r>
                  <a:rPr lang="zh-CN" altLang="en-US" sz="1400" dirty="0">
                    <a:latin typeface="Microsoft YaHei" panose="020B0503020204020204" pitchFamily="34" charset="-122"/>
                    <a:ea typeface="Microsoft YaHei" panose="020B0503020204020204" pitchFamily="34" charset="-122"/>
                  </a:rPr>
                  <a:t>之间相关性比较强，因此下一步可做回归分析，量化此相关关系。</a:t>
                </a:r>
              </a:p>
            </p:txBody>
          </p:sp>
        </mc:Choice>
        <mc:Fallback xmlns="">
          <p:sp>
            <p:nvSpPr>
              <p:cNvPr id="11" name="矩形 10">
                <a:extLst>
                  <a:ext uri="{FF2B5EF4-FFF2-40B4-BE49-F238E27FC236}">
                    <a16:creationId xmlns:a16="http://schemas.microsoft.com/office/drawing/2014/main" xmlns:a14="http://schemas.microsoft.com/office/drawing/2010/main" xmlns="" id="{0D3E3A5A-5E36-0D49-AAF4-844C8094A0A9}"/>
                  </a:ext>
                </a:extLst>
              </p:cNvPr>
              <p:cNvSpPr>
                <a:spLocks noRot="1" noChangeAspect="1" noMove="1" noResize="1" noEditPoints="1" noAdjustHandles="1" noChangeArrowheads="1" noChangeShapeType="1" noTextEdit="1"/>
              </p:cNvSpPr>
              <p:nvPr/>
            </p:nvSpPr>
            <p:spPr>
              <a:xfrm>
                <a:off x="629443" y="5280315"/>
                <a:ext cx="10198213" cy="362984"/>
              </a:xfrm>
              <a:prstGeom prst="rect">
                <a:avLst/>
              </a:prstGeom>
              <a:blipFill rotWithShape="1">
                <a:blip r:embed="rId8"/>
                <a:stretch>
                  <a:fillRect l="-120" b="-1333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Rectangle 67">
            <a:extLst>
              <a:ext uri="{FF2B5EF4-FFF2-40B4-BE49-F238E27FC236}">
                <a16:creationId xmlns="" xmlns:a16="http://schemas.microsoft.com/office/drawing/2014/main" id="{E82AE472-39F4-4F47-B7ED-91C4FC2A7A2C}"/>
              </a:ext>
            </a:extLst>
          </p:cNvPr>
          <p:cNvSpPr/>
          <p:nvPr/>
        </p:nvSpPr>
        <p:spPr>
          <a:xfrm>
            <a:off x="801687" y="1093615"/>
            <a:ext cx="3389135" cy="328936"/>
          </a:xfrm>
          <a:prstGeom prst="rect">
            <a:avLst/>
          </a:prstGeom>
        </p:spPr>
        <p:txBody>
          <a:bodyPr wrap="square">
            <a:spAutoFit/>
          </a:bodyPr>
          <a:lstStyle/>
          <a:p>
            <a:pPr>
              <a:lnSpc>
                <a:spcPct val="120000"/>
              </a:lnSpc>
            </a:pPr>
            <a:r>
              <a:rPr lang="zh-CN" altLang="en-US" sz="1400" dirty="0">
                <a:solidFill>
                  <a:schemeClr val="tx1">
                    <a:lumMod val="75000"/>
                    <a:lumOff val="25000"/>
                  </a:schemeClr>
                </a:solidFill>
                <a:latin typeface="+mn-ea"/>
                <a:ea typeface="微软雅黑" panose="020B0503020204020204" pitchFamily="34" charset="-122"/>
              </a:rPr>
              <a:t>回归分析参数估计结果：</a:t>
            </a:r>
          </a:p>
        </p:txBody>
      </p:sp>
      <p:pic>
        <p:nvPicPr>
          <p:cNvPr id="7" name="图片 6">
            <a:extLst>
              <a:ext uri="{FF2B5EF4-FFF2-40B4-BE49-F238E27FC236}">
                <a16:creationId xmlns="" xmlns:a16="http://schemas.microsoft.com/office/drawing/2014/main" id="{E119EE6A-96E8-BE4D-81BA-E33FE8D605BD}"/>
              </a:ext>
            </a:extLst>
          </p:cNvPr>
          <p:cNvPicPr>
            <a:picLocks noChangeAspect="1"/>
          </p:cNvPicPr>
          <p:nvPr/>
        </p:nvPicPr>
        <p:blipFill>
          <a:blip r:embed="rId4"/>
          <a:stretch>
            <a:fillRect/>
          </a:stretch>
        </p:blipFill>
        <p:spPr>
          <a:xfrm>
            <a:off x="1836055" y="1593376"/>
            <a:ext cx="6631733" cy="1443016"/>
          </a:xfrm>
          <a:prstGeom prst="rect">
            <a:avLst/>
          </a:prstGeom>
        </p:spPr>
      </p:pic>
      <p:sp>
        <p:nvSpPr>
          <p:cNvPr id="8" name="矩形 7">
            <a:extLst>
              <a:ext uri="{FF2B5EF4-FFF2-40B4-BE49-F238E27FC236}">
                <a16:creationId xmlns="" xmlns:a16="http://schemas.microsoft.com/office/drawing/2014/main" id="{ED83B14C-F1DF-BF4F-92D6-78C4BB897299}"/>
              </a:ext>
            </a:extLst>
          </p:cNvPr>
          <p:cNvSpPr/>
          <p:nvPr/>
        </p:nvSpPr>
        <p:spPr>
          <a:xfrm>
            <a:off x="801687" y="3203902"/>
            <a:ext cx="9873570" cy="700576"/>
          </a:xfrm>
          <a:prstGeom prst="rect">
            <a:avLst/>
          </a:prstGeom>
        </p:spPr>
        <p:txBody>
          <a:bodyPr wrap="square">
            <a:spAutoFit/>
          </a:bodyPr>
          <a:lstStyle/>
          <a:p>
            <a:pPr>
              <a:lnSpc>
                <a:spcPct val="150000"/>
              </a:lnSpc>
            </a:pPr>
            <a:r>
              <a:rPr lang="zh-CN" altLang="zh-CN" sz="1400" dirty="0">
                <a:solidFill>
                  <a:schemeClr val="tx1">
                    <a:lumMod val="75000"/>
                    <a:lumOff val="25000"/>
                  </a:schemeClr>
                </a:solidFill>
                <a:latin typeface="+mn-ea"/>
                <a:ea typeface="微软雅黑" panose="020B0503020204020204" pitchFamily="34" charset="-122"/>
              </a:rPr>
              <a:t>对模型参数显著性进行检验</a:t>
            </a:r>
            <a:r>
              <a:rPr lang="zh-CN" altLang="en-US" sz="1400" dirty="0">
                <a:solidFill>
                  <a:schemeClr val="tx1">
                    <a:lumMod val="75000"/>
                    <a:lumOff val="25000"/>
                  </a:schemeClr>
                </a:solidFill>
                <a:latin typeface="+mn-ea"/>
                <a:ea typeface="微软雅黑" panose="020B0503020204020204" pitchFamily="34" charset="-122"/>
              </a:rPr>
              <a:t>，由于        的系数    的值为</a:t>
            </a:r>
            <a:r>
              <a:rPr lang="en-US" altLang="zh-CN" sz="1400" dirty="0">
                <a:solidFill>
                  <a:schemeClr val="tx1">
                    <a:lumMod val="75000"/>
                    <a:lumOff val="25000"/>
                  </a:schemeClr>
                </a:solidFill>
                <a:latin typeface="+mn-ea"/>
                <a:ea typeface="微软雅黑" panose="020B0503020204020204" pitchFamily="34" charset="-122"/>
              </a:rPr>
              <a:t>-0.07599</a:t>
            </a:r>
            <a:r>
              <a:rPr lang="zh-CN" altLang="en-US" sz="1400" dirty="0">
                <a:solidFill>
                  <a:schemeClr val="tx1">
                    <a:lumMod val="75000"/>
                    <a:lumOff val="25000"/>
                  </a:schemeClr>
                </a:solidFill>
                <a:latin typeface="+mn-ea"/>
                <a:ea typeface="微软雅黑" panose="020B0503020204020204" pitchFamily="34" charset="-122"/>
              </a:rPr>
              <a:t>，经济学经典理论认为，劳动力数量对经济增长具有促进作用，因此</a:t>
            </a:r>
            <a:r>
              <a:rPr lang="en-US" altLang="zh-CN" sz="1400" dirty="0">
                <a:solidFill>
                  <a:schemeClr val="tx1">
                    <a:lumMod val="75000"/>
                    <a:lumOff val="25000"/>
                  </a:schemeClr>
                </a:solidFill>
                <a:latin typeface="+mn-ea"/>
                <a:ea typeface="微软雅黑" panose="020B0503020204020204" pitchFamily="34" charset="-122"/>
              </a:rPr>
              <a:t>L</a:t>
            </a:r>
            <a:r>
              <a:rPr lang="zh-CN" altLang="en-US" sz="1400" dirty="0">
                <a:solidFill>
                  <a:schemeClr val="tx1">
                    <a:lumMod val="75000"/>
                    <a:lumOff val="25000"/>
                  </a:schemeClr>
                </a:solidFill>
                <a:latin typeface="+mn-ea"/>
                <a:ea typeface="微软雅黑" panose="020B0503020204020204" pitchFamily="34" charset="-122"/>
              </a:rPr>
              <a:t>的经济意义检验未通过，</a:t>
            </a:r>
            <a:r>
              <a:rPr lang="en" altLang="zh-CN" sz="1400" dirty="0">
                <a:solidFill>
                  <a:schemeClr val="tx1">
                    <a:lumMod val="75000"/>
                    <a:lumOff val="25000"/>
                  </a:schemeClr>
                </a:solidFill>
                <a:latin typeface="+mn-ea"/>
                <a:ea typeface="微软雅黑" panose="020B0503020204020204" pitchFamily="34" charset="-122"/>
              </a:rPr>
              <a:t>t</a:t>
            </a:r>
            <a:r>
              <a:rPr lang="zh-CN" altLang="en-US" sz="1400" dirty="0">
                <a:solidFill>
                  <a:schemeClr val="tx1">
                    <a:lumMod val="75000"/>
                    <a:lumOff val="25000"/>
                  </a:schemeClr>
                </a:solidFill>
                <a:latin typeface="+mn-ea"/>
                <a:ea typeface="微软雅黑" panose="020B0503020204020204" pitchFamily="34" charset="-122"/>
              </a:rPr>
              <a:t>检验的</a:t>
            </a:r>
            <a:r>
              <a:rPr lang="en" altLang="zh-CN" sz="1400" dirty="0">
                <a:solidFill>
                  <a:schemeClr val="tx1">
                    <a:lumMod val="75000"/>
                    <a:lumOff val="25000"/>
                  </a:schemeClr>
                </a:solidFill>
                <a:latin typeface="+mn-ea"/>
                <a:ea typeface="微软雅黑" panose="020B0503020204020204" pitchFamily="34" charset="-122"/>
              </a:rPr>
              <a:t>p</a:t>
            </a:r>
            <a:r>
              <a:rPr lang="zh-CN" altLang="en-US" sz="1400" dirty="0">
                <a:solidFill>
                  <a:schemeClr val="tx1">
                    <a:lumMod val="75000"/>
                    <a:lumOff val="25000"/>
                  </a:schemeClr>
                </a:solidFill>
                <a:latin typeface="+mn-ea"/>
                <a:ea typeface="微软雅黑" panose="020B0503020204020204" pitchFamily="34" charset="-122"/>
              </a:rPr>
              <a:t>值也远大于</a:t>
            </a:r>
            <a:r>
              <a:rPr lang="en-US" altLang="zh-CN" sz="1400" dirty="0">
                <a:solidFill>
                  <a:schemeClr val="tx1">
                    <a:lumMod val="75000"/>
                    <a:lumOff val="25000"/>
                  </a:schemeClr>
                </a:solidFill>
                <a:latin typeface="+mn-ea"/>
                <a:ea typeface="微软雅黑" panose="020B0503020204020204" pitchFamily="34" charset="-122"/>
              </a:rPr>
              <a:t>0.05</a:t>
            </a:r>
            <a:r>
              <a:rPr lang="zh-CN" altLang="en-US" sz="1400" dirty="0">
                <a:solidFill>
                  <a:schemeClr val="tx1">
                    <a:lumMod val="75000"/>
                    <a:lumOff val="25000"/>
                  </a:schemeClr>
                </a:solidFill>
                <a:latin typeface="+mn-ea"/>
                <a:ea typeface="微软雅黑" panose="020B0503020204020204" pitchFamily="34" charset="-122"/>
              </a:rPr>
              <a:t>，未通过检验，因此需要重新建立模型。</a:t>
            </a:r>
          </a:p>
        </p:txBody>
      </p:sp>
      <p:graphicFrame>
        <p:nvGraphicFramePr>
          <p:cNvPr id="3" name="对象 2"/>
          <p:cNvGraphicFramePr>
            <a:graphicFrameLocks noChangeAspect="1"/>
          </p:cNvGraphicFramePr>
          <p:nvPr>
            <p:extLst>
              <p:ext uri="{D42A27DB-BD31-4B8C-83A1-F6EECF244321}">
                <p14:modId xmlns:p14="http://schemas.microsoft.com/office/powerpoint/2010/main" val="2870912794"/>
              </p:ext>
            </p:extLst>
          </p:nvPr>
        </p:nvGraphicFramePr>
        <p:xfrm>
          <a:off x="3592513" y="3317875"/>
          <a:ext cx="398462" cy="236538"/>
        </p:xfrm>
        <a:graphic>
          <a:graphicData uri="http://schemas.openxmlformats.org/presentationml/2006/ole">
            <mc:AlternateContent xmlns:mc="http://schemas.openxmlformats.org/markup-compatibility/2006">
              <mc:Choice xmlns:v="urn:schemas-microsoft-com:vml" Requires="v">
                <p:oleObj spid="_x0000_s5150" r:id="rId5" imgW="279279" imgH="165028" progId="Equation.DSMT4">
                  <p:embed/>
                </p:oleObj>
              </mc:Choice>
              <mc:Fallback>
                <p:oleObj r:id="rId5" imgW="279279" imgH="165028" progId="Equation.DSMT4">
                  <p:embed/>
                  <p:pic>
                    <p:nvPicPr>
                      <p:cNvPr id="0" name="对象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92513" y="3317875"/>
                        <a:ext cx="398462"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3450185726"/>
              </p:ext>
            </p:extLst>
          </p:nvPr>
        </p:nvGraphicFramePr>
        <p:xfrm>
          <a:off x="4510088" y="3308350"/>
          <a:ext cx="227012" cy="303213"/>
        </p:xfrm>
        <a:graphic>
          <a:graphicData uri="http://schemas.openxmlformats.org/presentationml/2006/ole">
            <mc:AlternateContent xmlns:mc="http://schemas.openxmlformats.org/markup-compatibility/2006">
              <mc:Choice xmlns:v="urn:schemas-microsoft-com:vml" Requires="v">
                <p:oleObj spid="_x0000_s5151" r:id="rId7" imgW="152268" imgH="203024" progId="Equation.DSMT4">
                  <p:embed/>
                </p:oleObj>
              </mc:Choice>
              <mc:Fallback>
                <p:oleObj r:id="rId7" imgW="152268" imgH="203024" progId="Equation.DSMT4">
                  <p:embed/>
                  <p:pic>
                    <p:nvPicPr>
                      <p:cNvPr id="0" name="对象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0088" y="3308350"/>
                        <a:ext cx="227012"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矩形 5">
            <a:extLst>
              <a:ext uri="{FF2B5EF4-FFF2-40B4-BE49-F238E27FC236}">
                <a16:creationId xmlns="" xmlns:a16="http://schemas.microsoft.com/office/drawing/2014/main" id="{F1A919DF-726E-6448-A3B0-13B4897B1311}"/>
              </a:ext>
            </a:extLst>
          </p:cNvPr>
          <p:cNvSpPr/>
          <p:nvPr/>
        </p:nvSpPr>
        <p:spPr>
          <a:xfrm>
            <a:off x="801688" y="1125248"/>
            <a:ext cx="10652275" cy="1023742"/>
          </a:xfrm>
          <a:prstGeom prst="rect">
            <a:avLst/>
          </a:prstGeom>
        </p:spPr>
        <p:txBody>
          <a:bodyPr wrap="non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在规模报酬不变的条件下，即                 ，原模型                                                      变成                                                           ，</a:t>
            </a:r>
            <a:endParaRPr lang="en-US" altLang="zh-CN" sz="1400" dirty="0">
              <a:latin typeface="Microsoft YaHei" panose="020B0503020204020204" pitchFamily="34" charset="-122"/>
              <a:ea typeface="Microsoft YaHei" panose="020B0503020204020204" pitchFamily="34" charset="-122"/>
            </a:endParaRPr>
          </a:p>
          <a:p>
            <a:pPr>
              <a:lnSpc>
                <a:spcPct val="150000"/>
              </a:lnSpc>
            </a:pPr>
            <a:r>
              <a:rPr lang="zh-CN" altLang="en-US" sz="1400" dirty="0">
                <a:latin typeface="Microsoft YaHei" panose="020B0503020204020204" pitchFamily="34" charset="-122"/>
                <a:ea typeface="Microsoft YaHei" panose="020B0503020204020204" pitchFamily="34" charset="-122"/>
              </a:rPr>
              <a:t> </a:t>
            </a:r>
            <a:endParaRPr lang="en-US" altLang="zh-CN" sz="1400" dirty="0">
              <a:latin typeface="Microsoft YaHei" panose="020B0503020204020204" pitchFamily="34" charset="-122"/>
              <a:ea typeface="Microsoft YaHei" panose="020B0503020204020204" pitchFamily="34" charset="-122"/>
            </a:endParaRPr>
          </a:p>
          <a:p>
            <a:pPr>
              <a:lnSpc>
                <a:spcPct val="150000"/>
              </a:lnSpc>
            </a:pPr>
            <a:r>
              <a:rPr lang="zh-CN" altLang="en-US" sz="1400" dirty="0">
                <a:latin typeface="Microsoft YaHei" panose="020B0503020204020204" pitchFamily="34" charset="-122"/>
                <a:ea typeface="Microsoft YaHei" panose="020B0503020204020204" pitchFamily="34" charset="-122"/>
              </a:rPr>
              <a:t>整理可得：</a:t>
            </a:r>
          </a:p>
        </p:txBody>
      </p:sp>
      <p:graphicFrame>
        <p:nvGraphicFramePr>
          <p:cNvPr id="3" name="对象 2"/>
          <p:cNvGraphicFramePr>
            <a:graphicFrameLocks noChangeAspect="1"/>
          </p:cNvGraphicFramePr>
          <p:nvPr>
            <p:extLst>
              <p:ext uri="{D42A27DB-BD31-4B8C-83A1-F6EECF244321}">
                <p14:modId xmlns:p14="http://schemas.microsoft.com/office/powerpoint/2010/main" val="3687964252"/>
              </p:ext>
            </p:extLst>
          </p:nvPr>
        </p:nvGraphicFramePr>
        <p:xfrm>
          <a:off x="3265488" y="1212850"/>
          <a:ext cx="835025" cy="290513"/>
        </p:xfrm>
        <a:graphic>
          <a:graphicData uri="http://schemas.openxmlformats.org/presentationml/2006/ole">
            <mc:AlternateContent xmlns:mc="http://schemas.openxmlformats.org/markup-compatibility/2006">
              <mc:Choice xmlns:v="urn:schemas-microsoft-com:vml" Requires="v">
                <p:oleObj spid="_x0000_s6230" name="Equation" r:id="rId4" imgW="596880" imgH="203040" progId="Equation.DSMT4">
                  <p:embed/>
                </p:oleObj>
              </mc:Choice>
              <mc:Fallback>
                <p:oleObj name="Equation" r:id="rId4" imgW="596880" imgH="203040" progId="Equation.DSMT4">
                  <p:embed/>
                  <p:pic>
                    <p:nvPicPr>
                      <p:cNvPr id="0" name="对象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5488" y="1212850"/>
                        <a:ext cx="835025"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2932254163"/>
              </p:ext>
            </p:extLst>
          </p:nvPr>
        </p:nvGraphicFramePr>
        <p:xfrm>
          <a:off x="4832350" y="1217613"/>
          <a:ext cx="2751138" cy="288925"/>
        </p:xfrm>
        <a:graphic>
          <a:graphicData uri="http://schemas.openxmlformats.org/presentationml/2006/ole">
            <mc:AlternateContent xmlns:mc="http://schemas.openxmlformats.org/markup-compatibility/2006">
              <mc:Choice xmlns:v="urn:schemas-microsoft-com:vml" Requires="v">
                <p:oleObj spid="_x0000_s6231" r:id="rId6" imgW="1930400" imgH="203200" progId="Equation.DSMT4">
                  <p:embed/>
                </p:oleObj>
              </mc:Choice>
              <mc:Fallback>
                <p:oleObj r:id="rId6" imgW="1930400" imgH="203200" progId="Equation.DSMT4">
                  <p:embed/>
                  <p:pic>
                    <p:nvPicPr>
                      <p:cNvPr id="0" name="对象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1217613"/>
                        <a:ext cx="27511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1299855250"/>
              </p:ext>
            </p:extLst>
          </p:nvPr>
        </p:nvGraphicFramePr>
        <p:xfrm>
          <a:off x="8034338" y="1223963"/>
          <a:ext cx="3033712" cy="279400"/>
        </p:xfrm>
        <a:graphic>
          <a:graphicData uri="http://schemas.openxmlformats.org/presentationml/2006/ole">
            <mc:AlternateContent xmlns:mc="http://schemas.openxmlformats.org/markup-compatibility/2006">
              <mc:Choice xmlns:v="urn:schemas-microsoft-com:vml" Requires="v">
                <p:oleObj spid="_x0000_s6232" r:id="rId8" imgW="2209800" imgH="203200" progId="Equation.DSMT4">
                  <p:embed/>
                </p:oleObj>
              </mc:Choice>
              <mc:Fallback>
                <p:oleObj r:id="rId8" imgW="2209800" imgH="203200" progId="Equation.DSMT4">
                  <p:embed/>
                  <p:pic>
                    <p:nvPicPr>
                      <p:cNvPr id="0" name="对象 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34338" y="1223963"/>
                        <a:ext cx="3033712"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951230823"/>
              </p:ext>
            </p:extLst>
          </p:nvPr>
        </p:nvGraphicFramePr>
        <p:xfrm>
          <a:off x="3265488" y="2316163"/>
          <a:ext cx="4002087" cy="347662"/>
        </p:xfrm>
        <a:graphic>
          <a:graphicData uri="http://schemas.openxmlformats.org/presentationml/2006/ole">
            <mc:AlternateContent xmlns:mc="http://schemas.openxmlformats.org/markup-compatibility/2006">
              <mc:Choice xmlns:v="urn:schemas-microsoft-com:vml" Requires="v">
                <p:oleObj spid="_x0000_s6233" r:id="rId10" imgW="2489200" imgH="215900" progId="Equation.DSMT4">
                  <p:embed/>
                </p:oleObj>
              </mc:Choice>
              <mc:Fallback>
                <p:oleObj r:id="rId10" imgW="2489200" imgH="215900" progId="Equation.DSMT4">
                  <p:embed/>
                  <p:pic>
                    <p:nvPicPr>
                      <p:cNvPr id="0" name="对象 4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65488" y="2316163"/>
                        <a:ext cx="4002087"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11" name="矩形 10">
                <a:extLst>
                  <a:ext uri="{FF2B5EF4-FFF2-40B4-BE49-F238E27FC236}">
                    <a16:creationId xmlns="" xmlns:a16="http://schemas.microsoft.com/office/drawing/2014/main" id="{A5F1B987-6025-3045-9BE9-43AC12F0B55C}"/>
                  </a:ext>
                </a:extLst>
              </p:cNvPr>
              <p:cNvSpPr/>
              <p:nvPr/>
            </p:nvSpPr>
            <p:spPr>
              <a:xfrm>
                <a:off x="899884" y="2868272"/>
                <a:ext cx="8207829" cy="307777"/>
              </a:xfrm>
              <a:prstGeom prst="rect">
                <a:avLst/>
              </a:prstGeom>
            </p:spPr>
            <p:txBody>
              <a:bodyPr wrap="square">
                <a:spAutoFit/>
              </a:bodyPr>
              <a:lstStyle/>
              <a:p>
                <a:r>
                  <a:rPr lang="zh-CN" altLang="en-US" sz="1400" dirty="0">
                    <a:latin typeface="Microsoft YaHei" panose="020B0503020204020204" pitchFamily="34" charset="-122"/>
                    <a:ea typeface="Microsoft YaHei" panose="020B0503020204020204" pitchFamily="34" charset="-122"/>
                  </a:rPr>
                  <a:t>为了分析方便，本文将               命名为</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a:latin typeface="Cambria Math" panose="02040503050406030204" pitchFamily="18" charset="0"/>
                          </a:rPr>
                          <m:t>1</m:t>
                        </m:r>
                      </m:sub>
                    </m:sSub>
                  </m:oMath>
                </a14:m>
                <a:r>
                  <a:rPr lang="zh-CN" altLang="en-US" sz="1400" dirty="0">
                    <a:latin typeface="Microsoft YaHei" panose="020B0503020204020204" pitchFamily="34" charset="-122"/>
                    <a:ea typeface="Microsoft YaHei" panose="020B0503020204020204" pitchFamily="34" charset="-122"/>
                  </a:rPr>
                  <a:t> ，将        命名为</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a:latin typeface="Cambria Math" panose="02040503050406030204" pitchFamily="18" charset="0"/>
                          </a:rPr>
                          <m:t>2</m:t>
                        </m:r>
                      </m:sub>
                    </m:sSub>
                    <m:r>
                      <a:rPr lang="en-US" altLang="zh-CN" sz="1400" i="1">
                        <a:latin typeface="Cambria Math" panose="02040503050406030204" pitchFamily="18" charset="0"/>
                      </a:rPr>
                      <m:t> </m:t>
                    </m:r>
                  </m:oMath>
                </a14:m>
                <a:r>
                  <a:rPr lang="zh-CN" altLang="en-US" sz="1400" dirty="0">
                    <a:latin typeface="Microsoft YaHei" panose="020B0503020204020204" pitchFamily="34" charset="-122"/>
                    <a:ea typeface="Microsoft YaHei" panose="020B0503020204020204" pitchFamily="34" charset="-122"/>
                  </a:rPr>
                  <a:t>，使用</a:t>
                </a:r>
                <a:r>
                  <a:rPr lang="en" altLang="zh-CN" sz="1400" dirty="0">
                    <a:latin typeface="Microsoft YaHei" panose="020B0503020204020204" pitchFamily="34" charset="-122"/>
                    <a:ea typeface="Microsoft YaHei" panose="020B0503020204020204" pitchFamily="34" charset="-122"/>
                  </a:rPr>
                  <a:t>R</a:t>
                </a:r>
                <a:r>
                  <a:rPr lang="zh-CN" altLang="en-US" sz="1400" dirty="0">
                    <a:latin typeface="Microsoft YaHei" panose="020B0503020204020204" pitchFamily="34" charset="-122"/>
                    <a:ea typeface="Microsoft YaHei" panose="020B0503020204020204" pitchFamily="34" charset="-122"/>
                  </a:rPr>
                  <a:t>软件得到 </a:t>
                </a:r>
                <a:r>
                  <a:rPr lang="en-US" altLang="zh-CN" sz="1400" dirty="0">
                    <a:latin typeface="Microsoft YaHei" panose="020B0503020204020204" pitchFamily="34" charset="-122"/>
                    <a:ea typeface="Microsoft YaHei" panose="020B0503020204020204" pitchFamily="34" charset="-122"/>
                  </a:rPr>
                  <a:t>Y</a:t>
                </a:r>
                <a:r>
                  <a:rPr lang="zh-CN" altLang="en-US" sz="1400" dirty="0">
                    <a:latin typeface="Microsoft YaHei" panose="020B0503020204020204" pitchFamily="34" charset="-122"/>
                    <a:ea typeface="Microsoft YaHei" panose="020B0503020204020204" pitchFamily="34" charset="-122"/>
                  </a:rPr>
                  <a:t>与</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a:latin typeface="Cambria Math" panose="02040503050406030204" pitchFamily="18" charset="0"/>
                          </a:rPr>
                          <m:t>1</m:t>
                        </m:r>
                      </m:sub>
                    </m:sSub>
                  </m:oMath>
                </a14:m>
                <a:r>
                  <a:rPr lang="zh-CN" altLang="en-US" sz="1400" dirty="0">
                    <a:latin typeface="Microsoft YaHei" panose="020B0503020204020204" pitchFamily="34" charset="-122"/>
                    <a:ea typeface="Microsoft YaHei" panose="020B0503020204020204" pitchFamily="34" charset="-122"/>
                  </a:rPr>
                  <a:t>的散点图：</a:t>
                </a:r>
              </a:p>
            </p:txBody>
          </p:sp>
        </mc:Choice>
        <mc:Fallback xmlns="">
          <p:sp>
            <p:nvSpPr>
              <p:cNvPr id="11" name="矩形 10">
                <a:extLst>
                  <a:ext uri="{FF2B5EF4-FFF2-40B4-BE49-F238E27FC236}">
                    <a16:creationId xmlns:a16="http://schemas.microsoft.com/office/drawing/2014/main" xmlns:a14="http://schemas.microsoft.com/office/drawing/2010/main" xmlns="" id="{A5F1B987-6025-3045-9BE9-43AC12F0B55C}"/>
                  </a:ext>
                </a:extLst>
              </p:cNvPr>
              <p:cNvSpPr>
                <a:spLocks noRot="1" noChangeAspect="1" noMove="1" noResize="1" noEditPoints="1" noAdjustHandles="1" noChangeArrowheads="1" noChangeShapeType="1" noTextEdit="1"/>
              </p:cNvSpPr>
              <p:nvPr/>
            </p:nvSpPr>
            <p:spPr>
              <a:xfrm>
                <a:off x="899884" y="2868272"/>
                <a:ext cx="8207829" cy="307777"/>
              </a:xfrm>
              <a:prstGeom prst="rect">
                <a:avLst/>
              </a:prstGeom>
              <a:blipFill rotWithShape="1">
                <a:blip r:embed="rId12"/>
                <a:stretch>
                  <a:fillRect l="-223" t="-2000" b="-20000"/>
                </a:stretch>
              </a:blipFill>
            </p:spPr>
            <p:txBody>
              <a:bodyPr/>
              <a:lstStyle/>
              <a:p>
                <a:r>
                  <a:rPr lang="zh-CN" altLang="en-US">
                    <a:noFill/>
                  </a:rPr>
                  <a:t> </a:t>
                </a:r>
              </a:p>
            </p:txBody>
          </p:sp>
        </mc:Fallback>
      </mc:AlternateContent>
      <p:graphicFrame>
        <p:nvGraphicFramePr>
          <p:cNvPr id="8" name="对象 7"/>
          <p:cNvGraphicFramePr>
            <a:graphicFrameLocks noChangeAspect="1"/>
          </p:cNvGraphicFramePr>
          <p:nvPr>
            <p:extLst>
              <p:ext uri="{D42A27DB-BD31-4B8C-83A1-F6EECF244321}">
                <p14:modId xmlns:p14="http://schemas.microsoft.com/office/powerpoint/2010/main" val="1074791717"/>
              </p:ext>
            </p:extLst>
          </p:nvPr>
        </p:nvGraphicFramePr>
        <p:xfrm>
          <a:off x="2786063" y="2898775"/>
          <a:ext cx="747712" cy="258763"/>
        </p:xfrm>
        <a:graphic>
          <a:graphicData uri="http://schemas.openxmlformats.org/presentationml/2006/ole">
            <mc:AlternateContent xmlns:mc="http://schemas.openxmlformats.org/markup-compatibility/2006">
              <mc:Choice xmlns:v="urn:schemas-microsoft-com:vml" Requires="v">
                <p:oleObj spid="_x0000_s6234" name="Equation" r:id="rId13" imgW="583920" imgH="203040" progId="Equation.DSMT4">
                  <p:embed/>
                </p:oleObj>
              </mc:Choice>
              <mc:Fallback>
                <p:oleObj name="Equation" r:id="rId13" imgW="583920" imgH="203040" progId="Equation.DSMT4">
                  <p:embed/>
                  <p:pic>
                    <p:nvPicPr>
                      <p:cNvPr id="0" name="对象 4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86063" y="2898775"/>
                        <a:ext cx="747712"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583944936"/>
              </p:ext>
            </p:extLst>
          </p:nvPr>
        </p:nvGraphicFramePr>
        <p:xfrm>
          <a:off x="4700588" y="2898775"/>
          <a:ext cx="411162" cy="242888"/>
        </p:xfrm>
        <a:graphic>
          <a:graphicData uri="http://schemas.openxmlformats.org/presentationml/2006/ole">
            <mc:AlternateContent xmlns:mc="http://schemas.openxmlformats.org/markup-compatibility/2006">
              <mc:Choice xmlns:v="urn:schemas-microsoft-com:vml" Requires="v">
                <p:oleObj spid="_x0000_s6235" r:id="rId15" imgW="279279" imgH="165028" progId="Equation.DSMT4">
                  <p:embed/>
                </p:oleObj>
              </mc:Choice>
              <mc:Fallback>
                <p:oleObj r:id="rId15" imgW="279279" imgH="165028" progId="Equation.DSMT4">
                  <p:embed/>
                  <p:pic>
                    <p:nvPicPr>
                      <p:cNvPr id="0" name="对象 5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700588" y="2898775"/>
                        <a:ext cx="411162"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4" name="图片 13">
            <a:extLst>
              <a:ext uri="{FF2B5EF4-FFF2-40B4-BE49-F238E27FC236}">
                <a16:creationId xmlns="" xmlns:a16="http://schemas.microsoft.com/office/drawing/2014/main" id="{5D8D4168-7085-DE40-BB44-DC0BD65B1248}"/>
              </a:ext>
            </a:extLst>
          </p:cNvPr>
          <p:cNvPicPr/>
          <p:nvPr/>
        </p:nvPicPr>
        <p:blipFill>
          <a:blip r:embed="rId17"/>
          <a:stretch>
            <a:fillRect/>
          </a:stretch>
        </p:blipFill>
        <p:spPr>
          <a:xfrm>
            <a:off x="2859994" y="3406045"/>
            <a:ext cx="5225143" cy="2634595"/>
          </a:xfrm>
          <a:prstGeom prst="rect">
            <a:avLst/>
          </a:prstGeom>
        </p:spPr>
      </p:pic>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矩形 5">
            <a:extLst>
              <a:ext uri="{FF2B5EF4-FFF2-40B4-BE49-F238E27FC236}">
                <a16:creationId xmlns="" xmlns:a16="http://schemas.microsoft.com/office/drawing/2014/main" id="{8DD9DCEB-EF7A-B04C-B878-6922101C118C}"/>
              </a:ext>
            </a:extLst>
          </p:cNvPr>
          <p:cNvSpPr/>
          <p:nvPr/>
        </p:nvSpPr>
        <p:spPr>
          <a:xfrm>
            <a:off x="629444" y="1088963"/>
            <a:ext cx="3395481" cy="307777"/>
          </a:xfrm>
          <a:prstGeom prst="rect">
            <a:avLst/>
          </a:prstGeom>
        </p:spPr>
        <p:txBody>
          <a:bodyPr wrap="none">
            <a:spAutoFit/>
          </a:bodyPr>
          <a:lstStyle/>
          <a:p>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此时，有约束模型估计结果如表所示</a:t>
            </a:r>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a:t>
            </a:r>
            <a:r>
              <a:rPr lang="zh-CN" altLang="zh-CN" sz="1400" dirty="0">
                <a:latin typeface="Microsoft YaHei" panose="020B0503020204020204" pitchFamily="34" charset="-122"/>
                <a:ea typeface="Microsoft YaHei" panose="020B0503020204020204" pitchFamily="34" charset="-122"/>
              </a:rPr>
              <a:t> </a:t>
            </a:r>
            <a:endParaRPr lang="zh-CN" altLang="en-US" sz="1400" dirty="0">
              <a:latin typeface="Microsoft YaHei" panose="020B0503020204020204" pitchFamily="34" charset="-122"/>
              <a:ea typeface="Microsoft YaHei" panose="020B0503020204020204" pitchFamily="34" charset="-122"/>
            </a:endParaRPr>
          </a:p>
        </p:txBody>
      </p:sp>
      <p:pic>
        <p:nvPicPr>
          <p:cNvPr id="7" name="图片 6">
            <a:extLst>
              <a:ext uri="{FF2B5EF4-FFF2-40B4-BE49-F238E27FC236}">
                <a16:creationId xmlns="" xmlns:a16="http://schemas.microsoft.com/office/drawing/2014/main" id="{C84AAAD6-BCBD-E247-84AF-2CFC1F9890B6}"/>
              </a:ext>
            </a:extLst>
          </p:cNvPr>
          <p:cNvPicPr>
            <a:picLocks noChangeAspect="1"/>
          </p:cNvPicPr>
          <p:nvPr/>
        </p:nvPicPr>
        <p:blipFill>
          <a:blip r:embed="rId3"/>
          <a:stretch>
            <a:fillRect/>
          </a:stretch>
        </p:blipFill>
        <p:spPr>
          <a:xfrm>
            <a:off x="2200899" y="1672328"/>
            <a:ext cx="6991916" cy="1586129"/>
          </a:xfrm>
          <a:prstGeom prst="rect">
            <a:avLst/>
          </a:prstGeom>
        </p:spPr>
      </p:pic>
      <p:sp>
        <p:nvSpPr>
          <p:cNvPr id="8" name="矩形 7">
            <a:extLst>
              <a:ext uri="{FF2B5EF4-FFF2-40B4-BE49-F238E27FC236}">
                <a16:creationId xmlns="" xmlns:a16="http://schemas.microsoft.com/office/drawing/2014/main" id="{0B97FB28-E079-DC47-9010-4F9753EE5197}"/>
              </a:ext>
            </a:extLst>
          </p:cNvPr>
          <p:cNvSpPr/>
          <p:nvPr/>
        </p:nvSpPr>
        <p:spPr>
          <a:xfrm>
            <a:off x="936171" y="3767122"/>
            <a:ext cx="9521372" cy="1023742"/>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模型系数为正，经济意义检验通过；</a:t>
            </a:r>
            <a:r>
              <a:rPr lang="en" altLang="zh-CN" sz="1400" dirty="0">
                <a:latin typeface="Microsoft YaHei" panose="020B0503020204020204" pitchFamily="34" charset="-122"/>
                <a:ea typeface="Microsoft YaHei" panose="020B0503020204020204" pitchFamily="34" charset="-122"/>
              </a:rPr>
              <a:t>t</a:t>
            </a:r>
            <a:r>
              <a:rPr lang="zh-CN" altLang="en-US" sz="1400" dirty="0">
                <a:latin typeface="Microsoft YaHei" panose="020B0503020204020204" pitchFamily="34" charset="-122"/>
                <a:ea typeface="Microsoft YaHei" panose="020B0503020204020204" pitchFamily="34" charset="-122"/>
              </a:rPr>
              <a:t>统计量对应的</a:t>
            </a:r>
            <a:r>
              <a:rPr lang="en" altLang="zh-CN" sz="1400" dirty="0">
                <a:latin typeface="Microsoft YaHei" panose="020B0503020204020204" pitchFamily="34" charset="-122"/>
                <a:ea typeface="Microsoft YaHei" panose="020B0503020204020204" pitchFamily="34" charset="-122"/>
              </a:rPr>
              <a:t>P</a:t>
            </a:r>
            <a:r>
              <a:rPr lang="zh-CN" altLang="en-US" sz="1400" dirty="0">
                <a:latin typeface="Microsoft YaHei" panose="020B0503020204020204" pitchFamily="34" charset="-122"/>
                <a:ea typeface="Microsoft YaHei" panose="020B0503020204020204" pitchFamily="34" charset="-122"/>
              </a:rPr>
              <a:t>值接近</a:t>
            </a:r>
            <a:r>
              <a:rPr lang="en-US" altLang="zh-CN" sz="1400" dirty="0">
                <a:latin typeface="Microsoft YaHei" panose="020B0503020204020204" pitchFamily="34" charset="-122"/>
                <a:ea typeface="Microsoft YaHei" panose="020B0503020204020204" pitchFamily="34" charset="-122"/>
              </a:rPr>
              <a:t>0</a:t>
            </a:r>
            <a:r>
              <a:rPr lang="zh-CN" altLang="en-US" sz="1400" dirty="0">
                <a:latin typeface="Microsoft YaHei" panose="020B0503020204020204" pitchFamily="34" charset="-122"/>
                <a:ea typeface="Microsoft YaHei" panose="020B0503020204020204" pitchFamily="34" charset="-122"/>
              </a:rPr>
              <a:t>，在</a:t>
            </a:r>
            <a:r>
              <a:rPr lang="en-US" altLang="zh-CN" sz="1400" dirty="0">
                <a:latin typeface="Microsoft YaHei" panose="020B0503020204020204" pitchFamily="34" charset="-122"/>
                <a:ea typeface="Microsoft YaHei" panose="020B0503020204020204" pitchFamily="34" charset="-122"/>
              </a:rPr>
              <a:t>5%</a:t>
            </a:r>
            <a:r>
              <a:rPr lang="zh-CN" altLang="en-US" sz="1400" dirty="0">
                <a:latin typeface="Microsoft YaHei" panose="020B0503020204020204" pitchFamily="34" charset="-122"/>
                <a:ea typeface="Microsoft YaHei" panose="020B0503020204020204" pitchFamily="34" charset="-122"/>
              </a:rPr>
              <a:t>显著性水平下，拒绝原假设，因此解释变量对被解释变量的影响具有显著性；调整的     为</a:t>
            </a:r>
            <a:r>
              <a:rPr lang="en-US" altLang="zh-CN" sz="1400" dirty="0">
                <a:latin typeface="Microsoft YaHei" panose="020B0503020204020204" pitchFamily="34" charset="-122"/>
                <a:ea typeface="Microsoft YaHei" panose="020B0503020204020204" pitchFamily="34" charset="-122"/>
              </a:rPr>
              <a:t>0.8103</a:t>
            </a:r>
            <a:r>
              <a:rPr lang="zh-CN" altLang="en-US" sz="1400" dirty="0">
                <a:latin typeface="Microsoft YaHei" panose="020B0503020204020204" pitchFamily="34" charset="-122"/>
                <a:ea typeface="Microsoft YaHei" panose="020B0503020204020204" pitchFamily="34" charset="-122"/>
              </a:rPr>
              <a:t>，模型的拟合效果较好；此时有约束模型的残差平方和要比没有约束模型小。</a:t>
            </a:r>
          </a:p>
        </p:txBody>
      </p:sp>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矩形 5">
            <a:extLst>
              <a:ext uri="{FF2B5EF4-FFF2-40B4-BE49-F238E27FC236}">
                <a16:creationId xmlns="" xmlns:a16="http://schemas.microsoft.com/office/drawing/2014/main" id="{ACD90D70-1BD3-9D44-A889-8AB132BC2116}"/>
              </a:ext>
            </a:extLst>
          </p:cNvPr>
          <p:cNvSpPr/>
          <p:nvPr/>
        </p:nvSpPr>
        <p:spPr>
          <a:xfrm>
            <a:off x="990373" y="1102250"/>
            <a:ext cx="9089798" cy="700576"/>
          </a:xfrm>
          <a:prstGeom prst="rect">
            <a:avLst/>
          </a:prstGeom>
        </p:spPr>
        <p:txBody>
          <a:bodyPr wrap="square">
            <a:spAutoFit/>
          </a:bodyPr>
          <a:lstStyle/>
          <a:p>
            <a:pPr>
              <a:lnSpc>
                <a:spcPct val="150000"/>
              </a:lnSpc>
            </a:pP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对模型进行</a:t>
            </a:r>
            <a:r>
              <a:rPr lang="en-US" altLang="zh-CN" sz="1400" dirty="0">
                <a:latin typeface="Microsoft YaHei" panose="020B0503020204020204" pitchFamily="34" charset="-122"/>
                <a:ea typeface="Microsoft YaHei" panose="020B0503020204020204" pitchFamily="34" charset="-122"/>
              </a:rPr>
              <a:t>DW</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检验，检验随机误差项是否存在相关性，结果为</a:t>
            </a:r>
            <a:r>
              <a:rPr lang="en-US" altLang="zh-CN" sz="1400" dirty="0">
                <a:latin typeface="Microsoft YaHei" panose="020B0503020204020204" pitchFamily="34" charset="-122"/>
                <a:ea typeface="Microsoft YaHei" panose="020B0503020204020204" pitchFamily="34" charset="-122"/>
              </a:rPr>
              <a:t>DW=3.5376</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，接近</a:t>
            </a:r>
            <a:r>
              <a:rPr lang="en-US" altLang="zh-CN" sz="1400" dirty="0">
                <a:latin typeface="Microsoft YaHei" panose="020B0503020204020204" pitchFamily="34" charset="-122"/>
                <a:ea typeface="Microsoft YaHei" panose="020B0503020204020204" pitchFamily="34" charset="-122"/>
              </a:rPr>
              <a:t>4</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，说明随机误差项之间负相关，违背线性回归模型的基本假定</a:t>
            </a:r>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a:t>
            </a:r>
            <a:r>
              <a:rPr lang="zh-CN" altLang="zh-CN" sz="1400" dirty="0">
                <a:latin typeface="Microsoft YaHei" panose="020B0503020204020204" pitchFamily="34" charset="-122"/>
                <a:ea typeface="Microsoft YaHei" panose="020B0503020204020204" pitchFamily="34" charset="-122"/>
              </a:rPr>
              <a:t> </a:t>
            </a:r>
            <a:endParaRPr lang="zh-CN" altLang="en-US" sz="1400" dirty="0">
              <a:latin typeface="Microsoft YaHei" panose="020B0503020204020204" pitchFamily="34" charset="-122"/>
              <a:ea typeface="Microsoft YaHei" panose="020B0503020204020204" pitchFamily="34" charset="-122"/>
            </a:endParaRPr>
          </a:p>
        </p:txBody>
      </p:sp>
      <p:sp>
        <p:nvSpPr>
          <p:cNvPr id="7" name="矩形 6">
            <a:extLst>
              <a:ext uri="{FF2B5EF4-FFF2-40B4-BE49-F238E27FC236}">
                <a16:creationId xmlns="" xmlns:a16="http://schemas.microsoft.com/office/drawing/2014/main" id="{7E418E9B-E87E-0F43-B6F9-20BAB94E5832}"/>
              </a:ext>
            </a:extLst>
          </p:cNvPr>
          <p:cNvSpPr/>
          <p:nvPr/>
        </p:nvSpPr>
        <p:spPr>
          <a:xfrm>
            <a:off x="988834" y="2143023"/>
            <a:ext cx="4546437" cy="307777"/>
          </a:xfrm>
          <a:prstGeom prst="rect">
            <a:avLst/>
          </a:prstGeom>
        </p:spPr>
        <p:txBody>
          <a:bodyPr wrap="none">
            <a:spAutoFit/>
          </a:bodyPr>
          <a:lstStyle/>
          <a:p>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因此，本文采用广义差分法修正该模型，经计算得到：</a:t>
            </a:r>
            <a:r>
              <a:rPr lang="zh-CN" altLang="zh-CN" sz="1400" dirty="0">
                <a:latin typeface="Microsoft YaHei" panose="020B0503020204020204" pitchFamily="34" charset="-122"/>
                <a:ea typeface="Microsoft YaHei" panose="020B0503020204020204" pitchFamily="34" charset="-122"/>
              </a:rPr>
              <a:t> </a:t>
            </a:r>
            <a:endParaRPr lang="zh-CN" altLang="en-US" sz="1400" dirty="0">
              <a:latin typeface="Microsoft YaHei" panose="020B0503020204020204" pitchFamily="34" charset="-122"/>
              <a:ea typeface="Microsoft YaHei" panose="020B0503020204020204" pitchFamily="34" charset="-122"/>
            </a:endParaRPr>
          </a:p>
        </p:txBody>
      </p:sp>
      <mc:AlternateContent xmlns:mc="http://schemas.openxmlformats.org/markup-compatibility/2006" xmlns:a14="http://schemas.microsoft.com/office/drawing/2010/main">
        <mc:Choice Requires="a14">
          <p:sp>
            <p:nvSpPr>
              <p:cNvPr id="8" name="矩形 7">
                <a:extLst>
                  <a:ext uri="{FF2B5EF4-FFF2-40B4-BE49-F238E27FC236}">
                    <a16:creationId xmlns="" xmlns:a16="http://schemas.microsoft.com/office/drawing/2014/main" id="{7F8BD9BD-83D0-524F-93AD-B530615C840A}"/>
                  </a:ext>
                </a:extLst>
              </p:cNvPr>
              <p:cNvSpPr/>
              <p:nvPr/>
            </p:nvSpPr>
            <p:spPr>
              <a:xfrm>
                <a:off x="3847276" y="2762659"/>
                <a:ext cx="2763923" cy="6090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𝜌</m:t>
                      </m:r>
                      <m:r>
                        <a:rPr lang="zh-CN" altLang="en-US" i="0">
                          <a:latin typeface="Cambria Math" panose="02040503050406030204" pitchFamily="18" charset="0"/>
                        </a:rPr>
                        <m:t>=1−</m:t>
                      </m:r>
                      <m:f>
                        <m:fPr>
                          <m:ctrlPr>
                            <a:rPr lang="zh-CN" altLang="en-US" i="1">
                              <a:latin typeface="Cambria Math" panose="02040503050406030204" pitchFamily="18" charset="0"/>
                            </a:rPr>
                          </m:ctrlPr>
                        </m:fPr>
                        <m:num>
                          <m:r>
                            <a:rPr lang="zh-CN" altLang="en-US" i="1">
                              <a:latin typeface="Cambria Math" panose="02040503050406030204" pitchFamily="18" charset="0"/>
                            </a:rPr>
                            <m:t>𝐷𝑊</m:t>
                          </m:r>
                        </m:num>
                        <m:den>
                          <m:r>
                            <a:rPr lang="zh-CN" altLang="en-US" i="0">
                              <a:latin typeface="Cambria Math" panose="02040503050406030204" pitchFamily="18" charset="0"/>
                            </a:rPr>
                            <m:t>2</m:t>
                          </m:r>
                        </m:den>
                      </m:f>
                      <m:r>
                        <a:rPr lang="zh-CN" altLang="en-US" i="0">
                          <a:latin typeface="Cambria Math" panose="02040503050406030204" pitchFamily="18" charset="0"/>
                        </a:rPr>
                        <m:t>=−0.7688</m:t>
                      </m:r>
                    </m:oMath>
                  </m:oMathPara>
                </a14:m>
                <a:endParaRPr lang="zh-CN" altLang="en-US" dirty="0"/>
              </a:p>
            </p:txBody>
          </p:sp>
        </mc:Choice>
        <mc:Fallback xmlns="">
          <p:sp>
            <p:nvSpPr>
              <p:cNvPr id="8" name="矩形 7">
                <a:extLst>
                  <a:ext uri="{FF2B5EF4-FFF2-40B4-BE49-F238E27FC236}">
                    <a16:creationId xmlns:a16="http://schemas.microsoft.com/office/drawing/2014/main" xmlns:a14="http://schemas.microsoft.com/office/drawing/2010/main" xmlns="" id="{7F8BD9BD-83D0-524F-93AD-B530615C840A}"/>
                  </a:ext>
                </a:extLst>
              </p:cNvPr>
              <p:cNvSpPr>
                <a:spLocks noRot="1" noChangeAspect="1" noMove="1" noResize="1" noEditPoints="1" noAdjustHandles="1" noChangeArrowheads="1" noChangeShapeType="1" noTextEdit="1"/>
              </p:cNvSpPr>
              <p:nvPr/>
            </p:nvSpPr>
            <p:spPr>
              <a:xfrm>
                <a:off x="3847276" y="2762659"/>
                <a:ext cx="2763923" cy="609077"/>
              </a:xfrm>
              <a:prstGeom prst="rect">
                <a:avLst/>
              </a:prstGeom>
              <a:blipFill rotWithShape="1">
                <a:blip r:embed="rId4"/>
                <a:stretch>
                  <a:fillRect/>
                </a:stretch>
              </a:blipFill>
            </p:spPr>
            <p:txBody>
              <a:bodyPr/>
              <a:lstStyle/>
              <a:p>
                <a:r>
                  <a:rPr lang="zh-CN" altLang="en-US">
                    <a:noFill/>
                  </a:rPr>
                  <a:t> </a:t>
                </a:r>
              </a:p>
            </p:txBody>
          </p:sp>
        </mc:Fallback>
      </mc:AlternateContent>
      <p:sp>
        <p:nvSpPr>
          <p:cNvPr id="9" name="矩形 8">
            <a:extLst>
              <a:ext uri="{FF2B5EF4-FFF2-40B4-BE49-F238E27FC236}">
                <a16:creationId xmlns="" xmlns:a16="http://schemas.microsoft.com/office/drawing/2014/main" id="{66C82B60-32EC-C84E-BA72-67CA86E7B3DF}"/>
              </a:ext>
            </a:extLst>
          </p:cNvPr>
          <p:cNvSpPr/>
          <p:nvPr/>
        </p:nvSpPr>
        <p:spPr>
          <a:xfrm>
            <a:off x="1017652" y="3652162"/>
            <a:ext cx="3236784" cy="307777"/>
          </a:xfrm>
          <a:prstGeom prst="rect">
            <a:avLst/>
          </a:prstGeom>
        </p:spPr>
        <p:txBody>
          <a:bodyPr wrap="none">
            <a:spAutoFit/>
          </a:bodyPr>
          <a:lstStyle/>
          <a:p>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变换模型为广义差分模型，得到模型</a:t>
            </a:r>
            <a:r>
              <a:rPr lang="zh-CN" altLang="en-US" sz="1400" dirty="0">
                <a:latin typeface="Microsoft YaHei" panose="020B0503020204020204" pitchFamily="34" charset="-122"/>
                <a:ea typeface="Microsoft YaHei" panose="020B0503020204020204" pitchFamily="34" charset="-122"/>
              </a:rPr>
              <a:t>：</a:t>
            </a:r>
          </a:p>
        </p:txBody>
      </p:sp>
      <p:graphicFrame>
        <p:nvGraphicFramePr>
          <p:cNvPr id="3" name="对象 2"/>
          <p:cNvGraphicFramePr>
            <a:graphicFrameLocks noChangeAspect="1"/>
          </p:cNvGraphicFramePr>
          <p:nvPr>
            <p:extLst>
              <p:ext uri="{D42A27DB-BD31-4B8C-83A1-F6EECF244321}">
                <p14:modId xmlns:p14="http://schemas.microsoft.com/office/powerpoint/2010/main" val="2603985566"/>
              </p:ext>
            </p:extLst>
          </p:nvPr>
        </p:nvGraphicFramePr>
        <p:xfrm>
          <a:off x="3348038" y="4270375"/>
          <a:ext cx="4373562" cy="555625"/>
        </p:xfrm>
        <a:graphic>
          <a:graphicData uri="http://schemas.openxmlformats.org/presentationml/2006/ole">
            <mc:AlternateContent xmlns:mc="http://schemas.openxmlformats.org/markup-compatibility/2006">
              <mc:Choice xmlns:v="urn:schemas-microsoft-com:vml" Requires="v">
                <p:oleObj spid="_x0000_s7184" name="Equation" r:id="rId5" imgW="3098800" imgH="393700" progId="Equation.DSMT4">
                  <p:embed/>
                </p:oleObj>
              </mc:Choice>
              <mc:Fallback>
                <p:oleObj name="Equation" r:id="rId5" imgW="3098800" imgH="393700" progId="Equation.DSMT4">
                  <p:embed/>
                  <p:pic>
                    <p:nvPicPr>
                      <p:cNvPr id="0" name="对象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8038" y="4270375"/>
                        <a:ext cx="4373562"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模型的建立</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mc:AlternateContent xmlns:mc="http://schemas.openxmlformats.org/markup-compatibility/2006" xmlns:a14="http://schemas.microsoft.com/office/drawing/2010/main">
        <mc:Choice Requires="a14">
          <p:sp>
            <p:nvSpPr>
              <p:cNvPr id="6" name="矩形 5">
                <a:extLst>
                  <a:ext uri="{FF2B5EF4-FFF2-40B4-BE49-F238E27FC236}">
                    <a16:creationId xmlns="" xmlns:a16="http://schemas.microsoft.com/office/drawing/2014/main" id="{A945582B-F9DB-DE47-BD3A-404EEACE1C89}"/>
                  </a:ext>
                </a:extLst>
              </p:cNvPr>
              <p:cNvSpPr/>
              <p:nvPr/>
            </p:nvSpPr>
            <p:spPr>
              <a:xfrm>
                <a:off x="801688" y="1163534"/>
                <a:ext cx="5421869" cy="307777"/>
              </a:xfrm>
              <a:prstGeom prst="rect">
                <a:avLst/>
              </a:prstGeom>
            </p:spPr>
            <p:txBody>
              <a:bodyPr wrap="none">
                <a:spAutoFit/>
              </a:bodyPr>
              <a:lstStyle/>
              <a:p>
                <a:r>
                  <a:rPr lang="zh-CN" altLang="en-US" sz="1400" dirty="0">
                    <a:latin typeface="Microsoft YaHei" panose="020B0503020204020204" pitchFamily="34" charset="-122"/>
                    <a:ea typeface="Microsoft YaHei" panose="020B0503020204020204" pitchFamily="34" charset="-122"/>
                  </a:rPr>
                  <a:t>令                              为 </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a:latin typeface="Cambria Math" panose="02040503050406030204" pitchFamily="18" charset="0"/>
                          </a:rPr>
                          <m:t>1</m:t>
                        </m:r>
                      </m:sub>
                    </m:sSub>
                  </m:oMath>
                </a14:m>
                <a:r>
                  <a:rPr lang="zh-CN" altLang="en-US" sz="1400" dirty="0">
                    <a:latin typeface="Microsoft YaHei" panose="020B0503020204020204" pitchFamily="34" charset="-122"/>
                    <a:ea typeface="Microsoft YaHei" panose="020B0503020204020204" pitchFamily="34" charset="-122"/>
                  </a:rPr>
                  <a:t>，得到该模型的估计结果与检验结果。</a:t>
                </a:r>
              </a:p>
            </p:txBody>
          </p:sp>
        </mc:Choice>
        <mc:Fallback xmlns="">
          <p:sp>
            <p:nvSpPr>
              <p:cNvPr id="6" name="矩形 5">
                <a:extLst>
                  <a:ext uri="{FF2B5EF4-FFF2-40B4-BE49-F238E27FC236}">
                    <a16:creationId xmlns:a16="http://schemas.microsoft.com/office/drawing/2014/main" xmlns:a14="http://schemas.microsoft.com/office/drawing/2010/main" xmlns="" id="{A945582B-F9DB-DE47-BD3A-404EEACE1C89}"/>
                  </a:ext>
                </a:extLst>
              </p:cNvPr>
              <p:cNvSpPr>
                <a:spLocks noRot="1" noChangeAspect="1" noMove="1" noResize="1" noEditPoints="1" noAdjustHandles="1" noChangeArrowheads="1" noChangeShapeType="1" noTextEdit="1"/>
              </p:cNvSpPr>
              <p:nvPr/>
            </p:nvSpPr>
            <p:spPr>
              <a:xfrm>
                <a:off x="801688" y="1163534"/>
                <a:ext cx="5421869" cy="307777"/>
              </a:xfrm>
              <a:prstGeom prst="rect">
                <a:avLst/>
              </a:prstGeom>
              <a:blipFill rotWithShape="1">
                <a:blip r:embed="rId4"/>
                <a:stretch>
                  <a:fillRect l="-337" t="-2000" b="-20000"/>
                </a:stretch>
              </a:blipFill>
            </p:spPr>
            <p:txBody>
              <a:bodyPr/>
              <a:lstStyle/>
              <a:p>
                <a:r>
                  <a:rPr lang="zh-CN" altLang="en-US">
                    <a:noFill/>
                  </a:rPr>
                  <a:t> </a:t>
                </a:r>
              </a:p>
            </p:txBody>
          </p:sp>
        </mc:Fallback>
      </mc:AlternateContent>
      <p:graphicFrame>
        <p:nvGraphicFramePr>
          <p:cNvPr id="3" name="对象 2"/>
          <p:cNvGraphicFramePr>
            <a:graphicFrameLocks noChangeAspect="1"/>
          </p:cNvGraphicFramePr>
          <p:nvPr>
            <p:extLst>
              <p:ext uri="{D42A27DB-BD31-4B8C-83A1-F6EECF244321}">
                <p14:modId xmlns:p14="http://schemas.microsoft.com/office/powerpoint/2010/main" val="563716762"/>
              </p:ext>
            </p:extLst>
          </p:nvPr>
        </p:nvGraphicFramePr>
        <p:xfrm>
          <a:off x="1138238" y="1058863"/>
          <a:ext cx="1500187" cy="474662"/>
        </p:xfrm>
        <a:graphic>
          <a:graphicData uri="http://schemas.openxmlformats.org/presentationml/2006/ole">
            <mc:AlternateContent xmlns:mc="http://schemas.openxmlformats.org/markup-compatibility/2006">
              <mc:Choice xmlns:v="urn:schemas-microsoft-com:vml" Requires="v">
                <p:oleObj spid="_x0000_s8208" name="Equation" r:id="rId5" imgW="1244520" imgH="393480" progId="Equation.DSMT4">
                  <p:embed/>
                </p:oleObj>
              </mc:Choice>
              <mc:Fallback>
                <p:oleObj name="Equation" r:id="rId5" imgW="1244520" imgH="393480" progId="Equation.DSMT4">
                  <p:embed/>
                  <p:pic>
                    <p:nvPicPr>
                      <p:cNvPr id="0" name="对象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8238" y="1058863"/>
                        <a:ext cx="1500187"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 name="图片 7">
            <a:extLst>
              <a:ext uri="{FF2B5EF4-FFF2-40B4-BE49-F238E27FC236}">
                <a16:creationId xmlns="" xmlns:a16="http://schemas.microsoft.com/office/drawing/2014/main" id="{F46CC44C-9297-AE47-868F-3D96A7891336}"/>
              </a:ext>
            </a:extLst>
          </p:cNvPr>
          <p:cNvPicPr>
            <a:picLocks noChangeAspect="1"/>
          </p:cNvPicPr>
          <p:nvPr/>
        </p:nvPicPr>
        <p:blipFill>
          <a:blip r:embed="rId7"/>
          <a:stretch>
            <a:fillRect/>
          </a:stretch>
        </p:blipFill>
        <p:spPr>
          <a:xfrm>
            <a:off x="2231843" y="1658676"/>
            <a:ext cx="6120157" cy="2068386"/>
          </a:xfrm>
          <a:prstGeom prst="rect">
            <a:avLst/>
          </a:prstGeom>
        </p:spPr>
      </p:pic>
      <p:sp>
        <p:nvSpPr>
          <p:cNvPr id="9" name="矩形 8">
            <a:extLst>
              <a:ext uri="{FF2B5EF4-FFF2-40B4-BE49-F238E27FC236}">
                <a16:creationId xmlns="" xmlns:a16="http://schemas.microsoft.com/office/drawing/2014/main" id="{63AF6088-7C33-934E-B7EC-A9B8D2DE1D6A}"/>
              </a:ext>
            </a:extLst>
          </p:cNvPr>
          <p:cNvSpPr/>
          <p:nvPr/>
        </p:nvSpPr>
        <p:spPr>
          <a:xfrm>
            <a:off x="859200" y="3852581"/>
            <a:ext cx="10005600" cy="1670073"/>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由表</a:t>
            </a:r>
            <a:r>
              <a:rPr lang="en-US" altLang="zh-CN" sz="1400" dirty="0">
                <a:latin typeface="Microsoft YaHei" panose="020B0503020204020204" pitchFamily="34" charset="-122"/>
                <a:ea typeface="Microsoft YaHei" panose="020B0503020204020204" pitchFamily="34" charset="-122"/>
              </a:rPr>
              <a:t>4</a:t>
            </a:r>
            <a:r>
              <a:rPr lang="zh-CN" altLang="en-US" sz="1400" dirty="0">
                <a:latin typeface="Microsoft YaHei" panose="020B0503020204020204" pitchFamily="34" charset="-122"/>
                <a:ea typeface="Microsoft YaHei" panose="020B0503020204020204" pitchFamily="34" charset="-122"/>
              </a:rPr>
              <a:t>可知，修正后模型的</a:t>
            </a:r>
            <a:r>
              <a:rPr lang="en" altLang="zh-CN" sz="1400" dirty="0">
                <a:latin typeface="Microsoft YaHei" panose="020B0503020204020204" pitchFamily="34" charset="-122"/>
                <a:ea typeface="Microsoft YaHei" panose="020B0503020204020204" pitchFamily="34" charset="-122"/>
              </a:rPr>
              <a:t>DW</a:t>
            </a:r>
            <a:r>
              <a:rPr lang="zh-CN" altLang="en-US" sz="1400" dirty="0">
                <a:latin typeface="Microsoft YaHei" panose="020B0503020204020204" pitchFamily="34" charset="-122"/>
                <a:ea typeface="Microsoft YaHei" panose="020B0503020204020204" pitchFamily="34" charset="-122"/>
              </a:rPr>
              <a:t>值接近于</a:t>
            </a:r>
            <a:r>
              <a:rPr lang="en-US" altLang="zh-CN" sz="1400" dirty="0">
                <a:latin typeface="Microsoft YaHei" panose="020B0503020204020204" pitchFamily="34" charset="-122"/>
                <a:ea typeface="Microsoft YaHei" panose="020B0503020204020204" pitchFamily="34" charset="-122"/>
              </a:rPr>
              <a:t>2</a:t>
            </a:r>
            <a:r>
              <a:rPr lang="zh-CN" altLang="en-US" sz="1400" dirty="0">
                <a:latin typeface="Microsoft YaHei" panose="020B0503020204020204" pitchFamily="34" charset="-122"/>
                <a:ea typeface="Microsoft YaHei" panose="020B0503020204020204" pitchFamily="34" charset="-122"/>
              </a:rPr>
              <a:t>，说明此时模型的随机扰动项不存在自相关问题；修正后的模型的调整的   为</a:t>
            </a:r>
            <a:r>
              <a:rPr lang="en-US" altLang="zh-CN" sz="1400" dirty="0">
                <a:latin typeface="Microsoft YaHei" panose="020B0503020204020204" pitchFamily="34" charset="-122"/>
                <a:ea typeface="Microsoft YaHei" panose="020B0503020204020204" pitchFamily="34" charset="-122"/>
              </a:rPr>
              <a:t>0.9572</a:t>
            </a:r>
            <a:r>
              <a:rPr lang="zh-CN" altLang="en-US" sz="1400" dirty="0">
                <a:latin typeface="Microsoft YaHei" panose="020B0503020204020204" pitchFamily="34" charset="-122"/>
                <a:ea typeface="Microsoft YaHei" panose="020B0503020204020204" pitchFamily="34" charset="-122"/>
              </a:rPr>
              <a:t>，拟合优度很好；对修正后的模型进行异方差检验，怀特检验的原假设为线性回归模型的随机扰动项是同方差的，检验结果为 </a:t>
            </a:r>
            <a:r>
              <a:rPr lang="el-GR" altLang="zh-CN" sz="1400" dirty="0">
                <a:latin typeface="Microsoft YaHei" panose="020B0503020204020204" pitchFamily="34" charset="-122"/>
                <a:ea typeface="Microsoft YaHei" panose="020B0503020204020204" pitchFamily="34" charset="-122"/>
              </a:rPr>
              <a:t>ρ-</a:t>
            </a:r>
            <a:r>
              <a:rPr lang="en" altLang="zh-CN" sz="1400" dirty="0">
                <a:latin typeface="Microsoft YaHei" panose="020B0503020204020204" pitchFamily="34" charset="-122"/>
                <a:ea typeface="Microsoft YaHei" panose="020B0503020204020204" pitchFamily="34" charset="-122"/>
              </a:rPr>
              <a:t>value = 0.7569</a:t>
            </a:r>
            <a:r>
              <a:rPr lang="zh-CN" altLang="e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也就是接受原假设，模型通过检验；对随机扰动项进行正态性检验，检验结果为</a:t>
            </a:r>
            <a:r>
              <a:rPr lang="el-GR" altLang="zh-CN" sz="1400" dirty="0">
                <a:latin typeface="Microsoft YaHei" panose="020B0503020204020204" pitchFamily="34" charset="-122"/>
                <a:ea typeface="Microsoft YaHei" panose="020B0503020204020204" pitchFamily="34" charset="-122"/>
              </a:rPr>
              <a:t>ρ-</a:t>
            </a:r>
            <a:r>
              <a:rPr lang="en" altLang="zh-CN" sz="1400" dirty="0">
                <a:latin typeface="Microsoft YaHei" panose="020B0503020204020204" pitchFamily="34" charset="-122"/>
                <a:ea typeface="Microsoft YaHei" panose="020B0503020204020204" pitchFamily="34" charset="-122"/>
              </a:rPr>
              <a:t>value = 0.4487</a:t>
            </a:r>
            <a:r>
              <a:rPr lang="zh-CN" altLang="en" sz="1400" dirty="0">
                <a:latin typeface="Microsoft YaHei" panose="020B0503020204020204" pitchFamily="34" charset="-122"/>
                <a:ea typeface="Microsoft YaHei" panose="020B0503020204020204" pitchFamily="34" charset="-122"/>
              </a:rPr>
              <a:t>，</a:t>
            </a:r>
            <a:r>
              <a:rPr lang="zh-CN" altLang="en-US" sz="1400" dirty="0">
                <a:latin typeface="Microsoft YaHei" panose="020B0503020204020204" pitchFamily="34" charset="-122"/>
                <a:ea typeface="Microsoft YaHei" panose="020B0503020204020204" pitchFamily="34" charset="-122"/>
              </a:rPr>
              <a:t>表明该模型通过了正态性检验。综上所述，广义差分法修正的模型遵循了线性回归模型的基本假定，且拟合效果较好，该模型比较合理。</a:t>
            </a:r>
          </a:p>
        </p:txBody>
      </p:sp>
    </p:spTree>
    <p:extLst>
      <p:ext uri="{BB962C8B-B14F-4D97-AF65-F5344CB8AC3E}">
        <p14:creationId xmlns:p14="http://schemas.microsoft.com/office/powerpoint/2010/main" val="3602530109"/>
      </p:ext>
    </p:extLst>
  </p:cSld>
  <p:clrMapOvr>
    <a:masterClrMapping/>
  </p:clrMapOvr>
  <p:transition spd="slow" advTm="3000">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模型的应用</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矩形 5">
            <a:extLst>
              <a:ext uri="{FF2B5EF4-FFF2-40B4-BE49-F238E27FC236}">
                <a16:creationId xmlns="" xmlns:a16="http://schemas.microsoft.com/office/drawing/2014/main" id="{15C7D166-C2A9-D34E-B965-B230E7D81DF3}"/>
              </a:ext>
            </a:extLst>
          </p:cNvPr>
          <p:cNvSpPr/>
          <p:nvPr/>
        </p:nvSpPr>
        <p:spPr>
          <a:xfrm>
            <a:off x="629444" y="1080935"/>
            <a:ext cx="5713756" cy="377411"/>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根据上表中修正后回归模型的结果可得资本的产出弹性为     </a:t>
            </a:r>
            <a:r>
              <a:rPr lang="en-US" altLang="zh-CN" sz="1400" dirty="0">
                <a:latin typeface="Microsoft YaHei" panose="020B0503020204020204" pitchFamily="34" charset="-122"/>
                <a:ea typeface="Microsoft YaHei" panose="020B0503020204020204" pitchFamily="34" charset="-122"/>
              </a:rPr>
              <a:t>=0.56077</a:t>
            </a:r>
            <a:r>
              <a:rPr lang="zh-CN" altLang="en-US" sz="1400" dirty="0">
                <a:latin typeface="Microsoft YaHei" panose="020B0503020204020204" pitchFamily="34" charset="-122"/>
                <a:ea typeface="Microsoft YaHei" panose="020B0503020204020204" pitchFamily="34" charset="-122"/>
              </a:rPr>
              <a:t>，</a:t>
            </a:r>
          </a:p>
        </p:txBody>
      </p:sp>
      <p:sp>
        <p:nvSpPr>
          <p:cNvPr id="7" name="矩形 6">
            <a:extLst>
              <a:ext uri="{FF2B5EF4-FFF2-40B4-BE49-F238E27FC236}">
                <a16:creationId xmlns="" xmlns:a16="http://schemas.microsoft.com/office/drawing/2014/main" id="{3EA4814B-1244-034D-86DB-20E0273AA4E9}"/>
              </a:ext>
            </a:extLst>
          </p:cNvPr>
          <p:cNvSpPr/>
          <p:nvPr/>
        </p:nvSpPr>
        <p:spPr>
          <a:xfrm>
            <a:off x="629444" y="1637133"/>
            <a:ext cx="6096000" cy="307777"/>
          </a:xfrm>
          <a:prstGeom prst="rect">
            <a:avLst/>
          </a:prstGeom>
        </p:spPr>
        <p:txBody>
          <a:bodyPr>
            <a:spAutoFit/>
          </a:bodyPr>
          <a:lstStyle/>
          <a:p>
            <a:r>
              <a:rPr lang="zh-CN" altLang="en-US" sz="1400" dirty="0">
                <a:latin typeface="Microsoft YaHei" panose="020B0503020204020204" pitchFamily="34" charset="-122"/>
                <a:ea typeface="Microsoft YaHei" panose="020B0503020204020204" pitchFamily="34" charset="-122"/>
              </a:rPr>
              <a:t>并据此可计算劳动的产出弹性为     </a:t>
            </a:r>
            <a:r>
              <a:rPr lang="en-US" altLang="zh-CN" sz="1400" dirty="0">
                <a:latin typeface="Microsoft YaHei" panose="020B0503020204020204" pitchFamily="34" charset="-122"/>
                <a:ea typeface="Microsoft YaHei" panose="020B0503020204020204" pitchFamily="34" charset="-122"/>
              </a:rPr>
              <a:t>=1-0.56077=0.43923</a:t>
            </a:r>
            <a:r>
              <a:rPr lang="zh-CN" altLang="en-US" sz="1400" dirty="0">
                <a:latin typeface="Microsoft YaHei" panose="020B0503020204020204" pitchFamily="34" charset="-122"/>
                <a:ea typeface="Microsoft YaHei" panose="020B0503020204020204" pitchFamily="34" charset="-122"/>
              </a:rPr>
              <a:t>，运用核算方程</a:t>
            </a:r>
            <a:endParaRPr lang="zh-CN" altLang="en-US" sz="1400" dirty="0"/>
          </a:p>
        </p:txBody>
      </p:sp>
      <mc:AlternateContent xmlns:mc="http://schemas.openxmlformats.org/markup-compatibility/2006" xmlns:a14="http://schemas.microsoft.com/office/drawing/2010/main">
        <mc:Choice Requires="a14">
          <p:sp>
            <p:nvSpPr>
              <p:cNvPr id="8" name="矩形 7">
                <a:extLst>
                  <a:ext uri="{FF2B5EF4-FFF2-40B4-BE49-F238E27FC236}">
                    <a16:creationId xmlns="" xmlns:a16="http://schemas.microsoft.com/office/drawing/2014/main" id="{0D8A74AF-C716-5E49-AB4B-9658CAA42172}"/>
                  </a:ext>
                </a:extLst>
              </p:cNvPr>
              <p:cNvSpPr/>
              <p:nvPr/>
            </p:nvSpPr>
            <p:spPr>
              <a:xfrm>
                <a:off x="2979321" y="2210097"/>
                <a:ext cx="5164554" cy="61093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𝑌</m:t>
                      </m:r>
                      <m:r>
                        <a:rPr lang="zh-CN" altLang="en-US" i="0">
                          <a:latin typeface="Cambria Math" panose="02040503050406030204" pitchFamily="18" charset="0"/>
                        </a:rPr>
                        <m:t>=</m:t>
                      </m:r>
                      <m:r>
                        <a:rPr lang="zh-CN" altLang="en-US" i="1">
                          <a:latin typeface="Cambria Math" panose="02040503050406030204" pitchFamily="18" charset="0"/>
                        </a:rPr>
                        <m:t>𝐴</m:t>
                      </m:r>
                      <m:r>
                        <a:rPr lang="zh-CN" altLang="en-US" i="0">
                          <a:latin typeface="Cambria Math" panose="02040503050406030204" pitchFamily="18" charset="0"/>
                        </a:rPr>
                        <m:t>∙</m:t>
                      </m:r>
                      <m:r>
                        <a:rPr lang="zh-CN" altLang="en-US" i="1">
                          <a:latin typeface="Cambria Math" panose="02040503050406030204" pitchFamily="18" charset="0"/>
                        </a:rPr>
                        <m:t>𝐹</m:t>
                      </m:r>
                      <m:r>
                        <a:rPr lang="zh-CN" altLang="en-US" i="0">
                          <a:latin typeface="Cambria Math" panose="02040503050406030204" pitchFamily="18" charset="0"/>
                        </a:rPr>
                        <m:t>(</m:t>
                      </m:r>
                      <m:r>
                        <a:rPr lang="zh-CN" altLang="en-US" i="1">
                          <a:latin typeface="Cambria Math" panose="02040503050406030204" pitchFamily="18" charset="0"/>
                        </a:rPr>
                        <m:t>𝐿</m:t>
                      </m:r>
                      <m:r>
                        <a:rPr lang="zh-CN" altLang="en-US" i="0">
                          <a:latin typeface="Cambria Math" panose="02040503050406030204" pitchFamily="18" charset="0"/>
                        </a:rPr>
                        <m:t>，</m:t>
                      </m:r>
                      <m:r>
                        <a:rPr lang="zh-CN" altLang="en-US" i="1">
                          <a:latin typeface="Cambria Math" panose="02040503050406030204" pitchFamily="18" charset="0"/>
                        </a:rPr>
                        <m:t>𝐾</m:t>
                      </m:r>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1">
                              <a:latin typeface="Cambria Math" panose="02040503050406030204" pitchFamily="18" charset="0"/>
                            </a:rPr>
                            <m:t>𝛥</m:t>
                          </m:r>
                          <m:r>
                            <a:rPr lang="zh-CN" altLang="en-US" i="1">
                              <a:latin typeface="Cambria Math" panose="02040503050406030204" pitchFamily="18" charset="0"/>
                            </a:rPr>
                            <m:t>𝑌</m:t>
                          </m:r>
                        </m:num>
                        <m:den>
                          <m:r>
                            <a:rPr lang="zh-CN" altLang="en-US" i="1">
                              <a:latin typeface="Cambria Math" panose="02040503050406030204" pitchFamily="18" charset="0"/>
                            </a:rPr>
                            <m:t>𝑌</m:t>
                          </m:r>
                        </m:den>
                      </m:f>
                      <m:r>
                        <a:rPr lang="zh-CN" altLang="en-US" i="0">
                          <a:latin typeface="Cambria Math" panose="02040503050406030204" pitchFamily="18" charset="0"/>
                        </a:rPr>
                        <m:t>=</m:t>
                      </m:r>
                      <m:r>
                        <a:rPr lang="zh-CN" altLang="en-US" i="1">
                          <a:latin typeface="Cambria Math" panose="02040503050406030204" pitchFamily="18" charset="0"/>
                        </a:rPr>
                        <m:t>𝛼</m:t>
                      </m:r>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1">
                              <a:latin typeface="Cambria Math" panose="02040503050406030204" pitchFamily="18" charset="0"/>
                            </a:rPr>
                            <m:t>𝛥</m:t>
                          </m:r>
                          <m:r>
                            <a:rPr lang="zh-CN" altLang="en-US" i="1">
                              <a:latin typeface="Cambria Math" panose="02040503050406030204" pitchFamily="18" charset="0"/>
                            </a:rPr>
                            <m:t>𝐾</m:t>
                          </m:r>
                        </m:num>
                        <m:den>
                          <m:r>
                            <a:rPr lang="zh-CN" altLang="en-US" i="1">
                              <a:latin typeface="Cambria Math" panose="02040503050406030204" pitchFamily="18" charset="0"/>
                            </a:rPr>
                            <m:t>𝐾</m:t>
                          </m:r>
                        </m:den>
                      </m:f>
                      <m:r>
                        <a:rPr lang="zh-CN" altLang="en-US" i="0">
                          <a:latin typeface="Cambria Math" panose="02040503050406030204" pitchFamily="18" charset="0"/>
                        </a:rPr>
                        <m:t>+</m:t>
                      </m:r>
                      <m:r>
                        <a:rPr lang="zh-CN" altLang="en-US" i="1">
                          <a:latin typeface="Cambria Math" panose="02040503050406030204" pitchFamily="18" charset="0"/>
                        </a:rPr>
                        <m:t>𝛽</m:t>
                      </m:r>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1">
                              <a:latin typeface="Cambria Math" panose="02040503050406030204" pitchFamily="18" charset="0"/>
                            </a:rPr>
                            <m:t>𝛥</m:t>
                          </m:r>
                          <m:r>
                            <a:rPr lang="zh-CN" altLang="en-US" i="1">
                              <a:latin typeface="Cambria Math" panose="02040503050406030204" pitchFamily="18" charset="0"/>
                            </a:rPr>
                            <m:t>𝐿</m:t>
                          </m:r>
                        </m:num>
                        <m:den>
                          <m:r>
                            <a:rPr lang="zh-CN" altLang="en-US" i="1">
                              <a:latin typeface="Cambria Math" panose="02040503050406030204" pitchFamily="18" charset="0"/>
                            </a:rPr>
                            <m:t>𝐿</m:t>
                          </m:r>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1">
                              <a:latin typeface="Cambria Math" panose="02040503050406030204" pitchFamily="18" charset="0"/>
                            </a:rPr>
                            <m:t>𝛥</m:t>
                          </m:r>
                          <m:r>
                            <a:rPr lang="zh-CN" altLang="en-US" i="1">
                              <a:latin typeface="Cambria Math" panose="02040503050406030204" pitchFamily="18" charset="0"/>
                            </a:rPr>
                            <m:t>𝐴</m:t>
                          </m:r>
                        </m:num>
                        <m:den>
                          <m:r>
                            <a:rPr lang="zh-CN" altLang="en-US" i="1">
                              <a:latin typeface="Cambria Math" panose="02040503050406030204" pitchFamily="18" charset="0"/>
                            </a:rPr>
                            <m:t>𝐴</m:t>
                          </m:r>
                        </m:den>
                      </m:f>
                    </m:oMath>
                  </m:oMathPara>
                </a14:m>
                <a:endParaRPr lang="zh-CN" altLang="en-US" dirty="0"/>
              </a:p>
            </p:txBody>
          </p:sp>
        </mc:Choice>
        <mc:Fallback xmlns="">
          <p:sp>
            <p:nvSpPr>
              <p:cNvPr id="8" name="矩形 7">
                <a:extLst>
                  <a:ext uri="{FF2B5EF4-FFF2-40B4-BE49-F238E27FC236}">
                    <a16:creationId xmlns:a16="http://schemas.microsoft.com/office/drawing/2014/main" xmlns:a14="http://schemas.microsoft.com/office/drawing/2010/main" xmlns="" id="{0D8A74AF-C716-5E49-AB4B-9658CAA42172}"/>
                  </a:ext>
                </a:extLst>
              </p:cNvPr>
              <p:cNvSpPr>
                <a:spLocks noRot="1" noChangeAspect="1" noMove="1" noResize="1" noEditPoints="1" noAdjustHandles="1" noChangeArrowheads="1" noChangeShapeType="1" noTextEdit="1"/>
              </p:cNvSpPr>
              <p:nvPr/>
            </p:nvSpPr>
            <p:spPr>
              <a:xfrm>
                <a:off x="2979321" y="2210097"/>
                <a:ext cx="5164554" cy="610936"/>
              </a:xfrm>
              <a:prstGeom prst="rect">
                <a:avLst/>
              </a:prstGeom>
              <a:blipFill rotWithShape="1">
                <a:blip r:embed="rId3"/>
                <a:stretch>
                  <a:fillRect/>
                </a:stretch>
              </a:blipFill>
            </p:spPr>
            <p:txBody>
              <a:bodyPr/>
              <a:lstStyle/>
              <a:p>
                <a:r>
                  <a:rPr lang="zh-CN" altLang="en-US">
                    <a:noFill/>
                  </a:rPr>
                  <a:t> </a:t>
                </a:r>
              </a:p>
            </p:txBody>
          </p:sp>
        </mc:Fallback>
      </mc:AlternateContent>
      <p:sp>
        <p:nvSpPr>
          <p:cNvPr id="9" name="矩形 8">
            <a:extLst>
              <a:ext uri="{FF2B5EF4-FFF2-40B4-BE49-F238E27FC236}">
                <a16:creationId xmlns="" xmlns:a16="http://schemas.microsoft.com/office/drawing/2014/main" id="{6423DF3D-5AC2-4748-8076-D160DC8C2B3F}"/>
              </a:ext>
            </a:extLst>
          </p:cNvPr>
          <p:cNvSpPr/>
          <p:nvPr/>
        </p:nvSpPr>
        <p:spPr>
          <a:xfrm>
            <a:off x="663600" y="3091264"/>
            <a:ext cx="9559200" cy="307777"/>
          </a:xfrm>
          <a:prstGeom prst="rect">
            <a:avLst/>
          </a:prstGeom>
        </p:spPr>
        <p:txBody>
          <a:bodyPr wrap="square">
            <a:spAutoFit/>
          </a:bodyPr>
          <a:lstStyle/>
          <a:p>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可计算出</a:t>
            </a:r>
            <a:r>
              <a:rPr lang="en-US" altLang="zh-CN" sz="1400" dirty="0">
                <a:latin typeface="Microsoft YaHei" panose="020B0503020204020204" pitchFamily="34" charset="-122"/>
                <a:ea typeface="Microsoft YaHei" panose="020B0503020204020204" pitchFamily="34" charset="-122"/>
              </a:rPr>
              <a:t>2003-2018</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年间河北省资本和劳动对经济增长的贡献率以及全要素贡献率和级数进步对经济增长的贡献率。</a:t>
            </a:r>
            <a:r>
              <a:rPr lang="zh-CN" altLang="zh-CN" sz="1400" dirty="0">
                <a:latin typeface="Microsoft YaHei" panose="020B0503020204020204" pitchFamily="34" charset="-122"/>
                <a:ea typeface="Microsoft YaHei" panose="020B0503020204020204" pitchFamily="34" charset="-122"/>
              </a:rPr>
              <a:t> </a:t>
            </a:r>
            <a:endParaRPr lang="zh-CN" altLang="en-US" sz="1400" dirty="0">
              <a:latin typeface="Microsoft YaHei" panose="020B0503020204020204" pitchFamily="34" charset="-122"/>
              <a:ea typeface="Microsoft YaHei" panose="020B0503020204020204" pitchFamily="34" charset="-122"/>
            </a:endParaRPr>
          </a:p>
        </p:txBody>
      </p:sp>
      <mc:AlternateContent xmlns:mc="http://schemas.openxmlformats.org/markup-compatibility/2006" xmlns:a14="http://schemas.microsoft.com/office/drawing/2010/main">
        <mc:Choice Requires="a14">
          <p:sp>
            <p:nvSpPr>
              <p:cNvPr id="10" name="矩形 9">
                <a:extLst>
                  <a:ext uri="{FF2B5EF4-FFF2-40B4-BE49-F238E27FC236}">
                    <a16:creationId xmlns="" xmlns:a16="http://schemas.microsoft.com/office/drawing/2014/main" id="{E8A51C9F-7B5B-4A4F-AB32-A928888F45A9}"/>
                  </a:ext>
                </a:extLst>
              </p:cNvPr>
              <p:cNvSpPr/>
              <p:nvPr/>
            </p:nvSpPr>
            <p:spPr>
              <a:xfrm>
                <a:off x="457200" y="3752237"/>
                <a:ext cx="6952712" cy="2354747"/>
              </a:xfrm>
              <a:prstGeom prst="rect">
                <a:avLst/>
              </a:prstGeom>
            </p:spPr>
            <p:txBody>
              <a:bodyPr wrap="square">
                <a:spAutoFit/>
              </a:bodyPr>
              <a:lstStyle/>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资本的增长率为</a:t>
                </a:r>
                <a:r>
                  <a:rPr lang="zh-CN" altLang="zh-CN" sz="1400" kern="100" dirty="0">
                    <a:effectLst/>
                    <a:latin typeface="Microsoft YaHei" panose="020B0503020204020204" pitchFamily="34" charset="-122"/>
                    <a:ea typeface="Microsoft YaHei" panose="020B0503020204020204" pitchFamily="34" charset="-122"/>
                    <a:cs typeface="Times New Roman" panose="02020603050405020304" pitchFamily="18" charset="0"/>
                  </a:rPr>
                  <a:t> </a:t>
                </a:r>
                <a14:m>
                  <m:oMath xmlns:m="http://schemas.openxmlformats.org/officeDocument/2006/math">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𝐾</m:t>
                        </m:r>
                      </m:num>
                      <m:den>
                        <m:r>
                          <a:rPr lang="en-US" altLang="zh-CN" sz="1400" i="1" kern="100">
                            <a:latin typeface="Cambria Math" panose="02040503050406030204" pitchFamily="18" charset="0"/>
                            <a:cs typeface="Times New Roman" panose="02020603050405020304" pitchFamily="18" charset="0"/>
                          </a:rPr>
                          <m:t>𝐾</m:t>
                        </m:r>
                      </m:den>
                    </m:f>
                    <m:r>
                      <a:rPr lang="en-US" altLang="zh-CN" sz="1400" i="1" kern="100">
                        <a:latin typeface="Cambria Math" panose="02040503050406030204" pitchFamily="18" charset="0"/>
                        <a:cs typeface="Times New Roman" panose="02020603050405020304" pitchFamily="18" charset="0"/>
                      </a:rPr>
                      <m:t>=92.98%</m:t>
                    </m:r>
                  </m:oMath>
                </a14:m>
                <a:r>
                  <a:rPr lang="zh-CN" altLang="en-US" sz="1400" kern="100" dirty="0">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endParaRPr>
              </a:p>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资本对经济增长的贡献率为</a:t>
                </a:r>
                <a14:m>
                  <m:oMath xmlns:m="http://schemas.openxmlformats.org/officeDocument/2006/math">
                    <m:r>
                      <a:rPr lang="en-US" altLang="zh-CN" sz="1400" i="1" kern="100">
                        <a:latin typeface="Cambria Math" panose="02040503050406030204" pitchFamily="18" charset="0"/>
                        <a:cs typeface="Times New Roman" panose="02020603050405020304" pitchFamily="18" charset="0"/>
                      </a:rPr>
                      <m:t>𝛼</m:t>
                    </m:r>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𝐾</m:t>
                        </m:r>
                      </m:num>
                      <m:den>
                        <m:r>
                          <a:rPr lang="en-US" altLang="zh-CN" sz="1400" i="1" kern="100">
                            <a:latin typeface="Cambria Math" panose="02040503050406030204" pitchFamily="18" charset="0"/>
                            <a:cs typeface="Times New Roman" panose="02020603050405020304" pitchFamily="18" charset="0"/>
                          </a:rPr>
                          <m:t>𝐾</m:t>
                        </m:r>
                      </m:den>
                    </m:f>
                    <m:r>
                      <a:rPr lang="en-US" altLang="zh-CN" sz="1400" i="1" kern="100">
                        <a:latin typeface="Cambria Math" panose="02040503050406030204" pitchFamily="18" charset="0"/>
                        <a:cs typeface="Times New Roman" panose="02020603050405020304" pitchFamily="18" charset="0"/>
                      </a:rPr>
                      <m:t>/</m:t>
                    </m:r>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𝑌</m:t>
                        </m:r>
                      </m:num>
                      <m:den>
                        <m:r>
                          <a:rPr lang="en-US" altLang="zh-CN" sz="1400" i="1" kern="100">
                            <a:latin typeface="Cambria Math" panose="02040503050406030204" pitchFamily="18" charset="0"/>
                            <a:cs typeface="Times New Roman" panose="02020603050405020304" pitchFamily="18" charset="0"/>
                          </a:rPr>
                          <m:t>𝑌</m:t>
                        </m:r>
                      </m:den>
                    </m:f>
                    <m:r>
                      <a:rPr lang="en-US" altLang="zh-CN" sz="1400" i="1" kern="100">
                        <a:latin typeface="Cambria Math" panose="02040503050406030204" pitchFamily="18" charset="0"/>
                        <a:cs typeface="Times New Roman" panose="02020603050405020304" pitchFamily="18" charset="0"/>
                      </a:rPr>
                      <m:t>=86.74%</m:t>
                    </m:r>
                  </m:oMath>
                </a14:m>
                <a:r>
                  <a:rPr lang="zh-CN" altLang="en-US" sz="1400" kern="100" dirty="0">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endParaRPr>
              </a:p>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劳动的增长率为</a:t>
                </a:r>
                <a14:m>
                  <m:oMath xmlns:m="http://schemas.openxmlformats.org/officeDocument/2006/math">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𝐿</m:t>
                        </m:r>
                      </m:num>
                      <m:den>
                        <m:r>
                          <a:rPr lang="en-US" altLang="zh-CN" sz="1400" i="1" kern="100">
                            <a:latin typeface="Cambria Math" panose="02040503050406030204" pitchFamily="18" charset="0"/>
                            <a:cs typeface="Times New Roman" panose="02020603050405020304" pitchFamily="18" charset="0"/>
                          </a:rPr>
                          <m:t>𝐿</m:t>
                        </m:r>
                      </m:den>
                    </m:f>
                    <m:r>
                      <a:rPr lang="en-US" altLang="zh-CN" sz="1400" i="1" kern="100">
                        <a:latin typeface="Cambria Math" panose="02040503050406030204" pitchFamily="18" charset="0"/>
                        <a:cs typeface="Times New Roman" panose="02020603050405020304" pitchFamily="18" charset="0"/>
                      </a:rPr>
                      <m:t>=8%</m:t>
                    </m:r>
                  </m:oMath>
                </a14:m>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，则劳动对经济增长率的贡献率为</a:t>
                </a:r>
                <a14:m>
                  <m:oMath xmlns:m="http://schemas.openxmlformats.org/officeDocument/2006/math">
                    <m:r>
                      <a:rPr lang="en-US" altLang="zh-CN" sz="1400" i="1" kern="100">
                        <a:latin typeface="Cambria Math" panose="02040503050406030204" pitchFamily="18" charset="0"/>
                        <a:cs typeface="Times New Roman" panose="02020603050405020304" pitchFamily="18" charset="0"/>
                      </a:rPr>
                      <m:t>𝛽</m:t>
                    </m:r>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𝐿</m:t>
                        </m:r>
                      </m:num>
                      <m:den>
                        <m:r>
                          <a:rPr lang="en-US" altLang="zh-CN" sz="1400" i="1" kern="100">
                            <a:latin typeface="Cambria Math" panose="02040503050406030204" pitchFamily="18" charset="0"/>
                            <a:cs typeface="Times New Roman" panose="02020603050405020304" pitchFamily="18" charset="0"/>
                          </a:rPr>
                          <m:t>𝐿</m:t>
                        </m:r>
                      </m:den>
                    </m:f>
                    <m:r>
                      <a:rPr lang="en-US" altLang="zh-CN" sz="1400" i="1" kern="100">
                        <a:latin typeface="Cambria Math" panose="02040503050406030204" pitchFamily="18" charset="0"/>
                        <a:cs typeface="Times New Roman" panose="02020603050405020304" pitchFamily="18" charset="0"/>
                      </a:rPr>
                      <m:t>/</m:t>
                    </m:r>
                    <m:f>
                      <m:fPr>
                        <m:ctrlPr>
                          <a:rPr lang="zh-CN" altLang="zh-CN" sz="14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kern="100">
                            <a:latin typeface="Cambria Math" panose="02040503050406030204" pitchFamily="18" charset="0"/>
                            <a:cs typeface="Times New Roman" panose="02020603050405020304" pitchFamily="18" charset="0"/>
                          </a:rPr>
                          <m:t>𝛥</m:t>
                        </m:r>
                        <m:r>
                          <a:rPr lang="en-US" altLang="zh-CN" sz="1400" i="1" kern="100">
                            <a:latin typeface="Cambria Math" panose="02040503050406030204" pitchFamily="18" charset="0"/>
                            <a:cs typeface="Times New Roman" panose="02020603050405020304" pitchFamily="18" charset="0"/>
                          </a:rPr>
                          <m:t>𝑌</m:t>
                        </m:r>
                      </m:num>
                      <m:den>
                        <m:r>
                          <a:rPr lang="en-US" altLang="zh-CN" sz="1400" i="1" kern="100">
                            <a:latin typeface="Cambria Math" panose="02040503050406030204" pitchFamily="18" charset="0"/>
                            <a:cs typeface="Times New Roman" panose="02020603050405020304" pitchFamily="18" charset="0"/>
                          </a:rPr>
                          <m:t>𝑌</m:t>
                        </m:r>
                      </m:den>
                    </m:f>
                    <m:r>
                      <a:rPr lang="en-US" altLang="zh-CN" sz="1400" i="1" kern="100">
                        <a:latin typeface="Cambria Math" panose="02040503050406030204" pitchFamily="18" charset="0"/>
                        <a:cs typeface="Times New Roman" panose="02020603050405020304" pitchFamily="18" charset="0"/>
                      </a:rPr>
                      <m:t>=3.85%</m:t>
                    </m:r>
                  </m:oMath>
                </a14:m>
                <a:r>
                  <a:rPr lang="zh-CN" altLang="en-US" sz="1400" kern="100" dirty="0">
                    <a:latin typeface="Microsoft YaHei" panose="020B0503020204020204" pitchFamily="34" charset="-122"/>
                    <a:ea typeface="Microsoft YaHei" panose="020B0503020204020204" pitchFamily="34" charset="-122"/>
                    <a:cs typeface="Times New Roman" panose="02020603050405020304" pitchFamily="18" charset="0"/>
                  </a:rPr>
                  <a:t>；</a:t>
                </a:r>
                <a:endPar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endParaRPr>
              </a:p>
              <a:p>
                <a:pPr>
                  <a:lnSpc>
                    <a:spcPct val="150000"/>
                  </a:lnSpc>
                </a:pPr>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全要素增长率为</a:t>
                </a:r>
                <a:r>
                  <a:rPr lang="zh-CN" altLang="zh-CN" sz="1400" dirty="0">
                    <a:effectLst/>
                    <a:latin typeface="Microsoft YaHei" panose="020B0503020204020204" pitchFamily="34" charset="-122"/>
                    <a:ea typeface="Microsoft YaHei" panose="020B0503020204020204" pitchFamily="34" charset="-122"/>
                  </a:rPr>
                  <a:t> </a:t>
                </a:r>
                <a14:m>
                  <m:oMath xmlns:m="http://schemas.openxmlformats.org/officeDocument/2006/math">
                    <m:f>
                      <m:fPr>
                        <m:ctrlPr>
                          <a:rPr lang="zh-CN" altLang="zh-CN" sz="1400"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a:latin typeface="Cambria Math" panose="02040503050406030204" pitchFamily="18" charset="0"/>
                            <a:cs typeface="Times New Roman" panose="02020603050405020304" pitchFamily="18" charset="0"/>
                          </a:rPr>
                          <m:t>𝛥</m:t>
                        </m:r>
                        <m:r>
                          <a:rPr lang="en-US" altLang="zh-CN" sz="1400" i="1">
                            <a:latin typeface="Cambria Math" panose="02040503050406030204" pitchFamily="18" charset="0"/>
                            <a:cs typeface="Times New Roman" panose="02020603050405020304" pitchFamily="18" charset="0"/>
                          </a:rPr>
                          <m:t>𝑌</m:t>
                        </m:r>
                      </m:num>
                      <m:den>
                        <m:r>
                          <a:rPr lang="en-US" altLang="zh-CN" sz="1400" i="1">
                            <a:latin typeface="Cambria Math" panose="02040503050406030204" pitchFamily="18" charset="0"/>
                            <a:cs typeface="Times New Roman" panose="02020603050405020304" pitchFamily="18" charset="0"/>
                          </a:rPr>
                          <m:t>𝑌</m:t>
                        </m:r>
                      </m:den>
                    </m:f>
                    <m:r>
                      <a:rPr lang="en-US" altLang="zh-CN" sz="1400" i="1">
                        <a:latin typeface="Cambria Math" panose="02040503050406030204" pitchFamily="18" charset="0"/>
                        <a:cs typeface="Times New Roman" panose="02020603050405020304" pitchFamily="18" charset="0"/>
                      </a:rPr>
                      <m:t>−</m:t>
                    </m:r>
                    <m:r>
                      <a:rPr lang="en-US" altLang="zh-CN" sz="1400" i="1">
                        <a:latin typeface="Cambria Math" panose="02040503050406030204" pitchFamily="18" charset="0"/>
                        <a:cs typeface="Times New Roman" panose="02020603050405020304" pitchFamily="18" charset="0"/>
                      </a:rPr>
                      <m:t>𝛼</m:t>
                    </m:r>
                    <m:f>
                      <m:fPr>
                        <m:ctrlPr>
                          <a:rPr lang="zh-CN" altLang="zh-CN" sz="1400"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a:latin typeface="Cambria Math" panose="02040503050406030204" pitchFamily="18" charset="0"/>
                            <a:cs typeface="Times New Roman" panose="02020603050405020304" pitchFamily="18" charset="0"/>
                          </a:rPr>
                          <m:t>𝛥</m:t>
                        </m:r>
                        <m:r>
                          <a:rPr lang="en-US" altLang="zh-CN" sz="1400" i="1">
                            <a:latin typeface="Cambria Math" panose="02040503050406030204" pitchFamily="18" charset="0"/>
                            <a:cs typeface="Times New Roman" panose="02020603050405020304" pitchFamily="18" charset="0"/>
                          </a:rPr>
                          <m:t>𝐾</m:t>
                        </m:r>
                      </m:num>
                      <m:den>
                        <m:r>
                          <a:rPr lang="en-US" altLang="zh-CN" sz="1400" i="1">
                            <a:latin typeface="Cambria Math" panose="02040503050406030204" pitchFamily="18" charset="0"/>
                            <a:cs typeface="Times New Roman" panose="02020603050405020304" pitchFamily="18" charset="0"/>
                          </a:rPr>
                          <m:t>𝐾</m:t>
                        </m:r>
                      </m:den>
                    </m:f>
                    <m:r>
                      <a:rPr lang="en-US" altLang="zh-CN" sz="1400" i="1">
                        <a:latin typeface="Cambria Math" panose="02040503050406030204" pitchFamily="18" charset="0"/>
                        <a:cs typeface="Times New Roman" panose="02020603050405020304" pitchFamily="18" charset="0"/>
                      </a:rPr>
                      <m:t>−</m:t>
                    </m:r>
                    <m:r>
                      <a:rPr lang="en-US" altLang="zh-CN" sz="1400" i="1">
                        <a:latin typeface="Cambria Math" panose="02040503050406030204" pitchFamily="18" charset="0"/>
                        <a:cs typeface="Times New Roman" panose="02020603050405020304" pitchFamily="18" charset="0"/>
                      </a:rPr>
                      <m:t>𝛽</m:t>
                    </m:r>
                    <m:f>
                      <m:fPr>
                        <m:ctrlPr>
                          <a:rPr lang="zh-CN" altLang="zh-CN" sz="1400"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400" i="1">
                            <a:latin typeface="Cambria Math" panose="02040503050406030204" pitchFamily="18" charset="0"/>
                            <a:cs typeface="Times New Roman" panose="02020603050405020304" pitchFamily="18" charset="0"/>
                          </a:rPr>
                          <m:t>𝛥</m:t>
                        </m:r>
                        <m:r>
                          <a:rPr lang="en-US" altLang="zh-CN" sz="1400" i="1">
                            <a:latin typeface="Cambria Math" panose="02040503050406030204" pitchFamily="18" charset="0"/>
                            <a:cs typeface="Times New Roman" panose="02020603050405020304" pitchFamily="18" charset="0"/>
                          </a:rPr>
                          <m:t>𝐿</m:t>
                        </m:r>
                      </m:num>
                      <m:den>
                        <m:r>
                          <a:rPr lang="en-US" altLang="zh-CN" sz="1400" i="1">
                            <a:latin typeface="Cambria Math" panose="02040503050406030204" pitchFamily="18" charset="0"/>
                            <a:cs typeface="Times New Roman" panose="02020603050405020304" pitchFamily="18" charset="0"/>
                          </a:rPr>
                          <m:t>𝐿</m:t>
                        </m:r>
                      </m:den>
                    </m:f>
                    <m:r>
                      <a:rPr lang="en-US" altLang="zh-CN" sz="1400" i="1">
                        <a:latin typeface="Cambria Math" panose="02040503050406030204" pitchFamily="18" charset="0"/>
                        <a:cs typeface="Times New Roman" panose="02020603050405020304" pitchFamily="18" charset="0"/>
                      </a:rPr>
                      <m:t>=0.94%</m:t>
                    </m:r>
                  </m:oMath>
                </a14:m>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a:t>
                </a:r>
                <a:r>
                  <a:rPr lang="zh-CN" altLang="zh-CN" sz="1400" dirty="0">
                    <a:effectLst/>
                    <a:latin typeface="Microsoft YaHei" panose="020B0503020204020204" pitchFamily="34" charset="-122"/>
                    <a:ea typeface="Microsoft YaHei" panose="020B0503020204020204" pitchFamily="34" charset="-122"/>
                  </a:rPr>
                  <a:t> </a:t>
                </a:r>
                <a:endParaRPr lang="en-US" altLang="zh-CN" sz="1400" dirty="0">
                  <a:effectLst/>
                  <a:latin typeface="Microsoft YaHei" panose="020B0503020204020204" pitchFamily="34" charset="-122"/>
                  <a:ea typeface="Microsoft YaHei" panose="020B0503020204020204" pitchFamily="34" charset="-122"/>
                </a:endParaRPr>
              </a:p>
              <a:p>
                <a:pPr>
                  <a:lnSpc>
                    <a:spcPct val="150000"/>
                  </a:lnSpc>
                </a:pPr>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      </a:t>
                </a: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技术进步对经济增长的贡献率为</a:t>
                </a:r>
                <a14:m>
                  <m:oMath xmlns:m="http://schemas.openxmlformats.org/officeDocument/2006/math">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m:t>
                    </m:r>
                    <m:f>
                      <m:fPr>
                        <m:ctrlPr>
                          <a:rPr lang="zh-CN" altLang="zh-CN" sz="1400" i="1">
                            <a:latin typeface="Cambria Math" panose="02040503050406030204" pitchFamily="18" charset="0"/>
                            <a:ea typeface="Microsoft YaHei" panose="020B0503020204020204" pitchFamily="34" charset="-122"/>
                            <a:cs typeface="Times New Roman" panose="02020603050405020304" pitchFamily="18" charset="0"/>
                          </a:rPr>
                        </m:ctrlPr>
                      </m:fPr>
                      <m:num>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𝛥</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𝑌</m:t>
                        </m:r>
                      </m:num>
                      <m:den>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𝑌</m:t>
                        </m:r>
                      </m:den>
                    </m:f>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𝛼</m:t>
                    </m:r>
                    <m:f>
                      <m:fPr>
                        <m:ctrlPr>
                          <a:rPr lang="zh-CN" altLang="zh-CN" sz="1400" i="1">
                            <a:latin typeface="Cambria Math" panose="02040503050406030204" pitchFamily="18" charset="0"/>
                            <a:ea typeface="Microsoft YaHei" panose="020B0503020204020204" pitchFamily="34" charset="-122"/>
                            <a:cs typeface="Times New Roman" panose="02020603050405020304" pitchFamily="18" charset="0"/>
                          </a:rPr>
                        </m:ctrlPr>
                      </m:fPr>
                      <m:num>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𝛥</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𝐾</m:t>
                        </m:r>
                      </m:num>
                      <m:den>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𝐾</m:t>
                        </m:r>
                      </m:den>
                    </m:f>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𝛽</m:t>
                    </m:r>
                    <m:f>
                      <m:fPr>
                        <m:ctrlPr>
                          <a:rPr lang="zh-CN" altLang="zh-CN" sz="1400" i="1">
                            <a:latin typeface="Cambria Math" panose="02040503050406030204" pitchFamily="18" charset="0"/>
                            <a:ea typeface="Microsoft YaHei" panose="020B0503020204020204" pitchFamily="34" charset="-122"/>
                            <a:cs typeface="Times New Roman" panose="02020603050405020304" pitchFamily="18" charset="0"/>
                          </a:rPr>
                        </m:ctrlPr>
                      </m:fPr>
                      <m:num>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𝛥</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𝐿</m:t>
                        </m:r>
                      </m:num>
                      <m:den>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𝐿</m:t>
                        </m:r>
                      </m:den>
                    </m:f>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m:t>
                    </m:r>
                    <m:f>
                      <m:fPr>
                        <m:ctrlPr>
                          <a:rPr lang="zh-CN" altLang="zh-CN" sz="1400" i="1">
                            <a:latin typeface="Cambria Math" panose="02040503050406030204" pitchFamily="18" charset="0"/>
                            <a:ea typeface="Microsoft YaHei" panose="020B0503020204020204" pitchFamily="34" charset="-122"/>
                            <a:cs typeface="Times New Roman" panose="02020603050405020304" pitchFamily="18" charset="0"/>
                          </a:rPr>
                        </m:ctrlPr>
                      </m:fPr>
                      <m:num>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𝛥</m:t>
                        </m:r>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𝑌</m:t>
                        </m:r>
                      </m:num>
                      <m:den>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𝑌</m:t>
                        </m:r>
                      </m:den>
                    </m:f>
                    <m:r>
                      <a:rPr lang="en-US" altLang="zh-CN" sz="1400">
                        <a:latin typeface="Cambria Math" panose="02040503050406030204" pitchFamily="18" charset="0"/>
                        <a:ea typeface="Microsoft YaHei" panose="020B0503020204020204" pitchFamily="34" charset="-122"/>
                        <a:cs typeface="Times New Roman" panose="02020603050405020304" pitchFamily="18" charset="0"/>
                      </a:rPr>
                      <m:t>=9.41%</m:t>
                    </m:r>
                  </m:oMath>
                </a14:m>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a:t>
                </a:r>
              </a:p>
            </p:txBody>
          </p:sp>
        </mc:Choice>
        <mc:Fallback xmlns="">
          <p:sp>
            <p:nvSpPr>
              <p:cNvPr id="10" name="矩形 9">
                <a:extLst>
                  <a:ext uri="{FF2B5EF4-FFF2-40B4-BE49-F238E27FC236}">
                    <a16:creationId xmlns:a16="http://schemas.microsoft.com/office/drawing/2014/main" xmlns:a14="http://schemas.microsoft.com/office/drawing/2010/main" xmlns="" id="{E8A51C9F-7B5B-4A4F-AB32-A928888F45A9}"/>
                  </a:ext>
                </a:extLst>
              </p:cNvPr>
              <p:cNvSpPr>
                <a:spLocks noRot="1" noChangeAspect="1" noMove="1" noResize="1" noEditPoints="1" noAdjustHandles="1" noChangeArrowheads="1" noChangeShapeType="1" noTextEdit="1"/>
              </p:cNvSpPr>
              <p:nvPr/>
            </p:nvSpPr>
            <p:spPr>
              <a:xfrm>
                <a:off x="457200" y="3752237"/>
                <a:ext cx="6952712" cy="2354747"/>
              </a:xfrm>
              <a:prstGeom prst="rect">
                <a:avLst/>
              </a:prstGeom>
              <a:blipFill rotWithShape="1">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13419581"/>
      </p:ext>
    </p:extLst>
  </p:cSld>
  <p:clrMapOvr>
    <a:masterClrMapping/>
  </p:clrMapOvr>
  <p:transition spd="slow" advTm="300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80377" y="371475"/>
            <a:ext cx="10033350"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731960" y="1361480"/>
            <a:ext cx="4429077" cy="716981"/>
            <a:chOff x="6277005" y="1119176"/>
            <a:chExt cx="5125668" cy="887669"/>
          </a:xfrm>
        </p:grpSpPr>
        <p:sp>
          <p:nvSpPr>
            <p:cNvPr id="16" name="菱形 15"/>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案例背景概述</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4" name="直接连接符 33"/>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5731960" y="2258517"/>
            <a:ext cx="4429077" cy="716981"/>
            <a:chOff x="6277005" y="1119176"/>
            <a:chExt cx="5125668" cy="887669"/>
          </a:xfrm>
        </p:grpSpPr>
        <p:sp>
          <p:nvSpPr>
            <p:cNvPr id="33" name="菱形 32"/>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35"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数据来源及指标选取</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6" name="直接连接符 35"/>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5731960" y="3167766"/>
            <a:ext cx="4429078" cy="716980"/>
            <a:chOff x="6277005" y="1119177"/>
            <a:chExt cx="5125669" cy="887668"/>
          </a:xfrm>
        </p:grpSpPr>
        <p:sp>
          <p:nvSpPr>
            <p:cNvPr id="40" name="菱形 39"/>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1" name="TextBox 31"/>
            <p:cNvSpPr txBox="1"/>
            <p:nvPr/>
          </p:nvSpPr>
          <p:spPr bwMode="auto">
            <a:xfrm>
              <a:off x="7281987" y="1119177"/>
              <a:ext cx="4120687" cy="749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模型介绍</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42" name="直接连接符 41"/>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5731961" y="4087406"/>
            <a:ext cx="4429077" cy="716981"/>
            <a:chOff x="6277005" y="1119176"/>
            <a:chExt cx="5125668" cy="887669"/>
          </a:xfrm>
        </p:grpSpPr>
        <p:sp>
          <p:nvSpPr>
            <p:cNvPr id="44" name="菱形 43"/>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5"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统计建模</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46" name="直接连接符 45"/>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5731961" y="4933521"/>
            <a:ext cx="4429077" cy="716981"/>
            <a:chOff x="6277005" y="1119176"/>
            <a:chExt cx="5125668" cy="887669"/>
          </a:xfrm>
        </p:grpSpPr>
        <p:sp>
          <p:nvSpPr>
            <p:cNvPr id="48" name="菱形 47"/>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05</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4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nSpc>
                  <a:spcPct val="150000"/>
                </a:lnSpc>
              </a:pP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结论和建议</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50" name="直接连接符 49"/>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randombar(horizontal)">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randombar(horizontal)">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randombar(horizontal)">
                                      <p:cBhvr>
                                        <p:cTn id="34" dur="500"/>
                                        <p:tgtEl>
                                          <p:spTgt spid="6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1000"/>
                                        <p:tgtEl>
                                          <p:spTgt spid="39"/>
                                        </p:tgtEl>
                                      </p:cBhvr>
                                    </p:animEffect>
                                    <p:anim calcmode="lin" valueType="num">
                                      <p:cBhvr>
                                        <p:cTn id="54" dur="1000" fill="hold"/>
                                        <p:tgtEl>
                                          <p:spTgt spid="39"/>
                                        </p:tgtEl>
                                        <p:attrNameLst>
                                          <p:attrName>ppt_x</p:attrName>
                                        </p:attrNameLst>
                                      </p:cBhvr>
                                      <p:tavLst>
                                        <p:tav tm="0">
                                          <p:val>
                                            <p:strVal val="#ppt_x"/>
                                          </p:val>
                                        </p:tav>
                                        <p:tav tm="100000">
                                          <p:val>
                                            <p:strVal val="#ppt_x"/>
                                          </p:val>
                                        </p:tav>
                                      </p:tavLst>
                                    </p:anim>
                                    <p:anim calcmode="lin" valueType="num">
                                      <p:cBhvr>
                                        <p:cTn id="5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fade">
                                      <p:cBhvr>
                                        <p:cTn id="60" dur="1000"/>
                                        <p:tgtEl>
                                          <p:spTgt spid="43"/>
                                        </p:tgtEl>
                                      </p:cBhvr>
                                    </p:animEffect>
                                    <p:anim calcmode="lin" valueType="num">
                                      <p:cBhvr>
                                        <p:cTn id="61" dur="1000" fill="hold"/>
                                        <p:tgtEl>
                                          <p:spTgt spid="43"/>
                                        </p:tgtEl>
                                        <p:attrNameLst>
                                          <p:attrName>ppt_x</p:attrName>
                                        </p:attrNameLst>
                                      </p:cBhvr>
                                      <p:tavLst>
                                        <p:tav tm="0">
                                          <p:val>
                                            <p:strVal val="#ppt_x"/>
                                          </p:val>
                                        </p:tav>
                                        <p:tav tm="100000">
                                          <p:val>
                                            <p:strVal val="#ppt_x"/>
                                          </p:val>
                                        </p:tav>
                                      </p:tavLst>
                                    </p:anim>
                                    <p:anim calcmode="lin" valueType="num">
                                      <p:cBhvr>
                                        <p:cTn id="6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模型的应用</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mc:AlternateContent xmlns:mc="http://schemas.openxmlformats.org/markup-compatibility/2006" xmlns:a14="http://schemas.microsoft.com/office/drawing/2010/main">
        <mc:Choice Requires="a14">
          <p:sp>
            <p:nvSpPr>
              <p:cNvPr id="10" name="矩形 9">
                <a:extLst>
                  <a:ext uri="{FF2B5EF4-FFF2-40B4-BE49-F238E27FC236}">
                    <a16:creationId xmlns="" xmlns:a16="http://schemas.microsoft.com/office/drawing/2014/main" id="{5E60176C-AB86-0E46-9E57-2A3644D7585A}"/>
                  </a:ext>
                </a:extLst>
              </p:cNvPr>
              <p:cNvSpPr/>
              <p:nvPr/>
            </p:nvSpPr>
            <p:spPr>
              <a:xfrm>
                <a:off x="578400" y="973510"/>
                <a:ext cx="9904800" cy="1023742"/>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分析劳动力受教育水平的变动对河北省经济增长影响。在原索罗模型的指标选取基础上加入受教育程度指标，取用高校毕业生人数，用</a:t>
                </a:r>
                <a:r>
                  <a:rPr lang="en" altLang="zh-CN" sz="1400" dirty="0">
                    <a:latin typeface="Microsoft YaHei" panose="020B0503020204020204" pitchFamily="34" charset="-122"/>
                    <a:ea typeface="Microsoft YaHei" panose="020B0503020204020204" pitchFamily="34" charset="-122"/>
                  </a:rPr>
                  <a:t>A</a:t>
                </a:r>
                <a:r>
                  <a:rPr lang="zh-CN" altLang="en-US" sz="1400" dirty="0">
                    <a:latin typeface="Microsoft YaHei" panose="020B0503020204020204" pitchFamily="34" charset="-122"/>
                    <a:ea typeface="Microsoft YaHei" panose="020B0503020204020204" pitchFamily="34" charset="-122"/>
                  </a:rPr>
                  <a:t>表示，模型为                                                   ，       、     、     分别用 </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a:latin typeface="Cambria Math" panose="02040503050406030204" pitchFamily="18" charset="0"/>
                          </a:rPr>
                          <m:t>1</m:t>
                        </m:r>
                      </m:sub>
                    </m:sSub>
                  </m:oMath>
                </a14:m>
                <a:r>
                  <a:rPr lang="zh-CN" altLang="en-US" sz="1400" dirty="0">
                    <a:latin typeface="Microsoft YaHei" panose="020B0503020204020204" pitchFamily="34" charset="-122"/>
                    <a:ea typeface="Microsoft YaHei" panose="020B0503020204020204" pitchFamily="34" charset="-122"/>
                  </a:rPr>
                  <a:t>、</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b="0" i="0" smtClean="0">
                            <a:latin typeface="Cambria Math" panose="02040503050406030204" pitchFamily="18" charset="0"/>
                          </a:rPr>
                          <m:t>2</m:t>
                        </m:r>
                      </m:sub>
                    </m:sSub>
                  </m:oMath>
                </a14:m>
                <a:r>
                  <a:rPr lang="zh-CN" altLang="en-US" sz="1400" dirty="0">
                    <a:latin typeface="Microsoft YaHei" panose="020B0503020204020204" pitchFamily="34" charset="-122"/>
                    <a:ea typeface="Microsoft YaHei" panose="020B0503020204020204" pitchFamily="34" charset="-122"/>
                  </a:rPr>
                  <a:t>、</a:t>
                </a:r>
                <a14:m>
                  <m:oMath xmlns:m="http://schemas.openxmlformats.org/officeDocument/2006/math">
                    <m:sSub>
                      <m:sSubPr>
                        <m:ctrlPr>
                          <a:rPr lang="zh-CN" altLang="zh-CN" sz="1400" i="1">
                            <a:latin typeface="Cambria Math" panose="02040503050406030204" pitchFamily="18" charset="0"/>
                          </a:rPr>
                        </m:ctrlPr>
                      </m:sSubPr>
                      <m:e>
                        <m:r>
                          <a:rPr lang="en-US" altLang="zh-CN" sz="1400" i="1">
                            <a:latin typeface="Cambria Math" panose="02040503050406030204" pitchFamily="18" charset="0"/>
                          </a:rPr>
                          <m:t>𝑋</m:t>
                        </m:r>
                      </m:e>
                      <m:sub>
                        <m:r>
                          <a:rPr lang="en-US" altLang="zh-CN" sz="1400" b="0" i="0" smtClean="0">
                            <a:latin typeface="Cambria Math" panose="02040503050406030204" pitchFamily="18" charset="0"/>
                          </a:rPr>
                          <m:t>3</m:t>
                        </m:r>
                      </m:sub>
                    </m:sSub>
                  </m:oMath>
                </a14:m>
                <a:r>
                  <a:rPr lang="zh-CN" altLang="en-US" sz="1400" dirty="0">
                    <a:latin typeface="Microsoft YaHei" panose="020B0503020204020204" pitchFamily="34" charset="-122"/>
                    <a:ea typeface="Microsoft YaHei" panose="020B0503020204020204" pitchFamily="34" charset="-122"/>
                  </a:rPr>
                  <a:t> 表示，用</a:t>
                </a:r>
                <a:r>
                  <a:rPr lang="en" altLang="zh-CN" sz="1400" dirty="0">
                    <a:latin typeface="Microsoft YaHei" panose="020B0503020204020204" pitchFamily="34" charset="-122"/>
                    <a:ea typeface="Microsoft YaHei" panose="020B0503020204020204" pitchFamily="34" charset="-122"/>
                  </a:rPr>
                  <a:t>R</a:t>
                </a:r>
                <a:r>
                  <a:rPr lang="zh-CN" altLang="en-US" sz="1400" dirty="0">
                    <a:latin typeface="Microsoft YaHei" panose="020B0503020204020204" pitchFamily="34" charset="-122"/>
                    <a:ea typeface="Microsoft YaHei" panose="020B0503020204020204" pitchFamily="34" charset="-122"/>
                  </a:rPr>
                  <a:t>软件得到该模型的估计结果如表所示：</a:t>
                </a:r>
              </a:p>
            </p:txBody>
          </p:sp>
        </mc:Choice>
        <mc:Fallback xmlns="">
          <p:sp>
            <p:nvSpPr>
              <p:cNvPr id="10" name="矩形 9">
                <a:extLst>
                  <a:ext uri="{FF2B5EF4-FFF2-40B4-BE49-F238E27FC236}">
                    <a16:creationId xmlns:a16="http://schemas.microsoft.com/office/drawing/2014/main" xmlns:a14="http://schemas.microsoft.com/office/drawing/2010/main" xmlns="" id="{5E60176C-AB86-0E46-9E57-2A3644D7585A}"/>
                  </a:ext>
                </a:extLst>
              </p:cNvPr>
              <p:cNvSpPr>
                <a:spLocks noRot="1" noChangeAspect="1" noMove="1" noResize="1" noEditPoints="1" noAdjustHandles="1" noChangeArrowheads="1" noChangeShapeType="1" noTextEdit="1"/>
              </p:cNvSpPr>
              <p:nvPr/>
            </p:nvSpPr>
            <p:spPr>
              <a:xfrm>
                <a:off x="578400" y="973510"/>
                <a:ext cx="9904800" cy="1023742"/>
              </a:xfrm>
              <a:prstGeom prst="rect">
                <a:avLst/>
              </a:prstGeom>
              <a:blipFill rotWithShape="1">
                <a:blip r:embed="rId4"/>
                <a:stretch>
                  <a:fillRect l="-185" b="-4762"/>
                </a:stretch>
              </a:blipFill>
            </p:spPr>
            <p:txBody>
              <a:bodyPr/>
              <a:lstStyle/>
              <a:p>
                <a:r>
                  <a:rPr lang="zh-CN" altLang="en-US">
                    <a:noFill/>
                  </a:rPr>
                  <a:t> </a:t>
                </a:r>
              </a:p>
            </p:txBody>
          </p:sp>
        </mc:Fallback>
      </mc:AlternateContent>
      <p:graphicFrame>
        <p:nvGraphicFramePr>
          <p:cNvPr id="4" name="对象 3"/>
          <p:cNvGraphicFramePr>
            <a:graphicFrameLocks noChangeAspect="1"/>
          </p:cNvGraphicFramePr>
          <p:nvPr>
            <p:extLst>
              <p:ext uri="{D42A27DB-BD31-4B8C-83A1-F6EECF244321}">
                <p14:modId xmlns:p14="http://schemas.microsoft.com/office/powerpoint/2010/main" val="1030353045"/>
              </p:ext>
            </p:extLst>
          </p:nvPr>
        </p:nvGraphicFramePr>
        <p:xfrm>
          <a:off x="2776538" y="1409700"/>
          <a:ext cx="2679700" cy="260350"/>
        </p:xfrm>
        <a:graphic>
          <a:graphicData uri="http://schemas.openxmlformats.org/presentationml/2006/ole">
            <mc:AlternateContent xmlns:mc="http://schemas.openxmlformats.org/markup-compatibility/2006">
              <mc:Choice xmlns:v="urn:schemas-microsoft-com:vml" Requires="v">
                <p:oleObj spid="_x0000_s9263" name="Equation" r:id="rId5" imgW="2082600" imgH="203040" progId="Equation.DSMT4">
                  <p:embed/>
                </p:oleObj>
              </mc:Choice>
              <mc:Fallback>
                <p:oleObj name="Equation" r:id="rId5" imgW="2082600" imgH="203040" progId="Equation.DSMT4">
                  <p:embed/>
                  <p:pic>
                    <p:nvPicPr>
                      <p:cNvPr id="0" name="对象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6538" y="1409700"/>
                        <a:ext cx="26797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119130428"/>
              </p:ext>
            </p:extLst>
          </p:nvPr>
        </p:nvGraphicFramePr>
        <p:xfrm>
          <a:off x="5538788" y="1409700"/>
          <a:ext cx="409575" cy="212725"/>
        </p:xfrm>
        <a:graphic>
          <a:graphicData uri="http://schemas.openxmlformats.org/presentationml/2006/ole">
            <mc:AlternateContent xmlns:mc="http://schemas.openxmlformats.org/markup-compatibility/2006">
              <mc:Choice xmlns:v="urn:schemas-microsoft-com:vml" Requires="v">
                <p:oleObj spid="_x0000_s9264" name="Equation" r:id="rId7" imgW="317087" imgH="164885" progId="Equation.DSMT4">
                  <p:embed/>
                </p:oleObj>
              </mc:Choice>
              <mc:Fallback>
                <p:oleObj name="Equation" r:id="rId7" imgW="317087" imgH="164885" progId="Equation.DSMT4">
                  <p:embed/>
                  <p:pic>
                    <p:nvPicPr>
                      <p:cNvPr id="0" name="对象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38788" y="1409700"/>
                        <a:ext cx="4095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4041571546"/>
              </p:ext>
            </p:extLst>
          </p:nvPr>
        </p:nvGraphicFramePr>
        <p:xfrm>
          <a:off x="6035675" y="1433513"/>
          <a:ext cx="336550" cy="198437"/>
        </p:xfrm>
        <a:graphic>
          <a:graphicData uri="http://schemas.openxmlformats.org/presentationml/2006/ole">
            <mc:AlternateContent xmlns:mc="http://schemas.openxmlformats.org/markup-compatibility/2006">
              <mc:Choice xmlns:v="urn:schemas-microsoft-com:vml" Requires="v">
                <p:oleObj spid="_x0000_s9265" r:id="rId9" imgW="279279" imgH="165028" progId="Equation.DSMT4">
                  <p:embed/>
                </p:oleObj>
              </mc:Choice>
              <mc:Fallback>
                <p:oleObj r:id="rId9" imgW="279279" imgH="165028" progId="Equation.DSMT4">
                  <p:embed/>
                  <p:pic>
                    <p:nvPicPr>
                      <p:cNvPr id="0" name="对象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35675" y="1433513"/>
                        <a:ext cx="3365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val="3691955951"/>
              </p:ext>
            </p:extLst>
          </p:nvPr>
        </p:nvGraphicFramePr>
        <p:xfrm>
          <a:off x="6459538" y="1403350"/>
          <a:ext cx="388937" cy="228600"/>
        </p:xfrm>
        <a:graphic>
          <a:graphicData uri="http://schemas.openxmlformats.org/presentationml/2006/ole">
            <mc:AlternateContent xmlns:mc="http://schemas.openxmlformats.org/markup-compatibility/2006">
              <mc:Choice xmlns:v="urn:schemas-microsoft-com:vml" Requires="v">
                <p:oleObj spid="_x0000_s9266" r:id="rId11" imgW="291847" imgH="164957" progId="Equation.DSMT4">
                  <p:embed/>
                </p:oleObj>
              </mc:Choice>
              <mc:Fallback>
                <p:oleObj r:id="rId11" imgW="291847" imgH="164957" progId="Equation.DSMT4">
                  <p:embed/>
                  <p:pic>
                    <p:nvPicPr>
                      <p:cNvPr id="0" name="对象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59538" y="1403350"/>
                        <a:ext cx="3889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6" name="图片 15">
            <a:extLst>
              <a:ext uri="{FF2B5EF4-FFF2-40B4-BE49-F238E27FC236}">
                <a16:creationId xmlns="" xmlns:a16="http://schemas.microsoft.com/office/drawing/2014/main" id="{8989CF7F-A30B-5C49-AE14-0C6DD1E19E9D}"/>
              </a:ext>
            </a:extLst>
          </p:cNvPr>
          <p:cNvPicPr>
            <a:picLocks noChangeAspect="1"/>
          </p:cNvPicPr>
          <p:nvPr/>
        </p:nvPicPr>
        <p:blipFill>
          <a:blip r:embed="rId13"/>
          <a:stretch>
            <a:fillRect/>
          </a:stretch>
        </p:blipFill>
        <p:spPr>
          <a:xfrm>
            <a:off x="2435022" y="2106164"/>
            <a:ext cx="6616107" cy="2465725"/>
          </a:xfrm>
          <a:prstGeom prst="rect">
            <a:avLst/>
          </a:prstGeom>
        </p:spPr>
      </p:pic>
      <p:sp>
        <p:nvSpPr>
          <p:cNvPr id="17" name="矩形 16">
            <a:extLst>
              <a:ext uri="{FF2B5EF4-FFF2-40B4-BE49-F238E27FC236}">
                <a16:creationId xmlns="" xmlns:a16="http://schemas.microsoft.com/office/drawing/2014/main" id="{A0A262A1-8D33-F242-9BE8-A9DF1B7325D0}"/>
              </a:ext>
            </a:extLst>
          </p:cNvPr>
          <p:cNvSpPr/>
          <p:nvPr/>
        </p:nvSpPr>
        <p:spPr>
          <a:xfrm>
            <a:off x="605958" y="4481477"/>
            <a:ext cx="9632441" cy="1023742"/>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由表可知，加入技术进步之后的模型的参数都通过了检验，且符合实际经济意义。此外，</a:t>
            </a:r>
            <a:r>
              <a:rPr lang="en" altLang="zh-CN" sz="1400" dirty="0">
                <a:latin typeface="Microsoft YaHei" panose="020B0503020204020204" pitchFamily="34" charset="-122"/>
                <a:ea typeface="Microsoft YaHei" panose="020B0503020204020204" pitchFamily="34" charset="-122"/>
              </a:rPr>
              <a:t>DW</a:t>
            </a:r>
            <a:r>
              <a:rPr lang="zh-CN" altLang="en-US" sz="1400" dirty="0">
                <a:latin typeface="Microsoft YaHei" panose="020B0503020204020204" pitchFamily="34" charset="-122"/>
                <a:ea typeface="Microsoft YaHei" panose="020B0503020204020204" pitchFamily="34" charset="-122"/>
              </a:rPr>
              <a:t>值接近于</a:t>
            </a:r>
            <a:r>
              <a:rPr lang="en-US" altLang="zh-CN" sz="1400" dirty="0">
                <a:latin typeface="Microsoft YaHei" panose="020B0503020204020204" pitchFamily="34" charset="-122"/>
                <a:ea typeface="Microsoft YaHei" panose="020B0503020204020204" pitchFamily="34" charset="-122"/>
              </a:rPr>
              <a:t>2</a:t>
            </a:r>
            <a:r>
              <a:rPr lang="zh-CN" altLang="en-US" sz="1400" dirty="0">
                <a:latin typeface="Microsoft YaHei" panose="020B0503020204020204" pitchFamily="34" charset="-122"/>
                <a:ea typeface="Microsoft YaHei" panose="020B0503020204020204" pitchFamily="34" charset="-122"/>
              </a:rPr>
              <a:t>，此模型的随机扰动项不存在自相关问题；模型调整的     为</a:t>
            </a:r>
            <a:r>
              <a:rPr lang="en-US" altLang="zh-CN" sz="1400" dirty="0">
                <a:latin typeface="Microsoft YaHei" panose="020B0503020204020204" pitchFamily="34" charset="-122"/>
                <a:ea typeface="Microsoft YaHei" panose="020B0503020204020204" pitchFamily="34" charset="-122"/>
              </a:rPr>
              <a:t>0.8231</a:t>
            </a:r>
            <a:r>
              <a:rPr lang="zh-CN" altLang="en-US" sz="1400" dirty="0">
                <a:latin typeface="Microsoft YaHei" panose="020B0503020204020204" pitchFamily="34" charset="-122"/>
                <a:ea typeface="Microsoft YaHei" panose="020B0503020204020204" pitchFamily="34" charset="-122"/>
              </a:rPr>
              <a:t>，拟合优度较好；怀特检验的</a:t>
            </a:r>
            <a:r>
              <a:rPr lang="en" altLang="zh-CN" sz="1400" dirty="0">
                <a:latin typeface="Microsoft YaHei" panose="020B0503020204020204" pitchFamily="34" charset="-122"/>
                <a:ea typeface="Microsoft YaHei" panose="020B0503020204020204" pitchFamily="34" charset="-122"/>
              </a:rPr>
              <a:t>p</a:t>
            </a:r>
            <a:r>
              <a:rPr lang="zh-CN" altLang="en-US" sz="1400" dirty="0">
                <a:latin typeface="Microsoft YaHei" panose="020B0503020204020204" pitchFamily="34" charset="-122"/>
                <a:ea typeface="Microsoft YaHei" panose="020B0503020204020204" pitchFamily="34" charset="-122"/>
              </a:rPr>
              <a:t>值为</a:t>
            </a:r>
            <a:r>
              <a:rPr lang="en-US" altLang="zh-CN" sz="1400" dirty="0">
                <a:latin typeface="Microsoft YaHei" panose="020B0503020204020204" pitchFamily="34" charset="-122"/>
                <a:ea typeface="Microsoft YaHei" panose="020B0503020204020204" pitchFamily="34" charset="-122"/>
              </a:rPr>
              <a:t>0.3345</a:t>
            </a:r>
            <a:r>
              <a:rPr lang="zh-CN" altLang="en-US" sz="1400" dirty="0">
                <a:latin typeface="Microsoft YaHei" panose="020B0503020204020204" pitchFamily="34" charset="-122"/>
                <a:ea typeface="Microsoft YaHei" panose="020B0503020204020204" pitchFamily="34" charset="-122"/>
              </a:rPr>
              <a:t>，模型通过检验，即随机扰动项不存在异方差；对随机扰动项进行正态性检验的</a:t>
            </a:r>
            <a:r>
              <a:rPr lang="en" altLang="zh-CN" sz="1400" dirty="0">
                <a:latin typeface="Microsoft YaHei" panose="020B0503020204020204" pitchFamily="34" charset="-122"/>
                <a:ea typeface="Microsoft YaHei" panose="020B0503020204020204" pitchFamily="34" charset="-122"/>
              </a:rPr>
              <a:t>p</a:t>
            </a:r>
            <a:r>
              <a:rPr lang="zh-CN" altLang="en-US" sz="1400" dirty="0">
                <a:latin typeface="Microsoft YaHei" panose="020B0503020204020204" pitchFamily="34" charset="-122"/>
                <a:ea typeface="Microsoft YaHei" panose="020B0503020204020204" pitchFamily="34" charset="-122"/>
              </a:rPr>
              <a:t>值为</a:t>
            </a:r>
            <a:r>
              <a:rPr lang="en-US" altLang="zh-CN" sz="1400" dirty="0">
                <a:latin typeface="Microsoft YaHei" panose="020B0503020204020204" pitchFamily="34" charset="-122"/>
                <a:ea typeface="Microsoft YaHei" panose="020B0503020204020204" pitchFamily="34" charset="-122"/>
              </a:rPr>
              <a:t>0.8047</a:t>
            </a:r>
            <a:r>
              <a:rPr lang="zh-CN" altLang="en-US" sz="1400" dirty="0">
                <a:latin typeface="Microsoft YaHei" panose="020B0503020204020204" pitchFamily="34" charset="-122"/>
                <a:ea typeface="Microsoft YaHei" panose="020B0503020204020204" pitchFamily="34" charset="-122"/>
              </a:rPr>
              <a:t>，该模型通过了正态性检验。</a:t>
            </a:r>
          </a:p>
        </p:txBody>
      </p:sp>
    </p:spTree>
    <p:extLst>
      <p:ext uri="{BB962C8B-B14F-4D97-AF65-F5344CB8AC3E}">
        <p14:creationId xmlns:p14="http://schemas.microsoft.com/office/powerpoint/2010/main" val="3291060459"/>
      </p:ext>
    </p:extLst>
  </p:cSld>
  <p:clrMapOvr>
    <a:masterClrMapping/>
  </p:clrMapOvr>
  <p:transition spd="slow" advTm="3000">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smtClean="0">
                <a:solidFill>
                  <a:schemeClr val="tx1">
                    <a:lumMod val="85000"/>
                    <a:lumOff val="15000"/>
                  </a:schemeClr>
                </a:solidFill>
              </a:rPr>
              <a:t>模型的应用</a:t>
            </a:r>
            <a:endParaRPr lang="zh-CN" altLang="en-US" sz="2800" dirty="0">
              <a:solidFill>
                <a:schemeClr val="tx1">
                  <a:lumMod val="85000"/>
                  <a:lumOff val="15000"/>
                </a:schemeClr>
              </a:solidFill>
            </a:endParaRP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6" name="矩形 5">
            <a:extLst>
              <a:ext uri="{FF2B5EF4-FFF2-40B4-BE49-F238E27FC236}">
                <a16:creationId xmlns="" xmlns:a16="http://schemas.microsoft.com/office/drawing/2014/main" id="{BFAE5EA1-0CA9-1A46-AA28-938ABC1C2543}"/>
              </a:ext>
            </a:extLst>
          </p:cNvPr>
          <p:cNvSpPr/>
          <p:nvPr/>
        </p:nvSpPr>
        <p:spPr>
          <a:xfrm>
            <a:off x="801688" y="1183435"/>
            <a:ext cx="9652712" cy="377411"/>
          </a:xfrm>
          <a:prstGeom prst="rect">
            <a:avLst/>
          </a:prstGeom>
        </p:spPr>
        <p:txBody>
          <a:bodyPr wrap="square">
            <a:spAutoFit/>
          </a:bodyPr>
          <a:lstStyle/>
          <a:p>
            <a:pPr>
              <a:lnSpc>
                <a:spcPct val="150000"/>
              </a:lnSpc>
            </a:pPr>
            <a:r>
              <a:rPr lang="zh-CN" altLang="zh-CN" sz="1400" dirty="0">
                <a:latin typeface="Microsoft YaHei" panose="020B0503020204020204" pitchFamily="34" charset="-122"/>
                <a:ea typeface="Microsoft YaHei" panose="020B0503020204020204" pitchFamily="34" charset="-122"/>
                <a:cs typeface="Times New Roman" panose="02020603050405020304" pitchFamily="18" charset="0"/>
              </a:rPr>
              <a:t>同理可根据核算方程计算出河北省资本存量、劳动力数量和知识进步对经济增长的贡献率以及综合贡献率如表所示</a:t>
            </a:r>
            <a:r>
              <a:rPr lang="zh-CN" altLang="en-US" sz="1400" dirty="0">
                <a:latin typeface="Microsoft YaHei" panose="020B0503020204020204" pitchFamily="34" charset="-122"/>
                <a:ea typeface="Microsoft YaHei" panose="020B0503020204020204" pitchFamily="34" charset="-122"/>
                <a:cs typeface="Times New Roman" panose="02020603050405020304" pitchFamily="18" charset="0"/>
              </a:rPr>
              <a:t>：</a:t>
            </a:r>
            <a:r>
              <a:rPr lang="zh-CN" altLang="zh-CN" sz="1400" dirty="0">
                <a:latin typeface="Microsoft YaHei" panose="020B0503020204020204" pitchFamily="34" charset="-122"/>
                <a:ea typeface="Microsoft YaHei" panose="020B0503020204020204" pitchFamily="34" charset="-122"/>
              </a:rPr>
              <a:t> </a:t>
            </a:r>
            <a:endParaRPr lang="zh-CN" altLang="en-US" sz="1400" dirty="0">
              <a:latin typeface="Microsoft YaHei" panose="020B0503020204020204" pitchFamily="34" charset="-122"/>
              <a:ea typeface="Microsoft YaHei" panose="020B0503020204020204" pitchFamily="34" charset="-122"/>
            </a:endParaRPr>
          </a:p>
        </p:txBody>
      </p:sp>
      <p:pic>
        <p:nvPicPr>
          <p:cNvPr id="7" name="图片 6">
            <a:extLst>
              <a:ext uri="{FF2B5EF4-FFF2-40B4-BE49-F238E27FC236}">
                <a16:creationId xmlns="" xmlns:a16="http://schemas.microsoft.com/office/drawing/2014/main" id="{4AA4AA06-CDEC-184A-BEF3-54B671FC5C01}"/>
              </a:ext>
            </a:extLst>
          </p:cNvPr>
          <p:cNvPicPr>
            <a:picLocks noChangeAspect="1"/>
          </p:cNvPicPr>
          <p:nvPr/>
        </p:nvPicPr>
        <p:blipFill>
          <a:blip r:embed="rId3"/>
          <a:stretch>
            <a:fillRect/>
          </a:stretch>
        </p:blipFill>
        <p:spPr>
          <a:xfrm>
            <a:off x="2643243" y="1999983"/>
            <a:ext cx="6684909" cy="1330792"/>
          </a:xfrm>
          <a:prstGeom prst="rect">
            <a:avLst/>
          </a:prstGeom>
        </p:spPr>
      </p:pic>
      <p:sp>
        <p:nvSpPr>
          <p:cNvPr id="8" name="矩形 7">
            <a:extLst>
              <a:ext uri="{FF2B5EF4-FFF2-40B4-BE49-F238E27FC236}">
                <a16:creationId xmlns="" xmlns:a16="http://schemas.microsoft.com/office/drawing/2014/main" id="{BCC6C899-1065-6F46-A306-8C8618AB167F}"/>
              </a:ext>
            </a:extLst>
          </p:cNvPr>
          <p:cNvSpPr/>
          <p:nvPr/>
        </p:nvSpPr>
        <p:spPr>
          <a:xfrm>
            <a:off x="801688" y="3873122"/>
            <a:ext cx="9559112" cy="1346907"/>
          </a:xfrm>
          <a:prstGeom prst="rect">
            <a:avLst/>
          </a:prstGeom>
        </p:spPr>
        <p:txBody>
          <a:bodyPr wrap="square">
            <a:spAutoFit/>
          </a:bodyPr>
          <a:lstStyle/>
          <a:p>
            <a:pPr indent="304800" algn="just">
              <a:lnSpc>
                <a:spcPct val="150000"/>
              </a:lnSpc>
              <a:spcAft>
                <a:spcPts val="0"/>
              </a:spcAft>
            </a:pP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表结果显示， 因受教育程度提高， 知识增多对经济增长的贡献度为</a:t>
            </a:r>
            <a:r>
              <a:rPr lang="en-US"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5.59%</a:t>
            </a: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 与之前未加教育因素的结果相比较， 加入教育因素以后， 资本存量对经济增长的贡献度由原来的</a:t>
            </a:r>
            <a:r>
              <a:rPr lang="en-US"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86.74%</a:t>
            </a: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上升至 </a:t>
            </a:r>
            <a:r>
              <a:rPr lang="en-US"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88.64%</a:t>
            </a:r>
            <a:r>
              <a:rPr lang="zh-CN" altLang="zh-CN" sz="1400" kern="100" dirty="0">
                <a:latin typeface="Microsoft YaHei" panose="020B0503020204020204" pitchFamily="34" charset="-122"/>
                <a:ea typeface="Microsoft YaHei" panose="020B0503020204020204" pitchFamily="34" charset="-122"/>
                <a:cs typeface="Times New Roman" panose="02020603050405020304" pitchFamily="18" charset="0"/>
              </a:rPr>
              <a:t>，说明知识水平的提高使知识与资本相结合， 提高了资本投入的边际生产率。知识进步是技术进步中的重要因素，并且由于知识水平的提高可使资本、劳动的边际生产率提高从而导致资本、劳动的效率提高。 </a:t>
            </a:r>
          </a:p>
        </p:txBody>
      </p:sp>
    </p:spTree>
    <p:extLst>
      <p:ext uri="{BB962C8B-B14F-4D97-AF65-F5344CB8AC3E}">
        <p14:creationId xmlns:p14="http://schemas.microsoft.com/office/powerpoint/2010/main" val="1113419581"/>
      </p:ext>
    </p:extLst>
  </p:cSld>
  <p:clrMapOvr>
    <a:masterClrMapping/>
  </p:clrMapOvr>
  <p:transition spd="slow" advTm="3000">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461850" y="1671042"/>
              <a:ext cx="1268297" cy="1200329"/>
            </a:xfrm>
            <a:prstGeom prst="rect">
              <a:avLst/>
            </a:prstGeom>
          </p:spPr>
          <p:txBody>
            <a:bodyPr wrap="none">
              <a:spAutoFit/>
            </a:bodyPr>
            <a:lstStyle/>
            <a:p>
              <a:pPr lvl="0" algn="ctr"/>
              <a:r>
                <a:rPr lang="en-US" altLang="zh-CN" sz="7200" b="1" spc="600" dirty="0" smtClean="0">
                  <a:solidFill>
                    <a:schemeClr val="bg1"/>
                  </a:solidFill>
                  <a:latin typeface="站酷快乐体2016修订版" panose="02010600030101010101" pitchFamily="2" charset="-122"/>
                  <a:ea typeface="站酷快乐体2016修订版" panose="02010600030101010101" pitchFamily="2" charset="-122"/>
                  <a:cs typeface="+mn-ea"/>
                  <a:sym typeface="+mn-lt"/>
                </a:rPr>
                <a:t>05</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44096"/>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结论和建议</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矩形 547"/>
          <p:cNvSpPr/>
          <p:nvPr/>
        </p:nvSpPr>
        <p:spPr bwMode="auto">
          <a:xfrm>
            <a:off x="-1" y="10385"/>
            <a:ext cx="12192001" cy="682028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550" name="矩形 549"/>
          <p:cNvSpPr/>
          <p:nvPr/>
        </p:nvSpPr>
        <p:spPr bwMode="auto">
          <a:xfrm>
            <a:off x="6273943" y="857520"/>
            <a:ext cx="5646000" cy="5286105"/>
          </a:xfrm>
          <a:prstGeom prst="rect">
            <a:avLst/>
          </a:prstGeom>
          <a:solidFill>
            <a:schemeClr val="bg1">
              <a:lumMod val="95000"/>
            </a:schemeClr>
          </a:solidFill>
          <a:ln w="38100">
            <a:noFill/>
          </a:ln>
          <a:effectLst>
            <a:outerShdw blurRad="355600" dist="88900" dir="2700000" algn="tl" rotWithShape="0">
              <a:prstClr val="black">
                <a:alpha val="28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544" name="矩形 543"/>
          <p:cNvSpPr/>
          <p:nvPr/>
        </p:nvSpPr>
        <p:spPr bwMode="auto">
          <a:xfrm>
            <a:off x="674804" y="1265584"/>
            <a:ext cx="4445128" cy="4878041"/>
          </a:xfrm>
          <a:prstGeom prst="rect">
            <a:avLst/>
          </a:prstGeom>
          <a:solidFill>
            <a:schemeClr val="bg1">
              <a:lumMod val="95000"/>
            </a:schemeClr>
          </a:solidFill>
          <a:ln w="38100">
            <a:noFill/>
          </a:ln>
          <a:effectLst>
            <a:outerShdw blurRad="355600" dist="88900" dir="2700000" algn="tl" rotWithShape="0">
              <a:prstClr val="black">
                <a:alpha val="28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3" name="TextBox 31"/>
          <p:cNvSpPr txBox="1"/>
          <p:nvPr/>
        </p:nvSpPr>
        <p:spPr bwMode="auto">
          <a:xfrm>
            <a:off x="6477383" y="1265584"/>
            <a:ext cx="5049392"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00000"/>
              </a:lnSpc>
              <a:spcBef>
                <a:spcPct val="0"/>
              </a:spcBef>
              <a:spcAft>
                <a:spcPts val="0"/>
              </a:spcAft>
              <a:buClrTx/>
              <a:buSzTx/>
              <a:buFontTx/>
              <a:buNone/>
              <a:defRPr/>
            </a:pPr>
            <a:r>
              <a:rPr lang="zh-CN" altLang="en-US" sz="2400" b="1" dirty="0">
                <a:solidFill>
                  <a:srgbClr val="000000"/>
                </a:solidFill>
                <a:latin typeface="Arial" panose="020B0604020202020204"/>
                <a:ea typeface="微软雅黑" panose="020B0503020204020204" pitchFamily="34" charset="-122"/>
              </a:rPr>
              <a:t>结论</a:t>
            </a:r>
            <a:endParaRPr kumimoji="0" lang="en-US" altLang="zh-CN" sz="24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endParaRPr>
          </a:p>
        </p:txBody>
      </p:sp>
      <p:cxnSp>
        <p:nvCxnSpPr>
          <p:cNvPr id="4" name="直接连接符 3"/>
          <p:cNvCxnSpPr/>
          <p:nvPr/>
        </p:nvCxnSpPr>
        <p:spPr>
          <a:xfrm>
            <a:off x="6477383" y="1718220"/>
            <a:ext cx="504939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1" name="archives_232650"/>
          <p:cNvSpPr>
            <a:spLocks noChangeAspect="1"/>
          </p:cNvSpPr>
          <p:nvPr/>
        </p:nvSpPr>
        <p:spPr bwMode="auto">
          <a:xfrm>
            <a:off x="11046000" y="1134000"/>
            <a:ext cx="471197" cy="544464"/>
          </a:xfrm>
          <a:custGeom>
            <a:avLst/>
            <a:gdLst>
              <a:gd name="connsiteX0" fmla="*/ 382817 w 525077"/>
              <a:gd name="connsiteY0" fmla="*/ 436659 h 606722"/>
              <a:gd name="connsiteX1" fmla="*/ 409138 w 525077"/>
              <a:gd name="connsiteY1" fmla="*/ 462945 h 606722"/>
              <a:gd name="connsiteX2" fmla="*/ 382817 w 525077"/>
              <a:gd name="connsiteY2" fmla="*/ 489231 h 606722"/>
              <a:gd name="connsiteX3" fmla="*/ 356496 w 525077"/>
              <a:gd name="connsiteY3" fmla="*/ 462945 h 606722"/>
              <a:gd name="connsiteX4" fmla="*/ 382817 w 525077"/>
              <a:gd name="connsiteY4" fmla="*/ 436659 h 606722"/>
              <a:gd name="connsiteX5" fmla="*/ 145718 w 525077"/>
              <a:gd name="connsiteY5" fmla="*/ 436659 h 606722"/>
              <a:gd name="connsiteX6" fmla="*/ 172039 w 525077"/>
              <a:gd name="connsiteY6" fmla="*/ 462945 h 606722"/>
              <a:gd name="connsiteX7" fmla="*/ 145718 w 525077"/>
              <a:gd name="connsiteY7" fmla="*/ 489231 h 606722"/>
              <a:gd name="connsiteX8" fmla="*/ 119397 w 525077"/>
              <a:gd name="connsiteY8" fmla="*/ 462945 h 606722"/>
              <a:gd name="connsiteX9" fmla="*/ 145718 w 525077"/>
              <a:gd name="connsiteY9" fmla="*/ 436659 h 606722"/>
              <a:gd name="connsiteX10" fmla="*/ 382817 w 525077"/>
              <a:gd name="connsiteY10" fmla="*/ 122713 h 606722"/>
              <a:gd name="connsiteX11" fmla="*/ 409138 w 525077"/>
              <a:gd name="connsiteY11" fmla="*/ 149020 h 606722"/>
              <a:gd name="connsiteX12" fmla="*/ 409138 w 525077"/>
              <a:gd name="connsiteY12" fmla="*/ 359474 h 606722"/>
              <a:gd name="connsiteX13" fmla="*/ 382817 w 525077"/>
              <a:gd name="connsiteY13" fmla="*/ 385781 h 606722"/>
              <a:gd name="connsiteX14" fmla="*/ 356496 w 525077"/>
              <a:gd name="connsiteY14" fmla="*/ 359474 h 606722"/>
              <a:gd name="connsiteX15" fmla="*/ 356496 w 525077"/>
              <a:gd name="connsiteY15" fmla="*/ 149020 h 606722"/>
              <a:gd name="connsiteX16" fmla="*/ 382817 w 525077"/>
              <a:gd name="connsiteY16" fmla="*/ 122713 h 606722"/>
              <a:gd name="connsiteX17" fmla="*/ 145718 w 525077"/>
              <a:gd name="connsiteY17" fmla="*/ 122713 h 606722"/>
              <a:gd name="connsiteX18" fmla="*/ 172039 w 525077"/>
              <a:gd name="connsiteY18" fmla="*/ 149020 h 606722"/>
              <a:gd name="connsiteX19" fmla="*/ 172039 w 525077"/>
              <a:gd name="connsiteY19" fmla="*/ 359474 h 606722"/>
              <a:gd name="connsiteX20" fmla="*/ 145718 w 525077"/>
              <a:gd name="connsiteY20" fmla="*/ 385781 h 606722"/>
              <a:gd name="connsiteX21" fmla="*/ 119397 w 525077"/>
              <a:gd name="connsiteY21" fmla="*/ 359474 h 606722"/>
              <a:gd name="connsiteX22" fmla="*/ 119397 w 525077"/>
              <a:gd name="connsiteY22" fmla="*/ 149020 h 606722"/>
              <a:gd name="connsiteX23" fmla="*/ 145718 w 525077"/>
              <a:gd name="connsiteY23" fmla="*/ 122713 h 606722"/>
              <a:gd name="connsiteX24" fmla="*/ 289731 w 525077"/>
              <a:gd name="connsiteY24" fmla="*/ 52611 h 606722"/>
              <a:gd name="connsiteX25" fmla="*/ 289731 w 525077"/>
              <a:gd name="connsiteY25" fmla="*/ 554111 h 606722"/>
              <a:gd name="connsiteX26" fmla="*/ 474163 w 525077"/>
              <a:gd name="connsiteY26" fmla="*/ 554111 h 606722"/>
              <a:gd name="connsiteX27" fmla="*/ 474163 w 525077"/>
              <a:gd name="connsiteY27" fmla="*/ 52611 h 606722"/>
              <a:gd name="connsiteX28" fmla="*/ 52695 w 525077"/>
              <a:gd name="connsiteY28" fmla="*/ 52611 h 606722"/>
              <a:gd name="connsiteX29" fmla="*/ 52695 w 525077"/>
              <a:gd name="connsiteY29" fmla="*/ 554111 h 606722"/>
              <a:gd name="connsiteX30" fmla="*/ 237037 w 525077"/>
              <a:gd name="connsiteY30" fmla="*/ 554111 h 606722"/>
              <a:gd name="connsiteX31" fmla="*/ 237037 w 525077"/>
              <a:gd name="connsiteY31" fmla="*/ 52611 h 606722"/>
              <a:gd name="connsiteX32" fmla="*/ 26347 w 525077"/>
              <a:gd name="connsiteY32" fmla="*/ 0 h 606722"/>
              <a:gd name="connsiteX33" fmla="*/ 498730 w 525077"/>
              <a:gd name="connsiteY33" fmla="*/ 0 h 606722"/>
              <a:gd name="connsiteX34" fmla="*/ 525077 w 525077"/>
              <a:gd name="connsiteY34" fmla="*/ 26306 h 606722"/>
              <a:gd name="connsiteX35" fmla="*/ 525077 w 525077"/>
              <a:gd name="connsiteY35" fmla="*/ 580416 h 606722"/>
              <a:gd name="connsiteX36" fmla="*/ 498730 w 525077"/>
              <a:gd name="connsiteY36" fmla="*/ 606722 h 606722"/>
              <a:gd name="connsiteX37" fmla="*/ 26347 w 525077"/>
              <a:gd name="connsiteY37" fmla="*/ 606722 h 606722"/>
              <a:gd name="connsiteX38" fmla="*/ 0 w 525077"/>
              <a:gd name="connsiteY38" fmla="*/ 580416 h 606722"/>
              <a:gd name="connsiteX39" fmla="*/ 0 w 525077"/>
              <a:gd name="connsiteY39" fmla="*/ 26306 h 606722"/>
              <a:gd name="connsiteX40" fmla="*/ 26347 w 525077"/>
              <a:gd name="connsiteY40"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5077" h="606722">
                <a:moveTo>
                  <a:pt x="382817" y="436659"/>
                </a:moveTo>
                <a:cubicBezTo>
                  <a:pt x="397354" y="436659"/>
                  <a:pt x="409138" y="448428"/>
                  <a:pt x="409138" y="462945"/>
                </a:cubicBezTo>
                <a:cubicBezTo>
                  <a:pt x="409138" y="477462"/>
                  <a:pt x="397354" y="489231"/>
                  <a:pt x="382817" y="489231"/>
                </a:cubicBezTo>
                <a:cubicBezTo>
                  <a:pt x="368280" y="489231"/>
                  <a:pt x="356496" y="477462"/>
                  <a:pt x="356496" y="462945"/>
                </a:cubicBezTo>
                <a:cubicBezTo>
                  <a:pt x="356496" y="448428"/>
                  <a:pt x="368280" y="436659"/>
                  <a:pt x="382817" y="436659"/>
                </a:cubicBezTo>
                <a:close/>
                <a:moveTo>
                  <a:pt x="145718" y="436659"/>
                </a:moveTo>
                <a:cubicBezTo>
                  <a:pt x="160255" y="436659"/>
                  <a:pt x="172039" y="448428"/>
                  <a:pt x="172039" y="462945"/>
                </a:cubicBezTo>
                <a:cubicBezTo>
                  <a:pt x="172039" y="477462"/>
                  <a:pt x="160255" y="489231"/>
                  <a:pt x="145718" y="489231"/>
                </a:cubicBezTo>
                <a:cubicBezTo>
                  <a:pt x="131181" y="489231"/>
                  <a:pt x="119397" y="477462"/>
                  <a:pt x="119397" y="462945"/>
                </a:cubicBezTo>
                <a:cubicBezTo>
                  <a:pt x="119397" y="448428"/>
                  <a:pt x="131181" y="436659"/>
                  <a:pt x="145718" y="436659"/>
                </a:cubicBezTo>
                <a:close/>
                <a:moveTo>
                  <a:pt x="382817" y="122713"/>
                </a:moveTo>
                <a:cubicBezTo>
                  <a:pt x="397311" y="122713"/>
                  <a:pt x="409138" y="134534"/>
                  <a:pt x="409138" y="149020"/>
                </a:cubicBezTo>
                <a:lnTo>
                  <a:pt x="409138" y="359474"/>
                </a:lnTo>
                <a:cubicBezTo>
                  <a:pt x="409138" y="373961"/>
                  <a:pt x="397311" y="385781"/>
                  <a:pt x="382817" y="385781"/>
                </a:cubicBezTo>
                <a:cubicBezTo>
                  <a:pt x="368234" y="385781"/>
                  <a:pt x="356496" y="373961"/>
                  <a:pt x="356496" y="359474"/>
                </a:cubicBezTo>
                <a:lnTo>
                  <a:pt x="356496" y="149020"/>
                </a:lnTo>
                <a:cubicBezTo>
                  <a:pt x="356496" y="134534"/>
                  <a:pt x="368234" y="122713"/>
                  <a:pt x="382817" y="122713"/>
                </a:cubicBezTo>
                <a:close/>
                <a:moveTo>
                  <a:pt x="145718" y="122713"/>
                </a:moveTo>
                <a:cubicBezTo>
                  <a:pt x="160301" y="122713"/>
                  <a:pt x="172039" y="134534"/>
                  <a:pt x="172039" y="149020"/>
                </a:cubicBezTo>
                <a:lnTo>
                  <a:pt x="172039" y="359474"/>
                </a:lnTo>
                <a:cubicBezTo>
                  <a:pt x="172039" y="373961"/>
                  <a:pt x="160301" y="385781"/>
                  <a:pt x="145718" y="385781"/>
                </a:cubicBezTo>
                <a:cubicBezTo>
                  <a:pt x="131224" y="385781"/>
                  <a:pt x="119397" y="373961"/>
                  <a:pt x="119397" y="359474"/>
                </a:cubicBezTo>
                <a:lnTo>
                  <a:pt x="119397" y="149020"/>
                </a:lnTo>
                <a:cubicBezTo>
                  <a:pt x="119397" y="134534"/>
                  <a:pt x="131224" y="122713"/>
                  <a:pt x="145718" y="122713"/>
                </a:cubicBezTo>
                <a:close/>
                <a:moveTo>
                  <a:pt x="289731" y="52611"/>
                </a:moveTo>
                <a:lnTo>
                  <a:pt x="289731" y="554111"/>
                </a:lnTo>
                <a:lnTo>
                  <a:pt x="474163" y="554111"/>
                </a:lnTo>
                <a:lnTo>
                  <a:pt x="474163" y="52611"/>
                </a:lnTo>
                <a:close/>
                <a:moveTo>
                  <a:pt x="52695" y="52611"/>
                </a:moveTo>
                <a:lnTo>
                  <a:pt x="52695" y="554111"/>
                </a:lnTo>
                <a:lnTo>
                  <a:pt x="237037" y="554111"/>
                </a:lnTo>
                <a:lnTo>
                  <a:pt x="237037" y="52611"/>
                </a:lnTo>
                <a:close/>
                <a:moveTo>
                  <a:pt x="26347" y="0"/>
                </a:moveTo>
                <a:lnTo>
                  <a:pt x="498730" y="0"/>
                </a:lnTo>
                <a:cubicBezTo>
                  <a:pt x="513239" y="0"/>
                  <a:pt x="525077" y="11820"/>
                  <a:pt x="525077" y="26306"/>
                </a:cubicBezTo>
                <a:lnTo>
                  <a:pt x="525077" y="580416"/>
                </a:lnTo>
                <a:cubicBezTo>
                  <a:pt x="525077" y="594902"/>
                  <a:pt x="513328" y="606722"/>
                  <a:pt x="498730" y="606722"/>
                </a:cubicBezTo>
                <a:lnTo>
                  <a:pt x="26347" y="606722"/>
                </a:lnTo>
                <a:cubicBezTo>
                  <a:pt x="11749" y="606722"/>
                  <a:pt x="0" y="594902"/>
                  <a:pt x="0" y="580416"/>
                </a:cubicBezTo>
                <a:lnTo>
                  <a:pt x="0" y="26306"/>
                </a:lnTo>
                <a:cubicBezTo>
                  <a:pt x="0" y="11820"/>
                  <a:pt x="11749" y="0"/>
                  <a:pt x="26347" y="0"/>
                </a:cubicBezTo>
                <a:close/>
              </a:path>
            </a:pathLst>
          </a:custGeom>
          <a:solidFill>
            <a:srgbClr val="1A3172"/>
          </a:solidFill>
          <a:ln>
            <a:noFill/>
          </a:ln>
        </p:spPr>
      </p:sp>
      <p:cxnSp>
        <p:nvCxnSpPr>
          <p:cNvPr id="14" name="直接连接符 13"/>
          <p:cNvCxnSpPr/>
          <p:nvPr/>
        </p:nvCxnSpPr>
        <p:spPr>
          <a:xfrm>
            <a:off x="5646000" y="1134847"/>
            <a:ext cx="0" cy="5008778"/>
          </a:xfrm>
          <a:prstGeom prst="line">
            <a:avLst/>
          </a:prstGeom>
          <a:ln w="2540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6" name="iṡ1îḋe"/>
          <p:cNvSpPr/>
          <p:nvPr/>
        </p:nvSpPr>
        <p:spPr bwMode="auto">
          <a:xfrm>
            <a:off x="1418001" y="2738346"/>
            <a:ext cx="1827684" cy="1587805"/>
          </a:xfrm>
          <a:custGeom>
            <a:avLst/>
            <a:gdLst>
              <a:gd name="T0" fmla="*/ 188 w 2781"/>
              <a:gd name="T1" fmla="*/ 699 h 2416"/>
              <a:gd name="T2" fmla="*/ 659 w 2781"/>
              <a:gd name="T3" fmla="*/ 2416 h 2416"/>
              <a:gd name="T4" fmla="*/ 2781 w 2781"/>
              <a:gd name="T5" fmla="*/ 1834 h 2416"/>
              <a:gd name="T6" fmla="*/ 2597 w 2781"/>
              <a:gd name="T7" fmla="*/ 1803 h 2416"/>
              <a:gd name="T8" fmla="*/ 680 w 2781"/>
              <a:gd name="T9" fmla="*/ 2327 h 2416"/>
              <a:gd name="T10" fmla="*/ 235 w 2781"/>
              <a:gd name="T11" fmla="*/ 703 h 2416"/>
              <a:gd name="T12" fmla="*/ 188 w 2781"/>
              <a:gd name="T13" fmla="*/ 699 h 2416"/>
              <a:gd name="T14" fmla="*/ 42 w 2781"/>
              <a:gd name="T15" fmla="*/ 0 h 2416"/>
              <a:gd name="T16" fmla="*/ 0 w 2781"/>
              <a:gd name="T17" fmla="*/ 11 h 2416"/>
              <a:gd name="T18" fmla="*/ 117 w 2781"/>
              <a:gd name="T19" fmla="*/ 437 h 2416"/>
              <a:gd name="T20" fmla="*/ 129 w 2781"/>
              <a:gd name="T21" fmla="*/ 319 h 2416"/>
              <a:gd name="T22" fmla="*/ 42 w 2781"/>
              <a:gd name="T23"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81" h="2416">
                <a:moveTo>
                  <a:pt x="188" y="699"/>
                </a:moveTo>
                <a:lnTo>
                  <a:pt x="659" y="2416"/>
                </a:lnTo>
                <a:lnTo>
                  <a:pt x="2781" y="1834"/>
                </a:lnTo>
                <a:lnTo>
                  <a:pt x="2597" y="1803"/>
                </a:lnTo>
                <a:lnTo>
                  <a:pt x="680" y="2327"/>
                </a:lnTo>
                <a:lnTo>
                  <a:pt x="235" y="703"/>
                </a:lnTo>
                <a:lnTo>
                  <a:pt x="188" y="699"/>
                </a:lnTo>
                <a:close/>
                <a:moveTo>
                  <a:pt x="42" y="0"/>
                </a:moveTo>
                <a:lnTo>
                  <a:pt x="0" y="11"/>
                </a:lnTo>
                <a:lnTo>
                  <a:pt x="117" y="437"/>
                </a:lnTo>
                <a:lnTo>
                  <a:pt x="129" y="319"/>
                </a:lnTo>
                <a:lnTo>
                  <a:pt x="42"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 name="ïSḻiḍè"/>
          <p:cNvSpPr/>
          <p:nvPr/>
        </p:nvSpPr>
        <p:spPr bwMode="auto">
          <a:xfrm>
            <a:off x="1418001" y="2738346"/>
            <a:ext cx="1827684" cy="1587805"/>
          </a:xfrm>
          <a:custGeom>
            <a:avLst/>
            <a:gdLst>
              <a:gd name="T0" fmla="*/ 188 w 2781"/>
              <a:gd name="T1" fmla="*/ 699 h 2416"/>
              <a:gd name="T2" fmla="*/ 659 w 2781"/>
              <a:gd name="T3" fmla="*/ 2416 h 2416"/>
              <a:gd name="T4" fmla="*/ 2781 w 2781"/>
              <a:gd name="T5" fmla="*/ 1834 h 2416"/>
              <a:gd name="T6" fmla="*/ 2597 w 2781"/>
              <a:gd name="T7" fmla="*/ 1803 h 2416"/>
              <a:gd name="T8" fmla="*/ 680 w 2781"/>
              <a:gd name="T9" fmla="*/ 2327 h 2416"/>
              <a:gd name="T10" fmla="*/ 235 w 2781"/>
              <a:gd name="T11" fmla="*/ 703 h 2416"/>
              <a:gd name="T12" fmla="*/ 188 w 2781"/>
              <a:gd name="T13" fmla="*/ 699 h 2416"/>
              <a:gd name="T14" fmla="*/ 42 w 2781"/>
              <a:gd name="T15" fmla="*/ 0 h 2416"/>
              <a:gd name="T16" fmla="*/ 0 w 2781"/>
              <a:gd name="T17" fmla="*/ 11 h 2416"/>
              <a:gd name="T18" fmla="*/ 117 w 2781"/>
              <a:gd name="T19" fmla="*/ 437 h 2416"/>
              <a:gd name="T20" fmla="*/ 129 w 2781"/>
              <a:gd name="T21" fmla="*/ 319 h 2416"/>
              <a:gd name="T22" fmla="*/ 42 w 2781"/>
              <a:gd name="T23"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81" h="2416">
                <a:moveTo>
                  <a:pt x="188" y="699"/>
                </a:moveTo>
                <a:lnTo>
                  <a:pt x="659" y="2416"/>
                </a:lnTo>
                <a:lnTo>
                  <a:pt x="2781" y="1834"/>
                </a:lnTo>
                <a:lnTo>
                  <a:pt x="2597" y="1803"/>
                </a:lnTo>
                <a:lnTo>
                  <a:pt x="680" y="2327"/>
                </a:lnTo>
                <a:lnTo>
                  <a:pt x="235" y="703"/>
                </a:lnTo>
                <a:lnTo>
                  <a:pt x="188" y="699"/>
                </a:lnTo>
                <a:moveTo>
                  <a:pt x="42" y="0"/>
                </a:moveTo>
                <a:lnTo>
                  <a:pt x="0" y="11"/>
                </a:lnTo>
                <a:lnTo>
                  <a:pt x="117" y="437"/>
                </a:lnTo>
                <a:lnTo>
                  <a:pt x="129" y="319"/>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 name="íṡlidè"/>
          <p:cNvSpPr/>
          <p:nvPr/>
        </p:nvSpPr>
        <p:spPr bwMode="auto">
          <a:xfrm>
            <a:off x="1431803" y="2096915"/>
            <a:ext cx="2593984" cy="2170745"/>
          </a:xfrm>
          <a:custGeom>
            <a:avLst/>
            <a:gdLst>
              <a:gd name="T0" fmla="*/ 659 w 3947"/>
              <a:gd name="T1" fmla="*/ 3303 h 3303"/>
              <a:gd name="T2" fmla="*/ 0 w 3947"/>
              <a:gd name="T3" fmla="*/ 899 h 3303"/>
              <a:gd name="T4" fmla="*/ 3288 w 3947"/>
              <a:gd name="T5" fmla="*/ 0 h 3303"/>
              <a:gd name="T6" fmla="*/ 3947 w 3947"/>
              <a:gd name="T7" fmla="*/ 2404 h 3303"/>
              <a:gd name="T8" fmla="*/ 659 w 3947"/>
              <a:gd name="T9" fmla="*/ 3303 h 3303"/>
            </a:gdLst>
            <a:ahLst/>
            <a:cxnLst>
              <a:cxn ang="0">
                <a:pos x="T0" y="T1"/>
              </a:cxn>
              <a:cxn ang="0">
                <a:pos x="T2" y="T3"/>
              </a:cxn>
              <a:cxn ang="0">
                <a:pos x="T4" y="T5"/>
              </a:cxn>
              <a:cxn ang="0">
                <a:pos x="T6" y="T7"/>
              </a:cxn>
              <a:cxn ang="0">
                <a:pos x="T8" y="T9"/>
              </a:cxn>
            </a:cxnLst>
            <a:rect l="0" t="0" r="r" b="b"/>
            <a:pathLst>
              <a:path w="3947" h="3303">
                <a:moveTo>
                  <a:pt x="659" y="3303"/>
                </a:moveTo>
                <a:lnTo>
                  <a:pt x="0" y="899"/>
                </a:lnTo>
                <a:lnTo>
                  <a:pt x="3288" y="0"/>
                </a:lnTo>
                <a:lnTo>
                  <a:pt x="3947" y="2404"/>
                </a:lnTo>
                <a:lnTo>
                  <a:pt x="659" y="3303"/>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 name="i$lïḋê"/>
          <p:cNvSpPr/>
          <p:nvPr/>
        </p:nvSpPr>
        <p:spPr bwMode="auto">
          <a:xfrm>
            <a:off x="1431803" y="2096915"/>
            <a:ext cx="2593984" cy="2170745"/>
          </a:xfrm>
          <a:custGeom>
            <a:avLst/>
            <a:gdLst>
              <a:gd name="T0" fmla="*/ 659 w 3947"/>
              <a:gd name="T1" fmla="*/ 3303 h 3303"/>
              <a:gd name="T2" fmla="*/ 0 w 3947"/>
              <a:gd name="T3" fmla="*/ 899 h 3303"/>
              <a:gd name="T4" fmla="*/ 3288 w 3947"/>
              <a:gd name="T5" fmla="*/ 0 h 3303"/>
              <a:gd name="T6" fmla="*/ 3947 w 3947"/>
              <a:gd name="T7" fmla="*/ 2404 h 3303"/>
              <a:gd name="T8" fmla="*/ 659 w 3947"/>
              <a:gd name="T9" fmla="*/ 3303 h 3303"/>
            </a:gdLst>
            <a:ahLst/>
            <a:cxnLst>
              <a:cxn ang="0">
                <a:pos x="T0" y="T1"/>
              </a:cxn>
              <a:cxn ang="0">
                <a:pos x="T2" y="T3"/>
              </a:cxn>
              <a:cxn ang="0">
                <a:pos x="T4" y="T5"/>
              </a:cxn>
              <a:cxn ang="0">
                <a:pos x="T6" y="T7"/>
              </a:cxn>
              <a:cxn ang="0">
                <a:pos x="T8" y="T9"/>
              </a:cxn>
            </a:cxnLst>
            <a:rect l="0" t="0" r="r" b="b"/>
            <a:pathLst>
              <a:path w="3947" h="3303">
                <a:moveTo>
                  <a:pt x="659" y="3303"/>
                </a:moveTo>
                <a:lnTo>
                  <a:pt x="0" y="899"/>
                </a:lnTo>
                <a:lnTo>
                  <a:pt x="3288" y="0"/>
                </a:lnTo>
                <a:lnTo>
                  <a:pt x="3947" y="2404"/>
                </a:lnTo>
                <a:lnTo>
                  <a:pt x="659" y="33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 name="ïṡ1íḍê"/>
          <p:cNvSpPr/>
          <p:nvPr/>
        </p:nvSpPr>
        <p:spPr bwMode="auto">
          <a:xfrm>
            <a:off x="2643029" y="2299992"/>
            <a:ext cx="766299" cy="249081"/>
          </a:xfrm>
          <a:custGeom>
            <a:avLst/>
            <a:gdLst>
              <a:gd name="T0" fmla="*/ 1166 w 1166"/>
              <a:gd name="T1" fmla="*/ 66 h 379"/>
              <a:gd name="T2" fmla="*/ 17 w 1166"/>
              <a:gd name="T3" fmla="*/ 379 h 379"/>
              <a:gd name="T4" fmla="*/ 0 w 1166"/>
              <a:gd name="T5" fmla="*/ 315 h 379"/>
              <a:gd name="T6" fmla="*/ 1147 w 1166"/>
              <a:gd name="T7" fmla="*/ 0 h 379"/>
              <a:gd name="T8" fmla="*/ 1166 w 1166"/>
              <a:gd name="T9" fmla="*/ 66 h 379"/>
            </a:gdLst>
            <a:ahLst/>
            <a:cxnLst>
              <a:cxn ang="0">
                <a:pos x="T0" y="T1"/>
              </a:cxn>
              <a:cxn ang="0">
                <a:pos x="T2" y="T3"/>
              </a:cxn>
              <a:cxn ang="0">
                <a:pos x="T4" y="T5"/>
              </a:cxn>
              <a:cxn ang="0">
                <a:pos x="T6" y="T7"/>
              </a:cxn>
              <a:cxn ang="0">
                <a:pos x="T8" y="T9"/>
              </a:cxn>
            </a:cxnLst>
            <a:rect l="0" t="0" r="r" b="b"/>
            <a:pathLst>
              <a:path w="1166" h="379">
                <a:moveTo>
                  <a:pt x="1166" y="66"/>
                </a:moveTo>
                <a:lnTo>
                  <a:pt x="17" y="379"/>
                </a:lnTo>
                <a:lnTo>
                  <a:pt x="0" y="315"/>
                </a:lnTo>
                <a:lnTo>
                  <a:pt x="1147" y="0"/>
                </a:lnTo>
                <a:lnTo>
                  <a:pt x="1166" y="6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 name="ïŝ1ïḓê"/>
          <p:cNvSpPr/>
          <p:nvPr/>
        </p:nvSpPr>
        <p:spPr bwMode="auto">
          <a:xfrm>
            <a:off x="2643029" y="2299992"/>
            <a:ext cx="766299" cy="249081"/>
          </a:xfrm>
          <a:custGeom>
            <a:avLst/>
            <a:gdLst>
              <a:gd name="T0" fmla="*/ 1166 w 1166"/>
              <a:gd name="T1" fmla="*/ 66 h 379"/>
              <a:gd name="T2" fmla="*/ 17 w 1166"/>
              <a:gd name="T3" fmla="*/ 379 h 379"/>
              <a:gd name="T4" fmla="*/ 0 w 1166"/>
              <a:gd name="T5" fmla="*/ 315 h 379"/>
              <a:gd name="T6" fmla="*/ 1147 w 1166"/>
              <a:gd name="T7" fmla="*/ 0 h 379"/>
              <a:gd name="T8" fmla="*/ 1166 w 1166"/>
              <a:gd name="T9" fmla="*/ 66 h 379"/>
            </a:gdLst>
            <a:ahLst/>
            <a:cxnLst>
              <a:cxn ang="0">
                <a:pos x="T0" y="T1"/>
              </a:cxn>
              <a:cxn ang="0">
                <a:pos x="T2" y="T3"/>
              </a:cxn>
              <a:cxn ang="0">
                <a:pos x="T4" y="T5"/>
              </a:cxn>
              <a:cxn ang="0">
                <a:pos x="T6" y="T7"/>
              </a:cxn>
              <a:cxn ang="0">
                <a:pos x="T8" y="T9"/>
              </a:cxn>
            </a:cxnLst>
            <a:rect l="0" t="0" r="r" b="b"/>
            <a:pathLst>
              <a:path w="1166" h="379">
                <a:moveTo>
                  <a:pt x="1166" y="66"/>
                </a:moveTo>
                <a:lnTo>
                  <a:pt x="17" y="379"/>
                </a:lnTo>
                <a:lnTo>
                  <a:pt x="0" y="315"/>
                </a:lnTo>
                <a:lnTo>
                  <a:pt x="1147" y="0"/>
                </a:lnTo>
                <a:lnTo>
                  <a:pt x="1166"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 name="íŝlíḍê"/>
          <p:cNvSpPr/>
          <p:nvPr/>
        </p:nvSpPr>
        <p:spPr bwMode="auto">
          <a:xfrm>
            <a:off x="2783671" y="2399229"/>
            <a:ext cx="646689" cy="195847"/>
          </a:xfrm>
          <a:custGeom>
            <a:avLst/>
            <a:gdLst>
              <a:gd name="T0" fmla="*/ 984 w 984"/>
              <a:gd name="T1" fmla="*/ 32 h 298"/>
              <a:gd name="T2" fmla="*/ 9 w 984"/>
              <a:gd name="T3" fmla="*/ 298 h 298"/>
              <a:gd name="T4" fmla="*/ 0 w 984"/>
              <a:gd name="T5" fmla="*/ 267 h 298"/>
              <a:gd name="T6" fmla="*/ 974 w 984"/>
              <a:gd name="T7" fmla="*/ 0 h 298"/>
              <a:gd name="T8" fmla="*/ 984 w 984"/>
              <a:gd name="T9" fmla="*/ 32 h 298"/>
            </a:gdLst>
            <a:ahLst/>
            <a:cxnLst>
              <a:cxn ang="0">
                <a:pos x="T0" y="T1"/>
              </a:cxn>
              <a:cxn ang="0">
                <a:pos x="T2" y="T3"/>
              </a:cxn>
              <a:cxn ang="0">
                <a:pos x="T4" y="T5"/>
              </a:cxn>
              <a:cxn ang="0">
                <a:pos x="T6" y="T7"/>
              </a:cxn>
              <a:cxn ang="0">
                <a:pos x="T8" y="T9"/>
              </a:cxn>
            </a:cxnLst>
            <a:rect l="0" t="0" r="r" b="b"/>
            <a:pathLst>
              <a:path w="984" h="298">
                <a:moveTo>
                  <a:pt x="984" y="32"/>
                </a:moveTo>
                <a:lnTo>
                  <a:pt x="9" y="298"/>
                </a:lnTo>
                <a:lnTo>
                  <a:pt x="0" y="267"/>
                </a:lnTo>
                <a:lnTo>
                  <a:pt x="974" y="0"/>
                </a:lnTo>
                <a:lnTo>
                  <a:pt x="984" y="3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 name="îş1îḋé"/>
          <p:cNvSpPr/>
          <p:nvPr/>
        </p:nvSpPr>
        <p:spPr bwMode="auto">
          <a:xfrm>
            <a:off x="2783671" y="2399229"/>
            <a:ext cx="646689" cy="195847"/>
          </a:xfrm>
          <a:custGeom>
            <a:avLst/>
            <a:gdLst>
              <a:gd name="T0" fmla="*/ 984 w 984"/>
              <a:gd name="T1" fmla="*/ 32 h 298"/>
              <a:gd name="T2" fmla="*/ 9 w 984"/>
              <a:gd name="T3" fmla="*/ 298 h 298"/>
              <a:gd name="T4" fmla="*/ 0 w 984"/>
              <a:gd name="T5" fmla="*/ 267 h 298"/>
              <a:gd name="T6" fmla="*/ 974 w 984"/>
              <a:gd name="T7" fmla="*/ 0 h 298"/>
              <a:gd name="T8" fmla="*/ 984 w 984"/>
              <a:gd name="T9" fmla="*/ 32 h 298"/>
            </a:gdLst>
            <a:ahLst/>
            <a:cxnLst>
              <a:cxn ang="0">
                <a:pos x="T0" y="T1"/>
              </a:cxn>
              <a:cxn ang="0">
                <a:pos x="T2" y="T3"/>
              </a:cxn>
              <a:cxn ang="0">
                <a:pos x="T4" y="T5"/>
              </a:cxn>
              <a:cxn ang="0">
                <a:pos x="T6" y="T7"/>
              </a:cxn>
              <a:cxn ang="0">
                <a:pos x="T8" y="T9"/>
              </a:cxn>
            </a:cxnLst>
            <a:rect l="0" t="0" r="r" b="b"/>
            <a:pathLst>
              <a:path w="984" h="298">
                <a:moveTo>
                  <a:pt x="984" y="32"/>
                </a:moveTo>
                <a:lnTo>
                  <a:pt x="9" y="298"/>
                </a:lnTo>
                <a:lnTo>
                  <a:pt x="0" y="267"/>
                </a:lnTo>
                <a:lnTo>
                  <a:pt x="974" y="0"/>
                </a:lnTo>
                <a:lnTo>
                  <a:pt x="984"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 name="îṣlíďê"/>
          <p:cNvSpPr/>
          <p:nvPr/>
        </p:nvSpPr>
        <p:spPr bwMode="auto">
          <a:xfrm>
            <a:off x="2687062" y="2460349"/>
            <a:ext cx="759727" cy="227393"/>
          </a:xfrm>
          <a:custGeom>
            <a:avLst/>
            <a:gdLst>
              <a:gd name="T0" fmla="*/ 1156 w 1156"/>
              <a:gd name="T1" fmla="*/ 33 h 346"/>
              <a:gd name="T2" fmla="*/ 9 w 1156"/>
              <a:gd name="T3" fmla="*/ 346 h 346"/>
              <a:gd name="T4" fmla="*/ 0 w 1156"/>
              <a:gd name="T5" fmla="*/ 313 h 346"/>
              <a:gd name="T6" fmla="*/ 1147 w 1156"/>
              <a:gd name="T7" fmla="*/ 0 h 346"/>
              <a:gd name="T8" fmla="*/ 1156 w 1156"/>
              <a:gd name="T9" fmla="*/ 33 h 346"/>
            </a:gdLst>
            <a:ahLst/>
            <a:cxnLst>
              <a:cxn ang="0">
                <a:pos x="T0" y="T1"/>
              </a:cxn>
              <a:cxn ang="0">
                <a:pos x="T2" y="T3"/>
              </a:cxn>
              <a:cxn ang="0">
                <a:pos x="T4" y="T5"/>
              </a:cxn>
              <a:cxn ang="0">
                <a:pos x="T6" y="T7"/>
              </a:cxn>
              <a:cxn ang="0">
                <a:pos x="T8" y="T9"/>
              </a:cxn>
            </a:cxnLst>
            <a:rect l="0" t="0" r="r" b="b"/>
            <a:pathLst>
              <a:path w="1156" h="346">
                <a:moveTo>
                  <a:pt x="1156" y="33"/>
                </a:moveTo>
                <a:lnTo>
                  <a:pt x="9" y="346"/>
                </a:lnTo>
                <a:lnTo>
                  <a:pt x="0" y="313"/>
                </a:lnTo>
                <a:lnTo>
                  <a:pt x="1147" y="0"/>
                </a:lnTo>
                <a:lnTo>
                  <a:pt x="1156"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 name="íṡliḓê"/>
          <p:cNvSpPr/>
          <p:nvPr/>
        </p:nvSpPr>
        <p:spPr bwMode="auto">
          <a:xfrm>
            <a:off x="2687062" y="2460349"/>
            <a:ext cx="759727" cy="227393"/>
          </a:xfrm>
          <a:custGeom>
            <a:avLst/>
            <a:gdLst>
              <a:gd name="T0" fmla="*/ 1156 w 1156"/>
              <a:gd name="T1" fmla="*/ 33 h 346"/>
              <a:gd name="T2" fmla="*/ 9 w 1156"/>
              <a:gd name="T3" fmla="*/ 346 h 346"/>
              <a:gd name="T4" fmla="*/ 0 w 1156"/>
              <a:gd name="T5" fmla="*/ 313 h 346"/>
              <a:gd name="T6" fmla="*/ 1147 w 1156"/>
              <a:gd name="T7" fmla="*/ 0 h 346"/>
              <a:gd name="T8" fmla="*/ 1156 w 1156"/>
              <a:gd name="T9" fmla="*/ 33 h 346"/>
            </a:gdLst>
            <a:ahLst/>
            <a:cxnLst>
              <a:cxn ang="0">
                <a:pos x="T0" y="T1"/>
              </a:cxn>
              <a:cxn ang="0">
                <a:pos x="T2" y="T3"/>
              </a:cxn>
              <a:cxn ang="0">
                <a:pos x="T4" y="T5"/>
              </a:cxn>
              <a:cxn ang="0">
                <a:pos x="T6" y="T7"/>
              </a:cxn>
              <a:cxn ang="0">
                <a:pos x="T8" y="T9"/>
              </a:cxn>
            </a:cxnLst>
            <a:rect l="0" t="0" r="r" b="b"/>
            <a:pathLst>
              <a:path w="1156" h="346">
                <a:moveTo>
                  <a:pt x="1156" y="33"/>
                </a:moveTo>
                <a:lnTo>
                  <a:pt x="9" y="346"/>
                </a:lnTo>
                <a:lnTo>
                  <a:pt x="0" y="313"/>
                </a:lnTo>
                <a:lnTo>
                  <a:pt x="1147" y="0"/>
                </a:lnTo>
                <a:lnTo>
                  <a:pt x="1156"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 name="iṩļiḋé"/>
          <p:cNvSpPr/>
          <p:nvPr/>
        </p:nvSpPr>
        <p:spPr bwMode="auto">
          <a:xfrm>
            <a:off x="2702835" y="2520812"/>
            <a:ext cx="760385" cy="228050"/>
          </a:xfrm>
          <a:custGeom>
            <a:avLst/>
            <a:gdLst>
              <a:gd name="T0" fmla="*/ 1157 w 1157"/>
              <a:gd name="T1" fmla="*/ 33 h 347"/>
              <a:gd name="T2" fmla="*/ 10 w 1157"/>
              <a:gd name="T3" fmla="*/ 347 h 347"/>
              <a:gd name="T4" fmla="*/ 0 w 1157"/>
              <a:gd name="T5" fmla="*/ 314 h 347"/>
              <a:gd name="T6" fmla="*/ 1149 w 1157"/>
              <a:gd name="T7" fmla="*/ 0 h 347"/>
              <a:gd name="T8" fmla="*/ 1157 w 1157"/>
              <a:gd name="T9" fmla="*/ 33 h 347"/>
            </a:gdLst>
            <a:ahLst/>
            <a:cxnLst>
              <a:cxn ang="0">
                <a:pos x="T0" y="T1"/>
              </a:cxn>
              <a:cxn ang="0">
                <a:pos x="T2" y="T3"/>
              </a:cxn>
              <a:cxn ang="0">
                <a:pos x="T4" y="T5"/>
              </a:cxn>
              <a:cxn ang="0">
                <a:pos x="T6" y="T7"/>
              </a:cxn>
              <a:cxn ang="0">
                <a:pos x="T8" y="T9"/>
              </a:cxn>
            </a:cxnLst>
            <a:rect l="0" t="0" r="r" b="b"/>
            <a:pathLst>
              <a:path w="1157" h="347">
                <a:moveTo>
                  <a:pt x="1157" y="33"/>
                </a:moveTo>
                <a:lnTo>
                  <a:pt x="10" y="347"/>
                </a:lnTo>
                <a:lnTo>
                  <a:pt x="0" y="314"/>
                </a:lnTo>
                <a:lnTo>
                  <a:pt x="1149"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 name="íŝļíďè"/>
          <p:cNvSpPr/>
          <p:nvPr/>
        </p:nvSpPr>
        <p:spPr bwMode="auto">
          <a:xfrm>
            <a:off x="2702835" y="2520812"/>
            <a:ext cx="760385" cy="228050"/>
          </a:xfrm>
          <a:custGeom>
            <a:avLst/>
            <a:gdLst>
              <a:gd name="T0" fmla="*/ 1157 w 1157"/>
              <a:gd name="T1" fmla="*/ 33 h 347"/>
              <a:gd name="T2" fmla="*/ 10 w 1157"/>
              <a:gd name="T3" fmla="*/ 347 h 347"/>
              <a:gd name="T4" fmla="*/ 0 w 1157"/>
              <a:gd name="T5" fmla="*/ 314 h 347"/>
              <a:gd name="T6" fmla="*/ 1149 w 1157"/>
              <a:gd name="T7" fmla="*/ 0 h 347"/>
              <a:gd name="T8" fmla="*/ 1157 w 1157"/>
              <a:gd name="T9" fmla="*/ 33 h 347"/>
            </a:gdLst>
            <a:ahLst/>
            <a:cxnLst>
              <a:cxn ang="0">
                <a:pos x="T0" y="T1"/>
              </a:cxn>
              <a:cxn ang="0">
                <a:pos x="T2" y="T3"/>
              </a:cxn>
              <a:cxn ang="0">
                <a:pos x="T4" y="T5"/>
              </a:cxn>
              <a:cxn ang="0">
                <a:pos x="T6" y="T7"/>
              </a:cxn>
              <a:cxn ang="0">
                <a:pos x="T8" y="T9"/>
              </a:cxn>
            </a:cxnLst>
            <a:rect l="0" t="0" r="r" b="b"/>
            <a:pathLst>
              <a:path w="1157" h="347">
                <a:moveTo>
                  <a:pt x="1157" y="33"/>
                </a:moveTo>
                <a:lnTo>
                  <a:pt x="10" y="347"/>
                </a:lnTo>
                <a:lnTo>
                  <a:pt x="0" y="314"/>
                </a:lnTo>
                <a:lnTo>
                  <a:pt x="1149"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 name="iŝḷíḋè"/>
          <p:cNvSpPr/>
          <p:nvPr/>
        </p:nvSpPr>
        <p:spPr bwMode="auto">
          <a:xfrm>
            <a:off x="2719922" y="2581932"/>
            <a:ext cx="760385" cy="227393"/>
          </a:xfrm>
          <a:custGeom>
            <a:avLst/>
            <a:gdLst>
              <a:gd name="T0" fmla="*/ 1157 w 1157"/>
              <a:gd name="T1" fmla="*/ 33 h 346"/>
              <a:gd name="T2" fmla="*/ 9 w 1157"/>
              <a:gd name="T3" fmla="*/ 346 h 346"/>
              <a:gd name="T4" fmla="*/ 0 w 1157"/>
              <a:gd name="T5" fmla="*/ 315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9" y="346"/>
                </a:lnTo>
                <a:lnTo>
                  <a:pt x="0" y="315"/>
                </a:lnTo>
                <a:lnTo>
                  <a:pt x="1148"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 name="ïś1íḓê"/>
          <p:cNvSpPr/>
          <p:nvPr/>
        </p:nvSpPr>
        <p:spPr bwMode="auto">
          <a:xfrm>
            <a:off x="2719922" y="2581932"/>
            <a:ext cx="760385" cy="227393"/>
          </a:xfrm>
          <a:custGeom>
            <a:avLst/>
            <a:gdLst>
              <a:gd name="T0" fmla="*/ 1157 w 1157"/>
              <a:gd name="T1" fmla="*/ 33 h 346"/>
              <a:gd name="T2" fmla="*/ 9 w 1157"/>
              <a:gd name="T3" fmla="*/ 346 h 346"/>
              <a:gd name="T4" fmla="*/ 0 w 1157"/>
              <a:gd name="T5" fmla="*/ 315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9" y="346"/>
                </a:lnTo>
                <a:lnTo>
                  <a:pt x="0" y="315"/>
                </a:lnTo>
                <a:lnTo>
                  <a:pt x="1148"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 name="îṩḷiḍè"/>
          <p:cNvSpPr/>
          <p:nvPr/>
        </p:nvSpPr>
        <p:spPr bwMode="auto">
          <a:xfrm>
            <a:off x="2737009" y="2643709"/>
            <a:ext cx="760385" cy="226736"/>
          </a:xfrm>
          <a:custGeom>
            <a:avLst/>
            <a:gdLst>
              <a:gd name="T0" fmla="*/ 1157 w 1157"/>
              <a:gd name="T1" fmla="*/ 31 h 345"/>
              <a:gd name="T2" fmla="*/ 8 w 1157"/>
              <a:gd name="T3" fmla="*/ 345 h 345"/>
              <a:gd name="T4" fmla="*/ 0 w 1157"/>
              <a:gd name="T5" fmla="*/ 313 h 345"/>
              <a:gd name="T6" fmla="*/ 1148 w 1157"/>
              <a:gd name="T7" fmla="*/ 0 h 345"/>
              <a:gd name="T8" fmla="*/ 1157 w 1157"/>
              <a:gd name="T9" fmla="*/ 31 h 345"/>
            </a:gdLst>
            <a:ahLst/>
            <a:cxnLst>
              <a:cxn ang="0">
                <a:pos x="T0" y="T1"/>
              </a:cxn>
              <a:cxn ang="0">
                <a:pos x="T2" y="T3"/>
              </a:cxn>
              <a:cxn ang="0">
                <a:pos x="T4" y="T5"/>
              </a:cxn>
              <a:cxn ang="0">
                <a:pos x="T6" y="T7"/>
              </a:cxn>
              <a:cxn ang="0">
                <a:pos x="T8" y="T9"/>
              </a:cxn>
            </a:cxnLst>
            <a:rect l="0" t="0" r="r" b="b"/>
            <a:pathLst>
              <a:path w="1157" h="345">
                <a:moveTo>
                  <a:pt x="1157" y="31"/>
                </a:moveTo>
                <a:lnTo>
                  <a:pt x="8" y="345"/>
                </a:lnTo>
                <a:lnTo>
                  <a:pt x="0" y="313"/>
                </a:lnTo>
                <a:lnTo>
                  <a:pt x="1148" y="0"/>
                </a:lnTo>
                <a:lnTo>
                  <a:pt x="1157"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 name="îsḻíḍe"/>
          <p:cNvSpPr/>
          <p:nvPr/>
        </p:nvSpPr>
        <p:spPr bwMode="auto">
          <a:xfrm>
            <a:off x="2737009" y="2643709"/>
            <a:ext cx="760385" cy="226736"/>
          </a:xfrm>
          <a:custGeom>
            <a:avLst/>
            <a:gdLst>
              <a:gd name="T0" fmla="*/ 1157 w 1157"/>
              <a:gd name="T1" fmla="*/ 31 h 345"/>
              <a:gd name="T2" fmla="*/ 8 w 1157"/>
              <a:gd name="T3" fmla="*/ 345 h 345"/>
              <a:gd name="T4" fmla="*/ 0 w 1157"/>
              <a:gd name="T5" fmla="*/ 313 h 345"/>
              <a:gd name="T6" fmla="*/ 1148 w 1157"/>
              <a:gd name="T7" fmla="*/ 0 h 345"/>
              <a:gd name="T8" fmla="*/ 1157 w 1157"/>
              <a:gd name="T9" fmla="*/ 31 h 345"/>
            </a:gdLst>
            <a:ahLst/>
            <a:cxnLst>
              <a:cxn ang="0">
                <a:pos x="T0" y="T1"/>
              </a:cxn>
              <a:cxn ang="0">
                <a:pos x="T2" y="T3"/>
              </a:cxn>
              <a:cxn ang="0">
                <a:pos x="T4" y="T5"/>
              </a:cxn>
              <a:cxn ang="0">
                <a:pos x="T6" y="T7"/>
              </a:cxn>
              <a:cxn ang="0">
                <a:pos x="T8" y="T9"/>
              </a:cxn>
            </a:cxnLst>
            <a:rect l="0" t="0" r="r" b="b"/>
            <a:pathLst>
              <a:path w="1157" h="345">
                <a:moveTo>
                  <a:pt x="1157" y="31"/>
                </a:moveTo>
                <a:lnTo>
                  <a:pt x="8" y="345"/>
                </a:lnTo>
                <a:lnTo>
                  <a:pt x="0" y="313"/>
                </a:lnTo>
                <a:lnTo>
                  <a:pt x="1148" y="0"/>
                </a:lnTo>
                <a:lnTo>
                  <a:pt x="1157"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 name="iṥļíḋé"/>
          <p:cNvSpPr/>
          <p:nvPr/>
        </p:nvSpPr>
        <p:spPr bwMode="auto">
          <a:xfrm>
            <a:off x="2754754" y="2707458"/>
            <a:ext cx="760385" cy="227393"/>
          </a:xfrm>
          <a:custGeom>
            <a:avLst/>
            <a:gdLst>
              <a:gd name="T0" fmla="*/ 1157 w 1157"/>
              <a:gd name="T1" fmla="*/ 33 h 346"/>
              <a:gd name="T2" fmla="*/ 8 w 1157"/>
              <a:gd name="T3" fmla="*/ 346 h 346"/>
              <a:gd name="T4" fmla="*/ 0 w 1157"/>
              <a:gd name="T5" fmla="*/ 313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8" y="346"/>
                </a:lnTo>
                <a:lnTo>
                  <a:pt x="0" y="313"/>
                </a:lnTo>
                <a:lnTo>
                  <a:pt x="1148" y="0"/>
                </a:lnTo>
                <a:lnTo>
                  <a:pt x="1157"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 name="iṡḷïḍe"/>
          <p:cNvSpPr/>
          <p:nvPr/>
        </p:nvSpPr>
        <p:spPr bwMode="auto">
          <a:xfrm>
            <a:off x="2754754" y="2707458"/>
            <a:ext cx="760385" cy="227393"/>
          </a:xfrm>
          <a:custGeom>
            <a:avLst/>
            <a:gdLst>
              <a:gd name="T0" fmla="*/ 1157 w 1157"/>
              <a:gd name="T1" fmla="*/ 33 h 346"/>
              <a:gd name="T2" fmla="*/ 8 w 1157"/>
              <a:gd name="T3" fmla="*/ 346 h 346"/>
              <a:gd name="T4" fmla="*/ 0 w 1157"/>
              <a:gd name="T5" fmla="*/ 313 h 346"/>
              <a:gd name="T6" fmla="*/ 1148 w 1157"/>
              <a:gd name="T7" fmla="*/ 0 h 346"/>
              <a:gd name="T8" fmla="*/ 1157 w 1157"/>
              <a:gd name="T9" fmla="*/ 33 h 346"/>
            </a:gdLst>
            <a:ahLst/>
            <a:cxnLst>
              <a:cxn ang="0">
                <a:pos x="T0" y="T1"/>
              </a:cxn>
              <a:cxn ang="0">
                <a:pos x="T2" y="T3"/>
              </a:cxn>
              <a:cxn ang="0">
                <a:pos x="T4" y="T5"/>
              </a:cxn>
              <a:cxn ang="0">
                <a:pos x="T6" y="T7"/>
              </a:cxn>
              <a:cxn ang="0">
                <a:pos x="T8" y="T9"/>
              </a:cxn>
            </a:cxnLst>
            <a:rect l="0" t="0" r="r" b="b"/>
            <a:pathLst>
              <a:path w="1157" h="346">
                <a:moveTo>
                  <a:pt x="1157" y="33"/>
                </a:moveTo>
                <a:lnTo>
                  <a:pt x="8" y="346"/>
                </a:lnTo>
                <a:lnTo>
                  <a:pt x="0" y="313"/>
                </a:lnTo>
                <a:lnTo>
                  <a:pt x="1148" y="0"/>
                </a:lnTo>
                <a:lnTo>
                  <a:pt x="1157"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 name="iš1ïḋè"/>
          <p:cNvSpPr/>
          <p:nvPr/>
        </p:nvSpPr>
        <p:spPr bwMode="auto">
          <a:xfrm>
            <a:off x="2771841" y="2767921"/>
            <a:ext cx="759727" cy="228050"/>
          </a:xfrm>
          <a:custGeom>
            <a:avLst/>
            <a:gdLst>
              <a:gd name="T0" fmla="*/ 1156 w 1156"/>
              <a:gd name="T1" fmla="*/ 33 h 347"/>
              <a:gd name="T2" fmla="*/ 8 w 1156"/>
              <a:gd name="T3" fmla="*/ 347 h 347"/>
              <a:gd name="T4" fmla="*/ 0 w 1156"/>
              <a:gd name="T5" fmla="*/ 315 h 347"/>
              <a:gd name="T6" fmla="*/ 1146 w 1156"/>
              <a:gd name="T7" fmla="*/ 0 h 347"/>
              <a:gd name="T8" fmla="*/ 1156 w 1156"/>
              <a:gd name="T9" fmla="*/ 33 h 347"/>
            </a:gdLst>
            <a:ahLst/>
            <a:cxnLst>
              <a:cxn ang="0">
                <a:pos x="T0" y="T1"/>
              </a:cxn>
              <a:cxn ang="0">
                <a:pos x="T2" y="T3"/>
              </a:cxn>
              <a:cxn ang="0">
                <a:pos x="T4" y="T5"/>
              </a:cxn>
              <a:cxn ang="0">
                <a:pos x="T6" y="T7"/>
              </a:cxn>
              <a:cxn ang="0">
                <a:pos x="T8" y="T9"/>
              </a:cxn>
            </a:cxnLst>
            <a:rect l="0" t="0" r="r" b="b"/>
            <a:pathLst>
              <a:path w="1156" h="347">
                <a:moveTo>
                  <a:pt x="1156" y="33"/>
                </a:moveTo>
                <a:lnTo>
                  <a:pt x="8" y="347"/>
                </a:lnTo>
                <a:lnTo>
                  <a:pt x="0" y="315"/>
                </a:lnTo>
                <a:lnTo>
                  <a:pt x="1146" y="0"/>
                </a:lnTo>
                <a:lnTo>
                  <a:pt x="1156"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 name="ïṥḷïḍê"/>
          <p:cNvSpPr/>
          <p:nvPr/>
        </p:nvSpPr>
        <p:spPr bwMode="auto">
          <a:xfrm>
            <a:off x="2771841" y="2767921"/>
            <a:ext cx="759727" cy="228050"/>
          </a:xfrm>
          <a:custGeom>
            <a:avLst/>
            <a:gdLst>
              <a:gd name="T0" fmla="*/ 1156 w 1156"/>
              <a:gd name="T1" fmla="*/ 33 h 347"/>
              <a:gd name="T2" fmla="*/ 8 w 1156"/>
              <a:gd name="T3" fmla="*/ 347 h 347"/>
              <a:gd name="T4" fmla="*/ 0 w 1156"/>
              <a:gd name="T5" fmla="*/ 315 h 347"/>
              <a:gd name="T6" fmla="*/ 1146 w 1156"/>
              <a:gd name="T7" fmla="*/ 0 h 347"/>
              <a:gd name="T8" fmla="*/ 1156 w 1156"/>
              <a:gd name="T9" fmla="*/ 33 h 347"/>
            </a:gdLst>
            <a:ahLst/>
            <a:cxnLst>
              <a:cxn ang="0">
                <a:pos x="T0" y="T1"/>
              </a:cxn>
              <a:cxn ang="0">
                <a:pos x="T2" y="T3"/>
              </a:cxn>
              <a:cxn ang="0">
                <a:pos x="T4" y="T5"/>
              </a:cxn>
              <a:cxn ang="0">
                <a:pos x="T6" y="T7"/>
              </a:cxn>
              <a:cxn ang="0">
                <a:pos x="T8" y="T9"/>
              </a:cxn>
            </a:cxnLst>
            <a:rect l="0" t="0" r="r" b="b"/>
            <a:pathLst>
              <a:path w="1156" h="347">
                <a:moveTo>
                  <a:pt x="1156" y="33"/>
                </a:moveTo>
                <a:lnTo>
                  <a:pt x="8" y="347"/>
                </a:lnTo>
                <a:lnTo>
                  <a:pt x="0" y="315"/>
                </a:lnTo>
                <a:lnTo>
                  <a:pt x="1146" y="0"/>
                </a:lnTo>
                <a:lnTo>
                  <a:pt x="1156"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 name="ï$liḑé"/>
          <p:cNvSpPr/>
          <p:nvPr/>
        </p:nvSpPr>
        <p:spPr bwMode="auto">
          <a:xfrm>
            <a:off x="2788271" y="2882274"/>
            <a:ext cx="566509" cy="174159"/>
          </a:xfrm>
          <a:custGeom>
            <a:avLst/>
            <a:gdLst>
              <a:gd name="T0" fmla="*/ 862 w 862"/>
              <a:gd name="T1" fmla="*/ 33 h 265"/>
              <a:gd name="T2" fmla="*/ 9 w 862"/>
              <a:gd name="T3" fmla="*/ 265 h 265"/>
              <a:gd name="T4" fmla="*/ 0 w 862"/>
              <a:gd name="T5" fmla="*/ 234 h 265"/>
              <a:gd name="T6" fmla="*/ 852 w 862"/>
              <a:gd name="T7" fmla="*/ 0 h 265"/>
              <a:gd name="T8" fmla="*/ 862 w 862"/>
              <a:gd name="T9" fmla="*/ 33 h 265"/>
            </a:gdLst>
            <a:ahLst/>
            <a:cxnLst>
              <a:cxn ang="0">
                <a:pos x="T0" y="T1"/>
              </a:cxn>
              <a:cxn ang="0">
                <a:pos x="T2" y="T3"/>
              </a:cxn>
              <a:cxn ang="0">
                <a:pos x="T4" y="T5"/>
              </a:cxn>
              <a:cxn ang="0">
                <a:pos x="T6" y="T7"/>
              </a:cxn>
              <a:cxn ang="0">
                <a:pos x="T8" y="T9"/>
              </a:cxn>
            </a:cxnLst>
            <a:rect l="0" t="0" r="r" b="b"/>
            <a:pathLst>
              <a:path w="862" h="265">
                <a:moveTo>
                  <a:pt x="862" y="33"/>
                </a:moveTo>
                <a:lnTo>
                  <a:pt x="9" y="265"/>
                </a:lnTo>
                <a:lnTo>
                  <a:pt x="0" y="234"/>
                </a:lnTo>
                <a:lnTo>
                  <a:pt x="852" y="0"/>
                </a:lnTo>
                <a:lnTo>
                  <a:pt x="862"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 name="íŝľîḋé"/>
          <p:cNvSpPr/>
          <p:nvPr/>
        </p:nvSpPr>
        <p:spPr bwMode="auto">
          <a:xfrm>
            <a:off x="2788271" y="2882274"/>
            <a:ext cx="566509" cy="174159"/>
          </a:xfrm>
          <a:custGeom>
            <a:avLst/>
            <a:gdLst>
              <a:gd name="T0" fmla="*/ 862 w 862"/>
              <a:gd name="T1" fmla="*/ 33 h 265"/>
              <a:gd name="T2" fmla="*/ 9 w 862"/>
              <a:gd name="T3" fmla="*/ 265 h 265"/>
              <a:gd name="T4" fmla="*/ 0 w 862"/>
              <a:gd name="T5" fmla="*/ 234 h 265"/>
              <a:gd name="T6" fmla="*/ 852 w 862"/>
              <a:gd name="T7" fmla="*/ 0 h 265"/>
              <a:gd name="T8" fmla="*/ 862 w 862"/>
              <a:gd name="T9" fmla="*/ 33 h 265"/>
            </a:gdLst>
            <a:ahLst/>
            <a:cxnLst>
              <a:cxn ang="0">
                <a:pos x="T0" y="T1"/>
              </a:cxn>
              <a:cxn ang="0">
                <a:pos x="T2" y="T3"/>
              </a:cxn>
              <a:cxn ang="0">
                <a:pos x="T4" y="T5"/>
              </a:cxn>
              <a:cxn ang="0">
                <a:pos x="T6" y="T7"/>
              </a:cxn>
              <a:cxn ang="0">
                <a:pos x="T8" y="T9"/>
              </a:cxn>
            </a:cxnLst>
            <a:rect l="0" t="0" r="r" b="b"/>
            <a:pathLst>
              <a:path w="862" h="265">
                <a:moveTo>
                  <a:pt x="862" y="33"/>
                </a:moveTo>
                <a:lnTo>
                  <a:pt x="9" y="265"/>
                </a:lnTo>
                <a:lnTo>
                  <a:pt x="0" y="234"/>
                </a:lnTo>
                <a:lnTo>
                  <a:pt x="852" y="0"/>
                </a:lnTo>
                <a:lnTo>
                  <a:pt x="862"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 name="îŝ1îḍè"/>
          <p:cNvSpPr/>
          <p:nvPr/>
        </p:nvSpPr>
        <p:spPr bwMode="auto">
          <a:xfrm>
            <a:off x="2097550" y="3879252"/>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 name="iṣ1îďé"/>
          <p:cNvSpPr/>
          <p:nvPr/>
        </p:nvSpPr>
        <p:spPr bwMode="auto">
          <a:xfrm>
            <a:off x="2207303" y="3848364"/>
            <a:ext cx="131441" cy="55205"/>
          </a:xfrm>
          <a:custGeom>
            <a:avLst/>
            <a:gdLst>
              <a:gd name="T0" fmla="*/ 200 w 200"/>
              <a:gd name="T1" fmla="*/ 33 h 84"/>
              <a:gd name="T2" fmla="*/ 8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8" y="84"/>
                </a:lnTo>
                <a:lnTo>
                  <a:pt x="0" y="53"/>
                </a:lnTo>
                <a:lnTo>
                  <a:pt x="191" y="0"/>
                </a:lnTo>
                <a:lnTo>
                  <a:pt x="200"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 name="íšḻíḑê"/>
          <p:cNvSpPr/>
          <p:nvPr/>
        </p:nvSpPr>
        <p:spPr bwMode="auto">
          <a:xfrm>
            <a:off x="2121867" y="3969289"/>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 name="íś1îḋe"/>
          <p:cNvSpPr/>
          <p:nvPr/>
        </p:nvSpPr>
        <p:spPr bwMode="auto">
          <a:xfrm>
            <a:off x="2231619" y="3894368"/>
            <a:ext cx="292456" cy="99238"/>
          </a:xfrm>
          <a:custGeom>
            <a:avLst/>
            <a:gdLst>
              <a:gd name="T0" fmla="*/ 445 w 445"/>
              <a:gd name="T1" fmla="*/ 33 h 151"/>
              <a:gd name="T2" fmla="*/ 8 w 445"/>
              <a:gd name="T3" fmla="*/ 151 h 151"/>
              <a:gd name="T4" fmla="*/ 0 w 445"/>
              <a:gd name="T5" fmla="*/ 120 h 151"/>
              <a:gd name="T6" fmla="*/ 435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8" y="151"/>
                </a:lnTo>
                <a:lnTo>
                  <a:pt x="0" y="120"/>
                </a:lnTo>
                <a:lnTo>
                  <a:pt x="435" y="0"/>
                </a:lnTo>
                <a:lnTo>
                  <a:pt x="445"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 name="íšḷïḑé"/>
          <p:cNvSpPr/>
          <p:nvPr/>
        </p:nvSpPr>
        <p:spPr bwMode="auto">
          <a:xfrm>
            <a:off x="2339401" y="3730724"/>
            <a:ext cx="125526" cy="53891"/>
          </a:xfrm>
          <a:custGeom>
            <a:avLst/>
            <a:gdLst>
              <a:gd name="T0" fmla="*/ 191 w 191"/>
              <a:gd name="T1" fmla="*/ 32 h 82"/>
              <a:gd name="T2" fmla="*/ 10 w 191"/>
              <a:gd name="T3" fmla="*/ 82 h 82"/>
              <a:gd name="T4" fmla="*/ 0 w 191"/>
              <a:gd name="T5" fmla="*/ 50 h 82"/>
              <a:gd name="T6" fmla="*/ 183 w 191"/>
              <a:gd name="T7" fmla="*/ 0 h 82"/>
              <a:gd name="T8" fmla="*/ 191 w 191"/>
              <a:gd name="T9" fmla="*/ 32 h 82"/>
            </a:gdLst>
            <a:ahLst/>
            <a:cxnLst>
              <a:cxn ang="0">
                <a:pos x="T0" y="T1"/>
              </a:cxn>
              <a:cxn ang="0">
                <a:pos x="T2" y="T3"/>
              </a:cxn>
              <a:cxn ang="0">
                <a:pos x="T4" y="T5"/>
              </a:cxn>
              <a:cxn ang="0">
                <a:pos x="T6" y="T7"/>
              </a:cxn>
              <a:cxn ang="0">
                <a:pos x="T8" y="T9"/>
              </a:cxn>
            </a:cxnLst>
            <a:rect l="0" t="0" r="r" b="b"/>
            <a:pathLst>
              <a:path w="191" h="82">
                <a:moveTo>
                  <a:pt x="191" y="32"/>
                </a:moveTo>
                <a:lnTo>
                  <a:pt x="10" y="82"/>
                </a:lnTo>
                <a:lnTo>
                  <a:pt x="0" y="50"/>
                </a:lnTo>
                <a:lnTo>
                  <a:pt x="183" y="0"/>
                </a:lnTo>
                <a:lnTo>
                  <a:pt x="191" y="3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 name="ïṩļíḋé"/>
          <p:cNvSpPr/>
          <p:nvPr/>
        </p:nvSpPr>
        <p:spPr bwMode="auto">
          <a:xfrm>
            <a:off x="2339401" y="3730724"/>
            <a:ext cx="125526" cy="53891"/>
          </a:xfrm>
          <a:custGeom>
            <a:avLst/>
            <a:gdLst>
              <a:gd name="T0" fmla="*/ 191 w 191"/>
              <a:gd name="T1" fmla="*/ 32 h 82"/>
              <a:gd name="T2" fmla="*/ 10 w 191"/>
              <a:gd name="T3" fmla="*/ 82 h 82"/>
              <a:gd name="T4" fmla="*/ 0 w 191"/>
              <a:gd name="T5" fmla="*/ 50 h 82"/>
              <a:gd name="T6" fmla="*/ 183 w 191"/>
              <a:gd name="T7" fmla="*/ 0 h 82"/>
              <a:gd name="T8" fmla="*/ 191 w 191"/>
              <a:gd name="T9" fmla="*/ 32 h 82"/>
            </a:gdLst>
            <a:ahLst/>
            <a:cxnLst>
              <a:cxn ang="0">
                <a:pos x="T0" y="T1"/>
              </a:cxn>
              <a:cxn ang="0">
                <a:pos x="T2" y="T3"/>
              </a:cxn>
              <a:cxn ang="0">
                <a:pos x="T4" y="T5"/>
              </a:cxn>
              <a:cxn ang="0">
                <a:pos x="T6" y="T7"/>
              </a:cxn>
              <a:cxn ang="0">
                <a:pos x="T8" y="T9"/>
              </a:cxn>
            </a:cxnLst>
            <a:rect l="0" t="0" r="r" b="b"/>
            <a:pathLst>
              <a:path w="191" h="82">
                <a:moveTo>
                  <a:pt x="191" y="32"/>
                </a:moveTo>
                <a:lnTo>
                  <a:pt x="10" y="82"/>
                </a:lnTo>
                <a:lnTo>
                  <a:pt x="0" y="50"/>
                </a:lnTo>
                <a:lnTo>
                  <a:pt x="183" y="0"/>
                </a:lnTo>
                <a:lnTo>
                  <a:pt x="191"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 name="íṡ1íḓê"/>
          <p:cNvSpPr/>
          <p:nvPr/>
        </p:nvSpPr>
        <p:spPr bwMode="auto">
          <a:xfrm>
            <a:off x="1895131" y="3437611"/>
            <a:ext cx="118296" cy="366063"/>
          </a:xfrm>
          <a:custGeom>
            <a:avLst/>
            <a:gdLst>
              <a:gd name="T0" fmla="*/ 180 w 180"/>
              <a:gd name="T1" fmla="*/ 550 h 557"/>
              <a:gd name="T2" fmla="*/ 151 w 180"/>
              <a:gd name="T3" fmla="*/ 557 h 557"/>
              <a:gd name="T4" fmla="*/ 0 w 180"/>
              <a:gd name="T5" fmla="*/ 8 h 557"/>
              <a:gd name="T6" fmla="*/ 28 w 180"/>
              <a:gd name="T7" fmla="*/ 0 h 557"/>
              <a:gd name="T8" fmla="*/ 180 w 180"/>
              <a:gd name="T9" fmla="*/ 550 h 557"/>
            </a:gdLst>
            <a:ahLst/>
            <a:cxnLst>
              <a:cxn ang="0">
                <a:pos x="T0" y="T1"/>
              </a:cxn>
              <a:cxn ang="0">
                <a:pos x="T2" y="T3"/>
              </a:cxn>
              <a:cxn ang="0">
                <a:pos x="T4" y="T5"/>
              </a:cxn>
              <a:cxn ang="0">
                <a:pos x="T6" y="T7"/>
              </a:cxn>
              <a:cxn ang="0">
                <a:pos x="T8" y="T9"/>
              </a:cxn>
            </a:cxnLst>
            <a:rect l="0" t="0" r="r" b="b"/>
            <a:pathLst>
              <a:path w="180" h="557">
                <a:moveTo>
                  <a:pt x="180" y="550"/>
                </a:moveTo>
                <a:lnTo>
                  <a:pt x="151" y="557"/>
                </a:lnTo>
                <a:lnTo>
                  <a:pt x="0" y="8"/>
                </a:lnTo>
                <a:lnTo>
                  <a:pt x="28" y="0"/>
                </a:lnTo>
                <a:lnTo>
                  <a:pt x="180" y="550"/>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 name="ïślîḓê"/>
          <p:cNvSpPr/>
          <p:nvPr/>
        </p:nvSpPr>
        <p:spPr bwMode="auto">
          <a:xfrm>
            <a:off x="1895131" y="3437611"/>
            <a:ext cx="118296" cy="366063"/>
          </a:xfrm>
          <a:custGeom>
            <a:avLst/>
            <a:gdLst>
              <a:gd name="T0" fmla="*/ 180 w 180"/>
              <a:gd name="T1" fmla="*/ 550 h 557"/>
              <a:gd name="T2" fmla="*/ 151 w 180"/>
              <a:gd name="T3" fmla="*/ 557 h 557"/>
              <a:gd name="T4" fmla="*/ 0 w 180"/>
              <a:gd name="T5" fmla="*/ 8 h 557"/>
              <a:gd name="T6" fmla="*/ 28 w 180"/>
              <a:gd name="T7" fmla="*/ 0 h 557"/>
              <a:gd name="T8" fmla="*/ 180 w 180"/>
              <a:gd name="T9" fmla="*/ 550 h 557"/>
            </a:gdLst>
            <a:ahLst/>
            <a:cxnLst>
              <a:cxn ang="0">
                <a:pos x="T0" y="T1"/>
              </a:cxn>
              <a:cxn ang="0">
                <a:pos x="T2" y="T3"/>
              </a:cxn>
              <a:cxn ang="0">
                <a:pos x="T4" y="T5"/>
              </a:cxn>
              <a:cxn ang="0">
                <a:pos x="T6" y="T7"/>
              </a:cxn>
              <a:cxn ang="0">
                <a:pos x="T8" y="T9"/>
              </a:cxn>
            </a:cxnLst>
            <a:rect l="0" t="0" r="r" b="b"/>
            <a:pathLst>
              <a:path w="180" h="557">
                <a:moveTo>
                  <a:pt x="180" y="550"/>
                </a:moveTo>
                <a:lnTo>
                  <a:pt x="151" y="557"/>
                </a:lnTo>
                <a:lnTo>
                  <a:pt x="0" y="8"/>
                </a:lnTo>
                <a:lnTo>
                  <a:pt x="28" y="0"/>
                </a:lnTo>
                <a:lnTo>
                  <a:pt x="180" y="5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 name="ïşlîḍe"/>
          <p:cNvSpPr/>
          <p:nvPr/>
        </p:nvSpPr>
        <p:spPr bwMode="auto">
          <a:xfrm>
            <a:off x="1954280" y="3578910"/>
            <a:ext cx="77550" cy="220164"/>
          </a:xfrm>
          <a:custGeom>
            <a:avLst/>
            <a:gdLst>
              <a:gd name="T0" fmla="*/ 118 w 118"/>
              <a:gd name="T1" fmla="*/ 326 h 335"/>
              <a:gd name="T2" fmla="*/ 90 w 118"/>
              <a:gd name="T3" fmla="*/ 335 h 335"/>
              <a:gd name="T4" fmla="*/ 0 w 118"/>
              <a:gd name="T5" fmla="*/ 8 h 335"/>
              <a:gd name="T6" fmla="*/ 28 w 118"/>
              <a:gd name="T7" fmla="*/ 0 h 335"/>
              <a:gd name="T8" fmla="*/ 118 w 118"/>
              <a:gd name="T9" fmla="*/ 326 h 335"/>
            </a:gdLst>
            <a:ahLst/>
            <a:cxnLst>
              <a:cxn ang="0">
                <a:pos x="T0" y="T1"/>
              </a:cxn>
              <a:cxn ang="0">
                <a:pos x="T2" y="T3"/>
              </a:cxn>
              <a:cxn ang="0">
                <a:pos x="T4" y="T5"/>
              </a:cxn>
              <a:cxn ang="0">
                <a:pos x="T6" y="T7"/>
              </a:cxn>
              <a:cxn ang="0">
                <a:pos x="T8" y="T9"/>
              </a:cxn>
            </a:cxnLst>
            <a:rect l="0" t="0" r="r" b="b"/>
            <a:pathLst>
              <a:path w="118" h="335">
                <a:moveTo>
                  <a:pt x="118" y="326"/>
                </a:moveTo>
                <a:lnTo>
                  <a:pt x="90" y="335"/>
                </a:lnTo>
                <a:lnTo>
                  <a:pt x="0" y="8"/>
                </a:lnTo>
                <a:lnTo>
                  <a:pt x="28" y="0"/>
                </a:lnTo>
                <a:lnTo>
                  <a:pt x="118" y="326"/>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 name="îşľidé"/>
          <p:cNvSpPr/>
          <p:nvPr/>
        </p:nvSpPr>
        <p:spPr bwMode="auto">
          <a:xfrm>
            <a:off x="1954280" y="3578910"/>
            <a:ext cx="77550" cy="220164"/>
          </a:xfrm>
          <a:custGeom>
            <a:avLst/>
            <a:gdLst>
              <a:gd name="T0" fmla="*/ 118 w 118"/>
              <a:gd name="T1" fmla="*/ 326 h 335"/>
              <a:gd name="T2" fmla="*/ 90 w 118"/>
              <a:gd name="T3" fmla="*/ 335 h 335"/>
              <a:gd name="T4" fmla="*/ 0 w 118"/>
              <a:gd name="T5" fmla="*/ 8 h 335"/>
              <a:gd name="T6" fmla="*/ 28 w 118"/>
              <a:gd name="T7" fmla="*/ 0 h 335"/>
              <a:gd name="T8" fmla="*/ 118 w 118"/>
              <a:gd name="T9" fmla="*/ 326 h 335"/>
            </a:gdLst>
            <a:ahLst/>
            <a:cxnLst>
              <a:cxn ang="0">
                <a:pos x="T0" y="T1"/>
              </a:cxn>
              <a:cxn ang="0">
                <a:pos x="T2" y="T3"/>
              </a:cxn>
              <a:cxn ang="0">
                <a:pos x="T4" y="T5"/>
              </a:cxn>
              <a:cxn ang="0">
                <a:pos x="T6" y="T7"/>
              </a:cxn>
              <a:cxn ang="0">
                <a:pos x="T8" y="T9"/>
              </a:cxn>
            </a:cxnLst>
            <a:rect l="0" t="0" r="r" b="b"/>
            <a:pathLst>
              <a:path w="118" h="335">
                <a:moveTo>
                  <a:pt x="118" y="326"/>
                </a:moveTo>
                <a:lnTo>
                  <a:pt x="90" y="335"/>
                </a:lnTo>
                <a:lnTo>
                  <a:pt x="0" y="8"/>
                </a:lnTo>
                <a:lnTo>
                  <a:pt x="28" y="0"/>
                </a:lnTo>
                <a:lnTo>
                  <a:pt x="118" y="3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 name="îS1íďé"/>
          <p:cNvSpPr/>
          <p:nvPr/>
        </p:nvSpPr>
        <p:spPr bwMode="auto">
          <a:xfrm>
            <a:off x="1978596" y="3475729"/>
            <a:ext cx="101867" cy="308886"/>
          </a:xfrm>
          <a:custGeom>
            <a:avLst/>
            <a:gdLst>
              <a:gd name="T0" fmla="*/ 155 w 155"/>
              <a:gd name="T1" fmla="*/ 463 h 470"/>
              <a:gd name="T2" fmla="*/ 127 w 155"/>
              <a:gd name="T3" fmla="*/ 470 h 470"/>
              <a:gd name="T4" fmla="*/ 0 w 155"/>
              <a:gd name="T5" fmla="*/ 7 h 470"/>
              <a:gd name="T6" fmla="*/ 28 w 155"/>
              <a:gd name="T7" fmla="*/ 0 h 470"/>
              <a:gd name="T8" fmla="*/ 155 w 155"/>
              <a:gd name="T9" fmla="*/ 463 h 470"/>
            </a:gdLst>
            <a:ahLst/>
            <a:cxnLst>
              <a:cxn ang="0">
                <a:pos x="T0" y="T1"/>
              </a:cxn>
              <a:cxn ang="0">
                <a:pos x="T2" y="T3"/>
              </a:cxn>
              <a:cxn ang="0">
                <a:pos x="T4" y="T5"/>
              </a:cxn>
              <a:cxn ang="0">
                <a:pos x="T6" y="T7"/>
              </a:cxn>
              <a:cxn ang="0">
                <a:pos x="T8" y="T9"/>
              </a:cxn>
            </a:cxnLst>
            <a:rect l="0" t="0" r="r" b="b"/>
            <a:pathLst>
              <a:path w="155" h="470">
                <a:moveTo>
                  <a:pt x="155" y="463"/>
                </a:moveTo>
                <a:lnTo>
                  <a:pt x="127" y="470"/>
                </a:lnTo>
                <a:lnTo>
                  <a:pt x="0" y="7"/>
                </a:lnTo>
                <a:lnTo>
                  <a:pt x="28" y="0"/>
                </a:lnTo>
                <a:lnTo>
                  <a:pt x="155" y="463"/>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 name="işļíde"/>
          <p:cNvSpPr/>
          <p:nvPr/>
        </p:nvSpPr>
        <p:spPr bwMode="auto">
          <a:xfrm>
            <a:off x="1978596" y="3475729"/>
            <a:ext cx="101867" cy="308886"/>
          </a:xfrm>
          <a:custGeom>
            <a:avLst/>
            <a:gdLst>
              <a:gd name="T0" fmla="*/ 155 w 155"/>
              <a:gd name="T1" fmla="*/ 463 h 470"/>
              <a:gd name="T2" fmla="*/ 127 w 155"/>
              <a:gd name="T3" fmla="*/ 470 h 470"/>
              <a:gd name="T4" fmla="*/ 0 w 155"/>
              <a:gd name="T5" fmla="*/ 7 h 470"/>
              <a:gd name="T6" fmla="*/ 28 w 155"/>
              <a:gd name="T7" fmla="*/ 0 h 470"/>
              <a:gd name="T8" fmla="*/ 155 w 155"/>
              <a:gd name="T9" fmla="*/ 463 h 470"/>
            </a:gdLst>
            <a:ahLst/>
            <a:cxnLst>
              <a:cxn ang="0">
                <a:pos x="T0" y="T1"/>
              </a:cxn>
              <a:cxn ang="0">
                <a:pos x="T2" y="T3"/>
              </a:cxn>
              <a:cxn ang="0">
                <a:pos x="T4" y="T5"/>
              </a:cxn>
              <a:cxn ang="0">
                <a:pos x="T6" y="T7"/>
              </a:cxn>
              <a:cxn ang="0">
                <a:pos x="T8" y="T9"/>
              </a:cxn>
            </a:cxnLst>
            <a:rect l="0" t="0" r="r" b="b"/>
            <a:pathLst>
              <a:path w="155" h="470">
                <a:moveTo>
                  <a:pt x="155" y="463"/>
                </a:moveTo>
                <a:lnTo>
                  <a:pt x="127" y="470"/>
                </a:lnTo>
                <a:lnTo>
                  <a:pt x="0" y="7"/>
                </a:lnTo>
                <a:lnTo>
                  <a:pt x="28" y="0"/>
                </a:lnTo>
                <a:lnTo>
                  <a:pt x="155" y="46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 name="îSļiďe"/>
          <p:cNvSpPr/>
          <p:nvPr/>
        </p:nvSpPr>
        <p:spPr bwMode="auto">
          <a:xfrm>
            <a:off x="2009484" y="3515162"/>
            <a:ext cx="90037" cy="264854"/>
          </a:xfrm>
          <a:custGeom>
            <a:avLst/>
            <a:gdLst>
              <a:gd name="T0" fmla="*/ 137 w 137"/>
              <a:gd name="T1" fmla="*/ 395 h 403"/>
              <a:gd name="T2" fmla="*/ 108 w 137"/>
              <a:gd name="T3" fmla="*/ 403 h 403"/>
              <a:gd name="T4" fmla="*/ 0 w 137"/>
              <a:gd name="T5" fmla="*/ 9 h 403"/>
              <a:gd name="T6" fmla="*/ 28 w 137"/>
              <a:gd name="T7" fmla="*/ 0 h 403"/>
              <a:gd name="T8" fmla="*/ 137 w 137"/>
              <a:gd name="T9" fmla="*/ 395 h 403"/>
            </a:gdLst>
            <a:ahLst/>
            <a:cxnLst>
              <a:cxn ang="0">
                <a:pos x="T0" y="T1"/>
              </a:cxn>
              <a:cxn ang="0">
                <a:pos x="T2" y="T3"/>
              </a:cxn>
              <a:cxn ang="0">
                <a:pos x="T4" y="T5"/>
              </a:cxn>
              <a:cxn ang="0">
                <a:pos x="T6" y="T7"/>
              </a:cxn>
              <a:cxn ang="0">
                <a:pos x="T8" y="T9"/>
              </a:cxn>
            </a:cxnLst>
            <a:rect l="0" t="0" r="r" b="b"/>
            <a:pathLst>
              <a:path w="137" h="403">
                <a:moveTo>
                  <a:pt x="137" y="395"/>
                </a:moveTo>
                <a:lnTo>
                  <a:pt x="108" y="403"/>
                </a:lnTo>
                <a:lnTo>
                  <a:pt x="0" y="9"/>
                </a:lnTo>
                <a:lnTo>
                  <a:pt x="28" y="0"/>
                </a:lnTo>
                <a:lnTo>
                  <a:pt x="137" y="395"/>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 name="ïš1ïḋé"/>
          <p:cNvSpPr/>
          <p:nvPr/>
        </p:nvSpPr>
        <p:spPr bwMode="auto">
          <a:xfrm>
            <a:off x="2009484" y="3515162"/>
            <a:ext cx="90037" cy="264854"/>
          </a:xfrm>
          <a:custGeom>
            <a:avLst/>
            <a:gdLst>
              <a:gd name="T0" fmla="*/ 137 w 137"/>
              <a:gd name="T1" fmla="*/ 395 h 403"/>
              <a:gd name="T2" fmla="*/ 108 w 137"/>
              <a:gd name="T3" fmla="*/ 403 h 403"/>
              <a:gd name="T4" fmla="*/ 0 w 137"/>
              <a:gd name="T5" fmla="*/ 9 h 403"/>
              <a:gd name="T6" fmla="*/ 28 w 137"/>
              <a:gd name="T7" fmla="*/ 0 h 403"/>
              <a:gd name="T8" fmla="*/ 137 w 137"/>
              <a:gd name="T9" fmla="*/ 395 h 403"/>
            </a:gdLst>
            <a:ahLst/>
            <a:cxnLst>
              <a:cxn ang="0">
                <a:pos x="T0" y="T1"/>
              </a:cxn>
              <a:cxn ang="0">
                <a:pos x="T2" y="T3"/>
              </a:cxn>
              <a:cxn ang="0">
                <a:pos x="T4" y="T5"/>
              </a:cxn>
              <a:cxn ang="0">
                <a:pos x="T6" y="T7"/>
              </a:cxn>
              <a:cxn ang="0">
                <a:pos x="T8" y="T9"/>
              </a:cxn>
            </a:cxnLst>
            <a:rect l="0" t="0" r="r" b="b"/>
            <a:pathLst>
              <a:path w="137" h="403">
                <a:moveTo>
                  <a:pt x="137" y="395"/>
                </a:moveTo>
                <a:lnTo>
                  <a:pt x="108" y="403"/>
                </a:lnTo>
                <a:lnTo>
                  <a:pt x="0" y="9"/>
                </a:lnTo>
                <a:lnTo>
                  <a:pt x="28" y="0"/>
                </a:lnTo>
                <a:lnTo>
                  <a:pt x="137" y="3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 name="îś1íḓe"/>
          <p:cNvSpPr/>
          <p:nvPr/>
        </p:nvSpPr>
        <p:spPr bwMode="auto">
          <a:xfrm>
            <a:off x="2083091" y="3592054"/>
            <a:ext cx="65064" cy="174816"/>
          </a:xfrm>
          <a:custGeom>
            <a:avLst/>
            <a:gdLst>
              <a:gd name="T0" fmla="*/ 99 w 99"/>
              <a:gd name="T1" fmla="*/ 258 h 266"/>
              <a:gd name="T2" fmla="*/ 70 w 99"/>
              <a:gd name="T3" fmla="*/ 266 h 266"/>
              <a:gd name="T4" fmla="*/ 0 w 99"/>
              <a:gd name="T5" fmla="*/ 8 h 266"/>
              <a:gd name="T6" fmla="*/ 29 w 99"/>
              <a:gd name="T7" fmla="*/ 0 h 266"/>
              <a:gd name="T8" fmla="*/ 99 w 99"/>
              <a:gd name="T9" fmla="*/ 258 h 266"/>
            </a:gdLst>
            <a:ahLst/>
            <a:cxnLst>
              <a:cxn ang="0">
                <a:pos x="T0" y="T1"/>
              </a:cxn>
              <a:cxn ang="0">
                <a:pos x="T2" y="T3"/>
              </a:cxn>
              <a:cxn ang="0">
                <a:pos x="T4" y="T5"/>
              </a:cxn>
              <a:cxn ang="0">
                <a:pos x="T6" y="T7"/>
              </a:cxn>
              <a:cxn ang="0">
                <a:pos x="T8" y="T9"/>
              </a:cxn>
            </a:cxnLst>
            <a:rect l="0" t="0" r="r" b="b"/>
            <a:pathLst>
              <a:path w="99" h="266">
                <a:moveTo>
                  <a:pt x="99" y="258"/>
                </a:moveTo>
                <a:lnTo>
                  <a:pt x="70" y="266"/>
                </a:lnTo>
                <a:lnTo>
                  <a:pt x="0" y="8"/>
                </a:lnTo>
                <a:lnTo>
                  <a:pt x="29" y="0"/>
                </a:lnTo>
                <a:lnTo>
                  <a:pt x="99" y="258"/>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 name="iṡlîḓé"/>
          <p:cNvSpPr/>
          <p:nvPr/>
        </p:nvSpPr>
        <p:spPr bwMode="auto">
          <a:xfrm>
            <a:off x="2083091" y="3592054"/>
            <a:ext cx="65064" cy="174816"/>
          </a:xfrm>
          <a:custGeom>
            <a:avLst/>
            <a:gdLst>
              <a:gd name="T0" fmla="*/ 99 w 99"/>
              <a:gd name="T1" fmla="*/ 258 h 266"/>
              <a:gd name="T2" fmla="*/ 70 w 99"/>
              <a:gd name="T3" fmla="*/ 266 h 266"/>
              <a:gd name="T4" fmla="*/ 0 w 99"/>
              <a:gd name="T5" fmla="*/ 8 h 266"/>
              <a:gd name="T6" fmla="*/ 29 w 99"/>
              <a:gd name="T7" fmla="*/ 0 h 266"/>
              <a:gd name="T8" fmla="*/ 99 w 99"/>
              <a:gd name="T9" fmla="*/ 258 h 266"/>
            </a:gdLst>
            <a:ahLst/>
            <a:cxnLst>
              <a:cxn ang="0">
                <a:pos x="T0" y="T1"/>
              </a:cxn>
              <a:cxn ang="0">
                <a:pos x="T2" y="T3"/>
              </a:cxn>
              <a:cxn ang="0">
                <a:pos x="T4" y="T5"/>
              </a:cxn>
              <a:cxn ang="0">
                <a:pos x="T6" y="T7"/>
              </a:cxn>
              <a:cxn ang="0">
                <a:pos x="T8" y="T9"/>
              </a:cxn>
            </a:cxnLst>
            <a:rect l="0" t="0" r="r" b="b"/>
            <a:pathLst>
              <a:path w="99" h="266">
                <a:moveTo>
                  <a:pt x="99" y="258"/>
                </a:moveTo>
                <a:lnTo>
                  <a:pt x="70" y="266"/>
                </a:lnTo>
                <a:lnTo>
                  <a:pt x="0" y="8"/>
                </a:lnTo>
                <a:lnTo>
                  <a:pt x="29" y="0"/>
                </a:lnTo>
                <a:lnTo>
                  <a:pt x="99" y="2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ïṥľîḍê"/>
          <p:cNvSpPr/>
          <p:nvPr/>
        </p:nvSpPr>
        <p:spPr bwMode="auto">
          <a:xfrm>
            <a:off x="2091635" y="3550651"/>
            <a:ext cx="74921" cy="210963"/>
          </a:xfrm>
          <a:custGeom>
            <a:avLst/>
            <a:gdLst>
              <a:gd name="T0" fmla="*/ 114 w 114"/>
              <a:gd name="T1" fmla="*/ 314 h 321"/>
              <a:gd name="T2" fmla="*/ 86 w 114"/>
              <a:gd name="T3" fmla="*/ 321 h 321"/>
              <a:gd name="T4" fmla="*/ 0 w 114"/>
              <a:gd name="T5" fmla="*/ 7 h 321"/>
              <a:gd name="T6" fmla="*/ 29 w 114"/>
              <a:gd name="T7" fmla="*/ 0 h 321"/>
              <a:gd name="T8" fmla="*/ 114 w 114"/>
              <a:gd name="T9" fmla="*/ 314 h 321"/>
            </a:gdLst>
            <a:ahLst/>
            <a:cxnLst>
              <a:cxn ang="0">
                <a:pos x="T0" y="T1"/>
              </a:cxn>
              <a:cxn ang="0">
                <a:pos x="T2" y="T3"/>
              </a:cxn>
              <a:cxn ang="0">
                <a:pos x="T4" y="T5"/>
              </a:cxn>
              <a:cxn ang="0">
                <a:pos x="T6" y="T7"/>
              </a:cxn>
              <a:cxn ang="0">
                <a:pos x="T8" y="T9"/>
              </a:cxn>
            </a:cxnLst>
            <a:rect l="0" t="0" r="r" b="b"/>
            <a:pathLst>
              <a:path w="114" h="321">
                <a:moveTo>
                  <a:pt x="114" y="314"/>
                </a:moveTo>
                <a:lnTo>
                  <a:pt x="86" y="321"/>
                </a:lnTo>
                <a:lnTo>
                  <a:pt x="0" y="7"/>
                </a:lnTo>
                <a:lnTo>
                  <a:pt x="29" y="0"/>
                </a:lnTo>
                <a:lnTo>
                  <a:pt x="114" y="314"/>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 name="iṩḻiďè"/>
          <p:cNvSpPr/>
          <p:nvPr/>
        </p:nvSpPr>
        <p:spPr bwMode="auto">
          <a:xfrm>
            <a:off x="2091635" y="3550651"/>
            <a:ext cx="74921" cy="210963"/>
          </a:xfrm>
          <a:custGeom>
            <a:avLst/>
            <a:gdLst>
              <a:gd name="T0" fmla="*/ 114 w 114"/>
              <a:gd name="T1" fmla="*/ 314 h 321"/>
              <a:gd name="T2" fmla="*/ 86 w 114"/>
              <a:gd name="T3" fmla="*/ 321 h 321"/>
              <a:gd name="T4" fmla="*/ 0 w 114"/>
              <a:gd name="T5" fmla="*/ 7 h 321"/>
              <a:gd name="T6" fmla="*/ 29 w 114"/>
              <a:gd name="T7" fmla="*/ 0 h 321"/>
              <a:gd name="T8" fmla="*/ 114 w 114"/>
              <a:gd name="T9" fmla="*/ 314 h 321"/>
            </a:gdLst>
            <a:ahLst/>
            <a:cxnLst>
              <a:cxn ang="0">
                <a:pos x="T0" y="T1"/>
              </a:cxn>
              <a:cxn ang="0">
                <a:pos x="T2" y="T3"/>
              </a:cxn>
              <a:cxn ang="0">
                <a:pos x="T4" y="T5"/>
              </a:cxn>
              <a:cxn ang="0">
                <a:pos x="T6" y="T7"/>
              </a:cxn>
              <a:cxn ang="0">
                <a:pos x="T8" y="T9"/>
              </a:cxn>
            </a:cxnLst>
            <a:rect l="0" t="0" r="r" b="b"/>
            <a:pathLst>
              <a:path w="114" h="321">
                <a:moveTo>
                  <a:pt x="114" y="314"/>
                </a:moveTo>
                <a:lnTo>
                  <a:pt x="86" y="321"/>
                </a:lnTo>
                <a:lnTo>
                  <a:pt x="0" y="7"/>
                </a:lnTo>
                <a:lnTo>
                  <a:pt x="29" y="0"/>
                </a:lnTo>
                <a:lnTo>
                  <a:pt x="114" y="3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 name="îṩ1íḋè"/>
          <p:cNvSpPr/>
          <p:nvPr/>
        </p:nvSpPr>
        <p:spPr bwMode="auto">
          <a:xfrm>
            <a:off x="2131068" y="3502018"/>
            <a:ext cx="84779" cy="246452"/>
          </a:xfrm>
          <a:custGeom>
            <a:avLst/>
            <a:gdLst>
              <a:gd name="T0" fmla="*/ 129 w 129"/>
              <a:gd name="T1" fmla="*/ 366 h 375"/>
              <a:gd name="T2" fmla="*/ 100 w 129"/>
              <a:gd name="T3" fmla="*/ 375 h 375"/>
              <a:gd name="T4" fmla="*/ 0 w 129"/>
              <a:gd name="T5" fmla="*/ 9 h 375"/>
              <a:gd name="T6" fmla="*/ 29 w 129"/>
              <a:gd name="T7" fmla="*/ 0 h 375"/>
              <a:gd name="T8" fmla="*/ 129 w 129"/>
              <a:gd name="T9" fmla="*/ 366 h 375"/>
            </a:gdLst>
            <a:ahLst/>
            <a:cxnLst>
              <a:cxn ang="0">
                <a:pos x="T0" y="T1"/>
              </a:cxn>
              <a:cxn ang="0">
                <a:pos x="T2" y="T3"/>
              </a:cxn>
              <a:cxn ang="0">
                <a:pos x="T4" y="T5"/>
              </a:cxn>
              <a:cxn ang="0">
                <a:pos x="T6" y="T7"/>
              </a:cxn>
              <a:cxn ang="0">
                <a:pos x="T8" y="T9"/>
              </a:cxn>
            </a:cxnLst>
            <a:rect l="0" t="0" r="r" b="b"/>
            <a:pathLst>
              <a:path w="129" h="375">
                <a:moveTo>
                  <a:pt x="129" y="366"/>
                </a:moveTo>
                <a:lnTo>
                  <a:pt x="100" y="375"/>
                </a:lnTo>
                <a:lnTo>
                  <a:pt x="0" y="9"/>
                </a:lnTo>
                <a:lnTo>
                  <a:pt x="29" y="0"/>
                </a:lnTo>
                <a:lnTo>
                  <a:pt x="129" y="366"/>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 name="íṣḻíḓé"/>
          <p:cNvSpPr/>
          <p:nvPr/>
        </p:nvSpPr>
        <p:spPr bwMode="auto">
          <a:xfrm>
            <a:off x="2131068" y="3502018"/>
            <a:ext cx="84779" cy="246452"/>
          </a:xfrm>
          <a:custGeom>
            <a:avLst/>
            <a:gdLst>
              <a:gd name="T0" fmla="*/ 129 w 129"/>
              <a:gd name="T1" fmla="*/ 366 h 375"/>
              <a:gd name="T2" fmla="*/ 100 w 129"/>
              <a:gd name="T3" fmla="*/ 375 h 375"/>
              <a:gd name="T4" fmla="*/ 0 w 129"/>
              <a:gd name="T5" fmla="*/ 9 h 375"/>
              <a:gd name="T6" fmla="*/ 29 w 129"/>
              <a:gd name="T7" fmla="*/ 0 h 375"/>
              <a:gd name="T8" fmla="*/ 129 w 129"/>
              <a:gd name="T9" fmla="*/ 366 h 375"/>
            </a:gdLst>
            <a:ahLst/>
            <a:cxnLst>
              <a:cxn ang="0">
                <a:pos x="T0" y="T1"/>
              </a:cxn>
              <a:cxn ang="0">
                <a:pos x="T2" y="T3"/>
              </a:cxn>
              <a:cxn ang="0">
                <a:pos x="T4" y="T5"/>
              </a:cxn>
              <a:cxn ang="0">
                <a:pos x="T6" y="T7"/>
              </a:cxn>
              <a:cxn ang="0">
                <a:pos x="T8" y="T9"/>
              </a:cxn>
            </a:cxnLst>
            <a:rect l="0" t="0" r="r" b="b"/>
            <a:pathLst>
              <a:path w="129" h="375">
                <a:moveTo>
                  <a:pt x="129" y="366"/>
                </a:moveTo>
                <a:lnTo>
                  <a:pt x="100" y="375"/>
                </a:lnTo>
                <a:lnTo>
                  <a:pt x="0" y="9"/>
                </a:lnTo>
                <a:lnTo>
                  <a:pt x="29" y="0"/>
                </a:lnTo>
                <a:lnTo>
                  <a:pt x="129" y="3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 name="íṣlíḋé"/>
          <p:cNvSpPr/>
          <p:nvPr/>
        </p:nvSpPr>
        <p:spPr bwMode="auto">
          <a:xfrm>
            <a:off x="2198102" y="3672233"/>
            <a:ext cx="37461" cy="70321"/>
          </a:xfrm>
          <a:custGeom>
            <a:avLst/>
            <a:gdLst>
              <a:gd name="T0" fmla="*/ 57 w 57"/>
              <a:gd name="T1" fmla="*/ 100 h 107"/>
              <a:gd name="T2" fmla="*/ 27 w 57"/>
              <a:gd name="T3" fmla="*/ 107 h 107"/>
              <a:gd name="T4" fmla="*/ 0 w 57"/>
              <a:gd name="T5" fmla="*/ 9 h 107"/>
              <a:gd name="T6" fmla="*/ 28 w 57"/>
              <a:gd name="T7" fmla="*/ 0 h 107"/>
              <a:gd name="T8" fmla="*/ 57 w 57"/>
              <a:gd name="T9" fmla="*/ 100 h 107"/>
            </a:gdLst>
            <a:ahLst/>
            <a:cxnLst>
              <a:cxn ang="0">
                <a:pos x="T0" y="T1"/>
              </a:cxn>
              <a:cxn ang="0">
                <a:pos x="T2" y="T3"/>
              </a:cxn>
              <a:cxn ang="0">
                <a:pos x="T4" y="T5"/>
              </a:cxn>
              <a:cxn ang="0">
                <a:pos x="T6" y="T7"/>
              </a:cxn>
              <a:cxn ang="0">
                <a:pos x="T8" y="T9"/>
              </a:cxn>
            </a:cxnLst>
            <a:rect l="0" t="0" r="r" b="b"/>
            <a:pathLst>
              <a:path w="57" h="107">
                <a:moveTo>
                  <a:pt x="57" y="100"/>
                </a:moveTo>
                <a:lnTo>
                  <a:pt x="27" y="107"/>
                </a:lnTo>
                <a:lnTo>
                  <a:pt x="0" y="9"/>
                </a:lnTo>
                <a:lnTo>
                  <a:pt x="28" y="0"/>
                </a:lnTo>
                <a:lnTo>
                  <a:pt x="57" y="100"/>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 name="ïsľïḍè"/>
          <p:cNvSpPr/>
          <p:nvPr/>
        </p:nvSpPr>
        <p:spPr bwMode="auto">
          <a:xfrm>
            <a:off x="2198102" y="3672233"/>
            <a:ext cx="37461" cy="70321"/>
          </a:xfrm>
          <a:custGeom>
            <a:avLst/>
            <a:gdLst>
              <a:gd name="T0" fmla="*/ 57 w 57"/>
              <a:gd name="T1" fmla="*/ 100 h 107"/>
              <a:gd name="T2" fmla="*/ 27 w 57"/>
              <a:gd name="T3" fmla="*/ 107 h 107"/>
              <a:gd name="T4" fmla="*/ 0 w 57"/>
              <a:gd name="T5" fmla="*/ 9 h 107"/>
              <a:gd name="T6" fmla="*/ 28 w 57"/>
              <a:gd name="T7" fmla="*/ 0 h 107"/>
              <a:gd name="T8" fmla="*/ 57 w 57"/>
              <a:gd name="T9" fmla="*/ 100 h 107"/>
            </a:gdLst>
            <a:ahLst/>
            <a:cxnLst>
              <a:cxn ang="0">
                <a:pos x="T0" y="T1"/>
              </a:cxn>
              <a:cxn ang="0">
                <a:pos x="T2" y="T3"/>
              </a:cxn>
              <a:cxn ang="0">
                <a:pos x="T4" y="T5"/>
              </a:cxn>
              <a:cxn ang="0">
                <a:pos x="T6" y="T7"/>
              </a:cxn>
              <a:cxn ang="0">
                <a:pos x="T8" y="T9"/>
              </a:cxn>
            </a:cxnLst>
            <a:rect l="0" t="0" r="r" b="b"/>
            <a:pathLst>
              <a:path w="57" h="107">
                <a:moveTo>
                  <a:pt x="57" y="100"/>
                </a:moveTo>
                <a:lnTo>
                  <a:pt x="27" y="107"/>
                </a:lnTo>
                <a:lnTo>
                  <a:pt x="0" y="9"/>
                </a:lnTo>
                <a:lnTo>
                  <a:pt x="28" y="0"/>
                </a:lnTo>
                <a:lnTo>
                  <a:pt x="57"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 name="îsľíḓé"/>
          <p:cNvSpPr/>
          <p:nvPr/>
        </p:nvSpPr>
        <p:spPr bwMode="auto">
          <a:xfrm>
            <a:off x="2177071" y="3404751"/>
            <a:ext cx="107124" cy="324659"/>
          </a:xfrm>
          <a:custGeom>
            <a:avLst/>
            <a:gdLst>
              <a:gd name="T0" fmla="*/ 163 w 163"/>
              <a:gd name="T1" fmla="*/ 487 h 494"/>
              <a:gd name="T2" fmla="*/ 134 w 163"/>
              <a:gd name="T3" fmla="*/ 494 h 494"/>
              <a:gd name="T4" fmla="*/ 0 w 163"/>
              <a:gd name="T5" fmla="*/ 9 h 494"/>
              <a:gd name="T6" fmla="*/ 29 w 163"/>
              <a:gd name="T7" fmla="*/ 0 h 494"/>
              <a:gd name="T8" fmla="*/ 163 w 163"/>
              <a:gd name="T9" fmla="*/ 487 h 494"/>
            </a:gdLst>
            <a:ahLst/>
            <a:cxnLst>
              <a:cxn ang="0">
                <a:pos x="T0" y="T1"/>
              </a:cxn>
              <a:cxn ang="0">
                <a:pos x="T2" y="T3"/>
              </a:cxn>
              <a:cxn ang="0">
                <a:pos x="T4" y="T5"/>
              </a:cxn>
              <a:cxn ang="0">
                <a:pos x="T6" y="T7"/>
              </a:cxn>
              <a:cxn ang="0">
                <a:pos x="T8" y="T9"/>
              </a:cxn>
            </a:cxnLst>
            <a:rect l="0" t="0" r="r" b="b"/>
            <a:pathLst>
              <a:path w="163" h="494">
                <a:moveTo>
                  <a:pt x="163" y="487"/>
                </a:moveTo>
                <a:lnTo>
                  <a:pt x="134" y="494"/>
                </a:lnTo>
                <a:lnTo>
                  <a:pt x="0" y="9"/>
                </a:lnTo>
                <a:lnTo>
                  <a:pt x="29" y="0"/>
                </a:lnTo>
                <a:lnTo>
                  <a:pt x="163" y="48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 name="îṩľîďè"/>
          <p:cNvSpPr/>
          <p:nvPr/>
        </p:nvSpPr>
        <p:spPr bwMode="auto">
          <a:xfrm>
            <a:off x="2177071" y="3404751"/>
            <a:ext cx="107124" cy="324659"/>
          </a:xfrm>
          <a:custGeom>
            <a:avLst/>
            <a:gdLst>
              <a:gd name="T0" fmla="*/ 163 w 163"/>
              <a:gd name="T1" fmla="*/ 487 h 494"/>
              <a:gd name="T2" fmla="*/ 134 w 163"/>
              <a:gd name="T3" fmla="*/ 494 h 494"/>
              <a:gd name="T4" fmla="*/ 0 w 163"/>
              <a:gd name="T5" fmla="*/ 9 h 494"/>
              <a:gd name="T6" fmla="*/ 29 w 163"/>
              <a:gd name="T7" fmla="*/ 0 h 494"/>
              <a:gd name="T8" fmla="*/ 163 w 163"/>
              <a:gd name="T9" fmla="*/ 487 h 494"/>
            </a:gdLst>
            <a:ahLst/>
            <a:cxnLst>
              <a:cxn ang="0">
                <a:pos x="T0" y="T1"/>
              </a:cxn>
              <a:cxn ang="0">
                <a:pos x="T2" y="T3"/>
              </a:cxn>
              <a:cxn ang="0">
                <a:pos x="T4" y="T5"/>
              </a:cxn>
              <a:cxn ang="0">
                <a:pos x="T6" y="T7"/>
              </a:cxn>
              <a:cxn ang="0">
                <a:pos x="T8" y="T9"/>
              </a:cxn>
            </a:cxnLst>
            <a:rect l="0" t="0" r="r" b="b"/>
            <a:pathLst>
              <a:path w="163" h="494">
                <a:moveTo>
                  <a:pt x="163" y="487"/>
                </a:moveTo>
                <a:lnTo>
                  <a:pt x="134" y="494"/>
                </a:lnTo>
                <a:lnTo>
                  <a:pt x="0" y="9"/>
                </a:lnTo>
                <a:lnTo>
                  <a:pt x="29" y="0"/>
                </a:lnTo>
                <a:lnTo>
                  <a:pt x="163" y="4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2" name="iš1ïde"/>
          <p:cNvSpPr/>
          <p:nvPr/>
        </p:nvSpPr>
        <p:spPr bwMode="auto">
          <a:xfrm>
            <a:off x="2185615" y="3362690"/>
            <a:ext cx="116982" cy="362119"/>
          </a:xfrm>
          <a:custGeom>
            <a:avLst/>
            <a:gdLst>
              <a:gd name="T0" fmla="*/ 178 w 178"/>
              <a:gd name="T1" fmla="*/ 543 h 551"/>
              <a:gd name="T2" fmla="*/ 150 w 178"/>
              <a:gd name="T3" fmla="*/ 551 h 551"/>
              <a:gd name="T4" fmla="*/ 0 w 178"/>
              <a:gd name="T5" fmla="*/ 7 h 551"/>
              <a:gd name="T6" fmla="*/ 29 w 178"/>
              <a:gd name="T7" fmla="*/ 0 h 551"/>
              <a:gd name="T8" fmla="*/ 178 w 178"/>
              <a:gd name="T9" fmla="*/ 543 h 551"/>
            </a:gdLst>
            <a:ahLst/>
            <a:cxnLst>
              <a:cxn ang="0">
                <a:pos x="T0" y="T1"/>
              </a:cxn>
              <a:cxn ang="0">
                <a:pos x="T2" y="T3"/>
              </a:cxn>
              <a:cxn ang="0">
                <a:pos x="T4" y="T5"/>
              </a:cxn>
              <a:cxn ang="0">
                <a:pos x="T6" y="T7"/>
              </a:cxn>
              <a:cxn ang="0">
                <a:pos x="T8" y="T9"/>
              </a:cxn>
            </a:cxnLst>
            <a:rect l="0" t="0" r="r" b="b"/>
            <a:pathLst>
              <a:path w="178" h="551">
                <a:moveTo>
                  <a:pt x="178" y="543"/>
                </a:moveTo>
                <a:lnTo>
                  <a:pt x="150" y="551"/>
                </a:lnTo>
                <a:lnTo>
                  <a:pt x="0" y="7"/>
                </a:lnTo>
                <a:lnTo>
                  <a:pt x="29" y="0"/>
                </a:lnTo>
                <a:lnTo>
                  <a:pt x="178" y="543"/>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3" name="ïṡḷïḋê"/>
          <p:cNvSpPr/>
          <p:nvPr/>
        </p:nvSpPr>
        <p:spPr bwMode="auto">
          <a:xfrm>
            <a:off x="2185615" y="3362690"/>
            <a:ext cx="116982" cy="362119"/>
          </a:xfrm>
          <a:custGeom>
            <a:avLst/>
            <a:gdLst>
              <a:gd name="T0" fmla="*/ 178 w 178"/>
              <a:gd name="T1" fmla="*/ 543 h 551"/>
              <a:gd name="T2" fmla="*/ 150 w 178"/>
              <a:gd name="T3" fmla="*/ 551 h 551"/>
              <a:gd name="T4" fmla="*/ 0 w 178"/>
              <a:gd name="T5" fmla="*/ 7 h 551"/>
              <a:gd name="T6" fmla="*/ 29 w 178"/>
              <a:gd name="T7" fmla="*/ 0 h 551"/>
              <a:gd name="T8" fmla="*/ 178 w 178"/>
              <a:gd name="T9" fmla="*/ 543 h 551"/>
            </a:gdLst>
            <a:ahLst/>
            <a:cxnLst>
              <a:cxn ang="0">
                <a:pos x="T0" y="T1"/>
              </a:cxn>
              <a:cxn ang="0">
                <a:pos x="T2" y="T3"/>
              </a:cxn>
              <a:cxn ang="0">
                <a:pos x="T4" y="T5"/>
              </a:cxn>
              <a:cxn ang="0">
                <a:pos x="T6" y="T7"/>
              </a:cxn>
              <a:cxn ang="0">
                <a:pos x="T8" y="T9"/>
              </a:cxn>
            </a:cxnLst>
            <a:rect l="0" t="0" r="r" b="b"/>
            <a:pathLst>
              <a:path w="178" h="551">
                <a:moveTo>
                  <a:pt x="178" y="543"/>
                </a:moveTo>
                <a:lnTo>
                  <a:pt x="150" y="551"/>
                </a:lnTo>
                <a:lnTo>
                  <a:pt x="0" y="7"/>
                </a:lnTo>
                <a:lnTo>
                  <a:pt x="29" y="0"/>
                </a:lnTo>
                <a:lnTo>
                  <a:pt x="178" y="5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4" name="îŝlidé"/>
          <p:cNvSpPr/>
          <p:nvPr/>
        </p:nvSpPr>
        <p:spPr bwMode="auto">
          <a:xfrm>
            <a:off x="2280910" y="3517790"/>
            <a:ext cx="70321" cy="193218"/>
          </a:xfrm>
          <a:custGeom>
            <a:avLst/>
            <a:gdLst>
              <a:gd name="T0" fmla="*/ 107 w 107"/>
              <a:gd name="T1" fmla="*/ 287 h 294"/>
              <a:gd name="T2" fmla="*/ 79 w 107"/>
              <a:gd name="T3" fmla="*/ 294 h 294"/>
              <a:gd name="T4" fmla="*/ 0 w 107"/>
              <a:gd name="T5" fmla="*/ 7 h 294"/>
              <a:gd name="T6" fmla="*/ 29 w 107"/>
              <a:gd name="T7" fmla="*/ 0 h 294"/>
              <a:gd name="T8" fmla="*/ 107 w 107"/>
              <a:gd name="T9" fmla="*/ 287 h 294"/>
            </a:gdLst>
            <a:ahLst/>
            <a:cxnLst>
              <a:cxn ang="0">
                <a:pos x="T0" y="T1"/>
              </a:cxn>
              <a:cxn ang="0">
                <a:pos x="T2" y="T3"/>
              </a:cxn>
              <a:cxn ang="0">
                <a:pos x="T4" y="T5"/>
              </a:cxn>
              <a:cxn ang="0">
                <a:pos x="T6" y="T7"/>
              </a:cxn>
              <a:cxn ang="0">
                <a:pos x="T8" y="T9"/>
              </a:cxn>
            </a:cxnLst>
            <a:rect l="0" t="0" r="r" b="b"/>
            <a:pathLst>
              <a:path w="107" h="294">
                <a:moveTo>
                  <a:pt x="107" y="287"/>
                </a:moveTo>
                <a:lnTo>
                  <a:pt x="79" y="294"/>
                </a:lnTo>
                <a:lnTo>
                  <a:pt x="0" y="7"/>
                </a:lnTo>
                <a:lnTo>
                  <a:pt x="29" y="0"/>
                </a:lnTo>
                <a:lnTo>
                  <a:pt x="107" y="28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5" name="ïŝ1îḓe"/>
          <p:cNvSpPr/>
          <p:nvPr/>
        </p:nvSpPr>
        <p:spPr bwMode="auto">
          <a:xfrm>
            <a:off x="2280910" y="3517790"/>
            <a:ext cx="70321" cy="193218"/>
          </a:xfrm>
          <a:custGeom>
            <a:avLst/>
            <a:gdLst>
              <a:gd name="T0" fmla="*/ 107 w 107"/>
              <a:gd name="T1" fmla="*/ 287 h 294"/>
              <a:gd name="T2" fmla="*/ 79 w 107"/>
              <a:gd name="T3" fmla="*/ 294 h 294"/>
              <a:gd name="T4" fmla="*/ 0 w 107"/>
              <a:gd name="T5" fmla="*/ 7 h 294"/>
              <a:gd name="T6" fmla="*/ 29 w 107"/>
              <a:gd name="T7" fmla="*/ 0 h 294"/>
              <a:gd name="T8" fmla="*/ 107 w 107"/>
              <a:gd name="T9" fmla="*/ 287 h 294"/>
            </a:gdLst>
            <a:ahLst/>
            <a:cxnLst>
              <a:cxn ang="0">
                <a:pos x="T0" y="T1"/>
              </a:cxn>
              <a:cxn ang="0">
                <a:pos x="T2" y="T3"/>
              </a:cxn>
              <a:cxn ang="0">
                <a:pos x="T4" y="T5"/>
              </a:cxn>
              <a:cxn ang="0">
                <a:pos x="T6" y="T7"/>
              </a:cxn>
              <a:cxn ang="0">
                <a:pos x="T8" y="T9"/>
              </a:cxn>
            </a:cxnLst>
            <a:rect l="0" t="0" r="r" b="b"/>
            <a:pathLst>
              <a:path w="107" h="294">
                <a:moveTo>
                  <a:pt x="107" y="287"/>
                </a:moveTo>
                <a:lnTo>
                  <a:pt x="79" y="294"/>
                </a:lnTo>
                <a:lnTo>
                  <a:pt x="0" y="7"/>
                </a:lnTo>
                <a:lnTo>
                  <a:pt x="29" y="0"/>
                </a:lnTo>
                <a:lnTo>
                  <a:pt x="107"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 name="ïsḻiḓè"/>
          <p:cNvSpPr/>
          <p:nvPr/>
        </p:nvSpPr>
        <p:spPr bwMode="auto">
          <a:xfrm>
            <a:off x="2259879" y="3366633"/>
            <a:ext cx="110410" cy="339774"/>
          </a:xfrm>
          <a:custGeom>
            <a:avLst/>
            <a:gdLst>
              <a:gd name="T0" fmla="*/ 168 w 168"/>
              <a:gd name="T1" fmla="*/ 508 h 517"/>
              <a:gd name="T2" fmla="*/ 139 w 168"/>
              <a:gd name="T3" fmla="*/ 517 h 517"/>
              <a:gd name="T4" fmla="*/ 0 w 168"/>
              <a:gd name="T5" fmla="*/ 7 h 517"/>
              <a:gd name="T6" fmla="*/ 28 w 168"/>
              <a:gd name="T7" fmla="*/ 0 h 517"/>
              <a:gd name="T8" fmla="*/ 168 w 168"/>
              <a:gd name="T9" fmla="*/ 508 h 517"/>
            </a:gdLst>
            <a:ahLst/>
            <a:cxnLst>
              <a:cxn ang="0">
                <a:pos x="T0" y="T1"/>
              </a:cxn>
              <a:cxn ang="0">
                <a:pos x="T2" y="T3"/>
              </a:cxn>
              <a:cxn ang="0">
                <a:pos x="T4" y="T5"/>
              </a:cxn>
              <a:cxn ang="0">
                <a:pos x="T6" y="T7"/>
              </a:cxn>
              <a:cxn ang="0">
                <a:pos x="T8" y="T9"/>
              </a:cxn>
            </a:cxnLst>
            <a:rect l="0" t="0" r="r" b="b"/>
            <a:pathLst>
              <a:path w="168" h="517">
                <a:moveTo>
                  <a:pt x="168" y="508"/>
                </a:moveTo>
                <a:lnTo>
                  <a:pt x="139" y="517"/>
                </a:lnTo>
                <a:lnTo>
                  <a:pt x="0" y="7"/>
                </a:lnTo>
                <a:lnTo>
                  <a:pt x="28" y="0"/>
                </a:lnTo>
                <a:lnTo>
                  <a:pt x="168" y="508"/>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 name="iṧļïḋè"/>
          <p:cNvSpPr/>
          <p:nvPr/>
        </p:nvSpPr>
        <p:spPr bwMode="auto">
          <a:xfrm>
            <a:off x="2259879" y="3366633"/>
            <a:ext cx="110410" cy="339774"/>
          </a:xfrm>
          <a:custGeom>
            <a:avLst/>
            <a:gdLst>
              <a:gd name="T0" fmla="*/ 168 w 168"/>
              <a:gd name="T1" fmla="*/ 508 h 517"/>
              <a:gd name="T2" fmla="*/ 139 w 168"/>
              <a:gd name="T3" fmla="*/ 517 h 517"/>
              <a:gd name="T4" fmla="*/ 0 w 168"/>
              <a:gd name="T5" fmla="*/ 7 h 517"/>
              <a:gd name="T6" fmla="*/ 28 w 168"/>
              <a:gd name="T7" fmla="*/ 0 h 517"/>
              <a:gd name="T8" fmla="*/ 168 w 168"/>
              <a:gd name="T9" fmla="*/ 508 h 517"/>
            </a:gdLst>
            <a:ahLst/>
            <a:cxnLst>
              <a:cxn ang="0">
                <a:pos x="T0" y="T1"/>
              </a:cxn>
              <a:cxn ang="0">
                <a:pos x="T2" y="T3"/>
              </a:cxn>
              <a:cxn ang="0">
                <a:pos x="T4" y="T5"/>
              </a:cxn>
              <a:cxn ang="0">
                <a:pos x="T6" y="T7"/>
              </a:cxn>
              <a:cxn ang="0">
                <a:pos x="T8" y="T9"/>
              </a:cxn>
            </a:cxnLst>
            <a:rect l="0" t="0" r="r" b="b"/>
            <a:pathLst>
              <a:path w="168" h="517">
                <a:moveTo>
                  <a:pt x="168" y="508"/>
                </a:moveTo>
                <a:lnTo>
                  <a:pt x="139" y="517"/>
                </a:lnTo>
                <a:lnTo>
                  <a:pt x="0" y="7"/>
                </a:lnTo>
                <a:lnTo>
                  <a:pt x="28" y="0"/>
                </a:lnTo>
                <a:lnTo>
                  <a:pt x="168" y="50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8" name="îşḻíde"/>
          <p:cNvSpPr/>
          <p:nvPr/>
        </p:nvSpPr>
        <p:spPr bwMode="auto">
          <a:xfrm>
            <a:off x="2335458" y="3450755"/>
            <a:ext cx="83465" cy="242509"/>
          </a:xfrm>
          <a:custGeom>
            <a:avLst/>
            <a:gdLst>
              <a:gd name="T0" fmla="*/ 127 w 127"/>
              <a:gd name="T1" fmla="*/ 360 h 369"/>
              <a:gd name="T2" fmla="*/ 99 w 127"/>
              <a:gd name="T3" fmla="*/ 369 h 369"/>
              <a:gd name="T4" fmla="*/ 0 w 127"/>
              <a:gd name="T5" fmla="*/ 7 h 369"/>
              <a:gd name="T6" fmla="*/ 29 w 127"/>
              <a:gd name="T7" fmla="*/ 0 h 369"/>
              <a:gd name="T8" fmla="*/ 127 w 127"/>
              <a:gd name="T9" fmla="*/ 360 h 369"/>
            </a:gdLst>
            <a:ahLst/>
            <a:cxnLst>
              <a:cxn ang="0">
                <a:pos x="T0" y="T1"/>
              </a:cxn>
              <a:cxn ang="0">
                <a:pos x="T2" y="T3"/>
              </a:cxn>
              <a:cxn ang="0">
                <a:pos x="T4" y="T5"/>
              </a:cxn>
              <a:cxn ang="0">
                <a:pos x="T6" y="T7"/>
              </a:cxn>
              <a:cxn ang="0">
                <a:pos x="T8" y="T9"/>
              </a:cxn>
            </a:cxnLst>
            <a:rect l="0" t="0" r="r" b="b"/>
            <a:pathLst>
              <a:path w="127" h="369">
                <a:moveTo>
                  <a:pt x="127" y="360"/>
                </a:moveTo>
                <a:lnTo>
                  <a:pt x="99" y="369"/>
                </a:lnTo>
                <a:lnTo>
                  <a:pt x="0" y="7"/>
                </a:lnTo>
                <a:lnTo>
                  <a:pt x="29" y="0"/>
                </a:lnTo>
                <a:lnTo>
                  <a:pt x="127" y="360"/>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 name="îŝḻîḓe"/>
          <p:cNvSpPr/>
          <p:nvPr/>
        </p:nvSpPr>
        <p:spPr bwMode="auto">
          <a:xfrm>
            <a:off x="2335458" y="3450755"/>
            <a:ext cx="83465" cy="242509"/>
          </a:xfrm>
          <a:custGeom>
            <a:avLst/>
            <a:gdLst>
              <a:gd name="T0" fmla="*/ 127 w 127"/>
              <a:gd name="T1" fmla="*/ 360 h 369"/>
              <a:gd name="T2" fmla="*/ 99 w 127"/>
              <a:gd name="T3" fmla="*/ 369 h 369"/>
              <a:gd name="T4" fmla="*/ 0 w 127"/>
              <a:gd name="T5" fmla="*/ 7 h 369"/>
              <a:gd name="T6" fmla="*/ 29 w 127"/>
              <a:gd name="T7" fmla="*/ 0 h 369"/>
              <a:gd name="T8" fmla="*/ 127 w 127"/>
              <a:gd name="T9" fmla="*/ 360 h 369"/>
            </a:gdLst>
            <a:ahLst/>
            <a:cxnLst>
              <a:cxn ang="0">
                <a:pos x="T0" y="T1"/>
              </a:cxn>
              <a:cxn ang="0">
                <a:pos x="T2" y="T3"/>
              </a:cxn>
              <a:cxn ang="0">
                <a:pos x="T4" y="T5"/>
              </a:cxn>
              <a:cxn ang="0">
                <a:pos x="T6" y="T7"/>
              </a:cxn>
              <a:cxn ang="0">
                <a:pos x="T8" y="T9"/>
              </a:cxn>
            </a:cxnLst>
            <a:rect l="0" t="0" r="r" b="b"/>
            <a:pathLst>
              <a:path w="127" h="369">
                <a:moveTo>
                  <a:pt x="127" y="360"/>
                </a:moveTo>
                <a:lnTo>
                  <a:pt x="99" y="369"/>
                </a:lnTo>
                <a:lnTo>
                  <a:pt x="0" y="7"/>
                </a:lnTo>
                <a:lnTo>
                  <a:pt x="29" y="0"/>
                </a:lnTo>
                <a:lnTo>
                  <a:pt x="127" y="3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 name="îṩľîḓè"/>
          <p:cNvSpPr/>
          <p:nvPr/>
        </p:nvSpPr>
        <p:spPr bwMode="auto">
          <a:xfrm>
            <a:off x="2359117" y="3461928"/>
            <a:ext cx="78865" cy="225421"/>
          </a:xfrm>
          <a:custGeom>
            <a:avLst/>
            <a:gdLst>
              <a:gd name="T0" fmla="*/ 120 w 120"/>
              <a:gd name="T1" fmla="*/ 336 h 343"/>
              <a:gd name="T2" fmla="*/ 91 w 120"/>
              <a:gd name="T3" fmla="*/ 343 h 343"/>
              <a:gd name="T4" fmla="*/ 0 w 120"/>
              <a:gd name="T5" fmla="*/ 7 h 343"/>
              <a:gd name="T6" fmla="*/ 28 w 120"/>
              <a:gd name="T7" fmla="*/ 0 h 343"/>
              <a:gd name="T8" fmla="*/ 120 w 120"/>
              <a:gd name="T9" fmla="*/ 336 h 343"/>
            </a:gdLst>
            <a:ahLst/>
            <a:cxnLst>
              <a:cxn ang="0">
                <a:pos x="T0" y="T1"/>
              </a:cxn>
              <a:cxn ang="0">
                <a:pos x="T2" y="T3"/>
              </a:cxn>
              <a:cxn ang="0">
                <a:pos x="T4" y="T5"/>
              </a:cxn>
              <a:cxn ang="0">
                <a:pos x="T6" y="T7"/>
              </a:cxn>
              <a:cxn ang="0">
                <a:pos x="T8" y="T9"/>
              </a:cxn>
            </a:cxnLst>
            <a:rect l="0" t="0" r="r" b="b"/>
            <a:pathLst>
              <a:path w="120" h="343">
                <a:moveTo>
                  <a:pt x="120" y="336"/>
                </a:moveTo>
                <a:lnTo>
                  <a:pt x="91" y="343"/>
                </a:lnTo>
                <a:lnTo>
                  <a:pt x="0" y="7"/>
                </a:lnTo>
                <a:lnTo>
                  <a:pt x="28" y="0"/>
                </a:lnTo>
                <a:lnTo>
                  <a:pt x="120" y="336"/>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 name="iṡ1ide"/>
          <p:cNvSpPr/>
          <p:nvPr/>
        </p:nvSpPr>
        <p:spPr bwMode="auto">
          <a:xfrm>
            <a:off x="2359117" y="3461928"/>
            <a:ext cx="78865" cy="225421"/>
          </a:xfrm>
          <a:custGeom>
            <a:avLst/>
            <a:gdLst>
              <a:gd name="T0" fmla="*/ 120 w 120"/>
              <a:gd name="T1" fmla="*/ 336 h 343"/>
              <a:gd name="T2" fmla="*/ 91 w 120"/>
              <a:gd name="T3" fmla="*/ 343 h 343"/>
              <a:gd name="T4" fmla="*/ 0 w 120"/>
              <a:gd name="T5" fmla="*/ 7 h 343"/>
              <a:gd name="T6" fmla="*/ 28 w 120"/>
              <a:gd name="T7" fmla="*/ 0 h 343"/>
              <a:gd name="T8" fmla="*/ 120 w 120"/>
              <a:gd name="T9" fmla="*/ 336 h 343"/>
            </a:gdLst>
            <a:ahLst/>
            <a:cxnLst>
              <a:cxn ang="0">
                <a:pos x="T0" y="T1"/>
              </a:cxn>
              <a:cxn ang="0">
                <a:pos x="T2" y="T3"/>
              </a:cxn>
              <a:cxn ang="0">
                <a:pos x="T4" y="T5"/>
              </a:cxn>
              <a:cxn ang="0">
                <a:pos x="T6" y="T7"/>
              </a:cxn>
              <a:cxn ang="0">
                <a:pos x="T8" y="T9"/>
              </a:cxn>
            </a:cxnLst>
            <a:rect l="0" t="0" r="r" b="b"/>
            <a:pathLst>
              <a:path w="120" h="343">
                <a:moveTo>
                  <a:pt x="120" y="336"/>
                </a:moveTo>
                <a:lnTo>
                  <a:pt x="91" y="343"/>
                </a:lnTo>
                <a:lnTo>
                  <a:pt x="0" y="7"/>
                </a:lnTo>
                <a:lnTo>
                  <a:pt x="28" y="0"/>
                </a:lnTo>
                <a:lnTo>
                  <a:pt x="120" y="3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2" name="iṣļíḓè"/>
          <p:cNvSpPr/>
          <p:nvPr/>
        </p:nvSpPr>
        <p:spPr bwMode="auto">
          <a:xfrm>
            <a:off x="2429438" y="3526334"/>
            <a:ext cx="57834" cy="147871"/>
          </a:xfrm>
          <a:custGeom>
            <a:avLst/>
            <a:gdLst>
              <a:gd name="T0" fmla="*/ 88 w 88"/>
              <a:gd name="T1" fmla="*/ 217 h 225"/>
              <a:gd name="T2" fmla="*/ 60 w 88"/>
              <a:gd name="T3" fmla="*/ 225 h 225"/>
              <a:gd name="T4" fmla="*/ 0 w 88"/>
              <a:gd name="T5" fmla="*/ 7 h 225"/>
              <a:gd name="T6" fmla="*/ 28 w 88"/>
              <a:gd name="T7" fmla="*/ 0 h 225"/>
              <a:gd name="T8" fmla="*/ 88 w 88"/>
              <a:gd name="T9" fmla="*/ 217 h 225"/>
            </a:gdLst>
            <a:ahLst/>
            <a:cxnLst>
              <a:cxn ang="0">
                <a:pos x="T0" y="T1"/>
              </a:cxn>
              <a:cxn ang="0">
                <a:pos x="T2" y="T3"/>
              </a:cxn>
              <a:cxn ang="0">
                <a:pos x="T4" y="T5"/>
              </a:cxn>
              <a:cxn ang="0">
                <a:pos x="T6" y="T7"/>
              </a:cxn>
              <a:cxn ang="0">
                <a:pos x="T8" y="T9"/>
              </a:cxn>
            </a:cxnLst>
            <a:rect l="0" t="0" r="r" b="b"/>
            <a:pathLst>
              <a:path w="88" h="225">
                <a:moveTo>
                  <a:pt x="88" y="217"/>
                </a:moveTo>
                <a:lnTo>
                  <a:pt x="60" y="225"/>
                </a:lnTo>
                <a:lnTo>
                  <a:pt x="0" y="7"/>
                </a:lnTo>
                <a:lnTo>
                  <a:pt x="28" y="0"/>
                </a:lnTo>
                <a:lnTo>
                  <a:pt x="88" y="217"/>
                </a:lnTo>
                <a:close/>
              </a:path>
            </a:pathLst>
          </a:custGeom>
          <a:solidFill>
            <a:srgbClr val="54BAE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3" name="iṣľïḑe"/>
          <p:cNvSpPr/>
          <p:nvPr/>
        </p:nvSpPr>
        <p:spPr bwMode="auto">
          <a:xfrm>
            <a:off x="2429438" y="3526334"/>
            <a:ext cx="57834" cy="147871"/>
          </a:xfrm>
          <a:custGeom>
            <a:avLst/>
            <a:gdLst>
              <a:gd name="T0" fmla="*/ 88 w 88"/>
              <a:gd name="T1" fmla="*/ 217 h 225"/>
              <a:gd name="T2" fmla="*/ 60 w 88"/>
              <a:gd name="T3" fmla="*/ 225 h 225"/>
              <a:gd name="T4" fmla="*/ 0 w 88"/>
              <a:gd name="T5" fmla="*/ 7 h 225"/>
              <a:gd name="T6" fmla="*/ 28 w 88"/>
              <a:gd name="T7" fmla="*/ 0 h 225"/>
              <a:gd name="T8" fmla="*/ 88 w 88"/>
              <a:gd name="T9" fmla="*/ 217 h 225"/>
            </a:gdLst>
            <a:ahLst/>
            <a:cxnLst>
              <a:cxn ang="0">
                <a:pos x="T0" y="T1"/>
              </a:cxn>
              <a:cxn ang="0">
                <a:pos x="T2" y="T3"/>
              </a:cxn>
              <a:cxn ang="0">
                <a:pos x="T4" y="T5"/>
              </a:cxn>
              <a:cxn ang="0">
                <a:pos x="T6" y="T7"/>
              </a:cxn>
              <a:cxn ang="0">
                <a:pos x="T8" y="T9"/>
              </a:cxn>
            </a:cxnLst>
            <a:rect l="0" t="0" r="r" b="b"/>
            <a:pathLst>
              <a:path w="88" h="225">
                <a:moveTo>
                  <a:pt x="88" y="217"/>
                </a:moveTo>
                <a:lnTo>
                  <a:pt x="60" y="225"/>
                </a:lnTo>
                <a:lnTo>
                  <a:pt x="0" y="7"/>
                </a:lnTo>
                <a:lnTo>
                  <a:pt x="28" y="0"/>
                </a:lnTo>
                <a:lnTo>
                  <a:pt x="88" y="2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4" name="ïṣļide"/>
          <p:cNvSpPr/>
          <p:nvPr/>
        </p:nvSpPr>
        <p:spPr bwMode="auto">
          <a:xfrm>
            <a:off x="2458355" y="3557223"/>
            <a:ext cx="47976" cy="111724"/>
          </a:xfrm>
          <a:custGeom>
            <a:avLst/>
            <a:gdLst>
              <a:gd name="T0" fmla="*/ 73 w 73"/>
              <a:gd name="T1" fmla="*/ 163 h 170"/>
              <a:gd name="T2" fmla="*/ 44 w 73"/>
              <a:gd name="T3" fmla="*/ 170 h 170"/>
              <a:gd name="T4" fmla="*/ 0 w 73"/>
              <a:gd name="T5" fmla="*/ 7 h 170"/>
              <a:gd name="T6" fmla="*/ 29 w 73"/>
              <a:gd name="T7" fmla="*/ 0 h 170"/>
              <a:gd name="T8" fmla="*/ 73 w 73"/>
              <a:gd name="T9" fmla="*/ 163 h 170"/>
            </a:gdLst>
            <a:ahLst/>
            <a:cxnLst>
              <a:cxn ang="0">
                <a:pos x="T0" y="T1"/>
              </a:cxn>
              <a:cxn ang="0">
                <a:pos x="T2" y="T3"/>
              </a:cxn>
              <a:cxn ang="0">
                <a:pos x="T4" y="T5"/>
              </a:cxn>
              <a:cxn ang="0">
                <a:pos x="T6" y="T7"/>
              </a:cxn>
              <a:cxn ang="0">
                <a:pos x="T8" y="T9"/>
              </a:cxn>
            </a:cxnLst>
            <a:rect l="0" t="0" r="r" b="b"/>
            <a:pathLst>
              <a:path w="73" h="170">
                <a:moveTo>
                  <a:pt x="73" y="163"/>
                </a:moveTo>
                <a:lnTo>
                  <a:pt x="44" y="170"/>
                </a:lnTo>
                <a:lnTo>
                  <a:pt x="0" y="7"/>
                </a:lnTo>
                <a:lnTo>
                  <a:pt x="29" y="0"/>
                </a:lnTo>
                <a:lnTo>
                  <a:pt x="73" y="163"/>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5" name="iśľïḑè"/>
          <p:cNvSpPr/>
          <p:nvPr/>
        </p:nvSpPr>
        <p:spPr bwMode="auto">
          <a:xfrm>
            <a:off x="2458355" y="3557223"/>
            <a:ext cx="47976" cy="111724"/>
          </a:xfrm>
          <a:custGeom>
            <a:avLst/>
            <a:gdLst>
              <a:gd name="T0" fmla="*/ 73 w 73"/>
              <a:gd name="T1" fmla="*/ 163 h 170"/>
              <a:gd name="T2" fmla="*/ 44 w 73"/>
              <a:gd name="T3" fmla="*/ 170 h 170"/>
              <a:gd name="T4" fmla="*/ 0 w 73"/>
              <a:gd name="T5" fmla="*/ 7 h 170"/>
              <a:gd name="T6" fmla="*/ 29 w 73"/>
              <a:gd name="T7" fmla="*/ 0 h 170"/>
              <a:gd name="T8" fmla="*/ 73 w 73"/>
              <a:gd name="T9" fmla="*/ 163 h 170"/>
            </a:gdLst>
            <a:ahLst/>
            <a:cxnLst>
              <a:cxn ang="0">
                <a:pos x="T0" y="T1"/>
              </a:cxn>
              <a:cxn ang="0">
                <a:pos x="T2" y="T3"/>
              </a:cxn>
              <a:cxn ang="0">
                <a:pos x="T4" y="T5"/>
              </a:cxn>
              <a:cxn ang="0">
                <a:pos x="T6" y="T7"/>
              </a:cxn>
              <a:cxn ang="0">
                <a:pos x="T8" y="T9"/>
              </a:cxn>
            </a:cxnLst>
            <a:rect l="0" t="0" r="r" b="b"/>
            <a:pathLst>
              <a:path w="73" h="170">
                <a:moveTo>
                  <a:pt x="73" y="163"/>
                </a:moveTo>
                <a:lnTo>
                  <a:pt x="44" y="170"/>
                </a:lnTo>
                <a:lnTo>
                  <a:pt x="0" y="7"/>
                </a:lnTo>
                <a:lnTo>
                  <a:pt x="29" y="0"/>
                </a:lnTo>
                <a:lnTo>
                  <a:pt x="73" y="16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6" name="ïṩḻíḓê"/>
          <p:cNvSpPr/>
          <p:nvPr/>
        </p:nvSpPr>
        <p:spPr bwMode="auto">
          <a:xfrm>
            <a:off x="2514875" y="3571681"/>
            <a:ext cx="40090" cy="84122"/>
          </a:xfrm>
          <a:custGeom>
            <a:avLst/>
            <a:gdLst>
              <a:gd name="T0" fmla="*/ 61 w 61"/>
              <a:gd name="T1" fmla="*/ 119 h 128"/>
              <a:gd name="T2" fmla="*/ 32 w 61"/>
              <a:gd name="T3" fmla="*/ 128 h 128"/>
              <a:gd name="T4" fmla="*/ 0 w 61"/>
              <a:gd name="T5" fmla="*/ 8 h 128"/>
              <a:gd name="T6" fmla="*/ 28 w 61"/>
              <a:gd name="T7" fmla="*/ 0 h 128"/>
              <a:gd name="T8" fmla="*/ 61 w 61"/>
              <a:gd name="T9" fmla="*/ 119 h 128"/>
            </a:gdLst>
            <a:ahLst/>
            <a:cxnLst>
              <a:cxn ang="0">
                <a:pos x="T0" y="T1"/>
              </a:cxn>
              <a:cxn ang="0">
                <a:pos x="T2" y="T3"/>
              </a:cxn>
              <a:cxn ang="0">
                <a:pos x="T4" y="T5"/>
              </a:cxn>
              <a:cxn ang="0">
                <a:pos x="T6" y="T7"/>
              </a:cxn>
              <a:cxn ang="0">
                <a:pos x="T8" y="T9"/>
              </a:cxn>
            </a:cxnLst>
            <a:rect l="0" t="0" r="r" b="b"/>
            <a:pathLst>
              <a:path w="61" h="128">
                <a:moveTo>
                  <a:pt x="61" y="119"/>
                </a:moveTo>
                <a:lnTo>
                  <a:pt x="32" y="128"/>
                </a:lnTo>
                <a:lnTo>
                  <a:pt x="0" y="8"/>
                </a:lnTo>
                <a:lnTo>
                  <a:pt x="28" y="0"/>
                </a:lnTo>
                <a:lnTo>
                  <a:pt x="61" y="119"/>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7" name="íṥḻïḋè"/>
          <p:cNvSpPr/>
          <p:nvPr/>
        </p:nvSpPr>
        <p:spPr bwMode="auto">
          <a:xfrm>
            <a:off x="2514875" y="3571681"/>
            <a:ext cx="40090" cy="84122"/>
          </a:xfrm>
          <a:custGeom>
            <a:avLst/>
            <a:gdLst>
              <a:gd name="T0" fmla="*/ 61 w 61"/>
              <a:gd name="T1" fmla="*/ 119 h 128"/>
              <a:gd name="T2" fmla="*/ 32 w 61"/>
              <a:gd name="T3" fmla="*/ 128 h 128"/>
              <a:gd name="T4" fmla="*/ 0 w 61"/>
              <a:gd name="T5" fmla="*/ 8 h 128"/>
              <a:gd name="T6" fmla="*/ 28 w 61"/>
              <a:gd name="T7" fmla="*/ 0 h 128"/>
              <a:gd name="T8" fmla="*/ 61 w 61"/>
              <a:gd name="T9" fmla="*/ 119 h 128"/>
            </a:gdLst>
            <a:ahLst/>
            <a:cxnLst>
              <a:cxn ang="0">
                <a:pos x="T0" y="T1"/>
              </a:cxn>
              <a:cxn ang="0">
                <a:pos x="T2" y="T3"/>
              </a:cxn>
              <a:cxn ang="0">
                <a:pos x="T4" y="T5"/>
              </a:cxn>
              <a:cxn ang="0">
                <a:pos x="T6" y="T7"/>
              </a:cxn>
              <a:cxn ang="0">
                <a:pos x="T8" y="T9"/>
              </a:cxn>
            </a:cxnLst>
            <a:rect l="0" t="0" r="r" b="b"/>
            <a:pathLst>
              <a:path w="61" h="128">
                <a:moveTo>
                  <a:pt x="61" y="119"/>
                </a:moveTo>
                <a:lnTo>
                  <a:pt x="32" y="128"/>
                </a:lnTo>
                <a:lnTo>
                  <a:pt x="0" y="8"/>
                </a:lnTo>
                <a:lnTo>
                  <a:pt x="28" y="0"/>
                </a:lnTo>
                <a:lnTo>
                  <a:pt x="61" y="1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8" name="îśḻíḍe"/>
          <p:cNvSpPr/>
          <p:nvPr/>
        </p:nvSpPr>
        <p:spPr bwMode="auto">
          <a:xfrm>
            <a:off x="2483986" y="3386349"/>
            <a:ext cx="90037" cy="263539"/>
          </a:xfrm>
          <a:custGeom>
            <a:avLst/>
            <a:gdLst>
              <a:gd name="T0" fmla="*/ 137 w 137"/>
              <a:gd name="T1" fmla="*/ 394 h 401"/>
              <a:gd name="T2" fmla="*/ 108 w 137"/>
              <a:gd name="T3" fmla="*/ 401 h 401"/>
              <a:gd name="T4" fmla="*/ 0 w 137"/>
              <a:gd name="T5" fmla="*/ 7 h 401"/>
              <a:gd name="T6" fmla="*/ 28 w 137"/>
              <a:gd name="T7" fmla="*/ 0 h 401"/>
              <a:gd name="T8" fmla="*/ 137 w 137"/>
              <a:gd name="T9" fmla="*/ 394 h 401"/>
            </a:gdLst>
            <a:ahLst/>
            <a:cxnLst>
              <a:cxn ang="0">
                <a:pos x="T0" y="T1"/>
              </a:cxn>
              <a:cxn ang="0">
                <a:pos x="T2" y="T3"/>
              </a:cxn>
              <a:cxn ang="0">
                <a:pos x="T4" y="T5"/>
              </a:cxn>
              <a:cxn ang="0">
                <a:pos x="T6" y="T7"/>
              </a:cxn>
              <a:cxn ang="0">
                <a:pos x="T8" y="T9"/>
              </a:cxn>
            </a:cxnLst>
            <a:rect l="0" t="0" r="r" b="b"/>
            <a:pathLst>
              <a:path w="137" h="401">
                <a:moveTo>
                  <a:pt x="137" y="394"/>
                </a:moveTo>
                <a:lnTo>
                  <a:pt x="108" y="401"/>
                </a:lnTo>
                <a:lnTo>
                  <a:pt x="0" y="7"/>
                </a:lnTo>
                <a:lnTo>
                  <a:pt x="28" y="0"/>
                </a:lnTo>
                <a:lnTo>
                  <a:pt x="137" y="39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9" name="îŝḷíďe"/>
          <p:cNvSpPr/>
          <p:nvPr/>
        </p:nvSpPr>
        <p:spPr bwMode="auto">
          <a:xfrm>
            <a:off x="2483986" y="3386349"/>
            <a:ext cx="90037" cy="263539"/>
          </a:xfrm>
          <a:custGeom>
            <a:avLst/>
            <a:gdLst>
              <a:gd name="T0" fmla="*/ 137 w 137"/>
              <a:gd name="T1" fmla="*/ 394 h 401"/>
              <a:gd name="T2" fmla="*/ 108 w 137"/>
              <a:gd name="T3" fmla="*/ 401 h 401"/>
              <a:gd name="T4" fmla="*/ 0 w 137"/>
              <a:gd name="T5" fmla="*/ 7 h 401"/>
              <a:gd name="T6" fmla="*/ 28 w 137"/>
              <a:gd name="T7" fmla="*/ 0 h 401"/>
              <a:gd name="T8" fmla="*/ 137 w 137"/>
              <a:gd name="T9" fmla="*/ 394 h 401"/>
            </a:gdLst>
            <a:ahLst/>
            <a:cxnLst>
              <a:cxn ang="0">
                <a:pos x="T0" y="T1"/>
              </a:cxn>
              <a:cxn ang="0">
                <a:pos x="T2" y="T3"/>
              </a:cxn>
              <a:cxn ang="0">
                <a:pos x="T4" y="T5"/>
              </a:cxn>
              <a:cxn ang="0">
                <a:pos x="T6" y="T7"/>
              </a:cxn>
              <a:cxn ang="0">
                <a:pos x="T8" y="T9"/>
              </a:cxn>
            </a:cxnLst>
            <a:rect l="0" t="0" r="r" b="b"/>
            <a:pathLst>
              <a:path w="137" h="401">
                <a:moveTo>
                  <a:pt x="137" y="394"/>
                </a:moveTo>
                <a:lnTo>
                  <a:pt x="108" y="401"/>
                </a:lnTo>
                <a:lnTo>
                  <a:pt x="0" y="7"/>
                </a:lnTo>
                <a:lnTo>
                  <a:pt x="28" y="0"/>
                </a:lnTo>
                <a:lnTo>
                  <a:pt x="137" y="3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0" name="î$liḓê"/>
          <p:cNvSpPr/>
          <p:nvPr/>
        </p:nvSpPr>
        <p:spPr bwMode="auto">
          <a:xfrm>
            <a:off x="2526047" y="3345603"/>
            <a:ext cx="96609" cy="291142"/>
          </a:xfrm>
          <a:custGeom>
            <a:avLst/>
            <a:gdLst>
              <a:gd name="T0" fmla="*/ 147 w 147"/>
              <a:gd name="T1" fmla="*/ 436 h 443"/>
              <a:gd name="T2" fmla="*/ 118 w 147"/>
              <a:gd name="T3" fmla="*/ 443 h 443"/>
              <a:gd name="T4" fmla="*/ 0 w 147"/>
              <a:gd name="T5" fmla="*/ 9 h 443"/>
              <a:gd name="T6" fmla="*/ 28 w 147"/>
              <a:gd name="T7" fmla="*/ 0 h 443"/>
              <a:gd name="T8" fmla="*/ 147 w 147"/>
              <a:gd name="T9" fmla="*/ 436 h 443"/>
            </a:gdLst>
            <a:ahLst/>
            <a:cxnLst>
              <a:cxn ang="0">
                <a:pos x="T0" y="T1"/>
              </a:cxn>
              <a:cxn ang="0">
                <a:pos x="T2" y="T3"/>
              </a:cxn>
              <a:cxn ang="0">
                <a:pos x="T4" y="T5"/>
              </a:cxn>
              <a:cxn ang="0">
                <a:pos x="T6" y="T7"/>
              </a:cxn>
              <a:cxn ang="0">
                <a:pos x="T8" y="T9"/>
              </a:cxn>
            </a:cxnLst>
            <a:rect l="0" t="0" r="r" b="b"/>
            <a:pathLst>
              <a:path w="147" h="443">
                <a:moveTo>
                  <a:pt x="147" y="436"/>
                </a:moveTo>
                <a:lnTo>
                  <a:pt x="118" y="443"/>
                </a:lnTo>
                <a:lnTo>
                  <a:pt x="0" y="9"/>
                </a:lnTo>
                <a:lnTo>
                  <a:pt x="28" y="0"/>
                </a:lnTo>
                <a:lnTo>
                  <a:pt x="147" y="436"/>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1" name="îṡḻiḍe"/>
          <p:cNvSpPr/>
          <p:nvPr/>
        </p:nvSpPr>
        <p:spPr bwMode="auto">
          <a:xfrm>
            <a:off x="2526047" y="3345603"/>
            <a:ext cx="96609" cy="291142"/>
          </a:xfrm>
          <a:custGeom>
            <a:avLst/>
            <a:gdLst>
              <a:gd name="T0" fmla="*/ 147 w 147"/>
              <a:gd name="T1" fmla="*/ 436 h 443"/>
              <a:gd name="T2" fmla="*/ 118 w 147"/>
              <a:gd name="T3" fmla="*/ 443 h 443"/>
              <a:gd name="T4" fmla="*/ 0 w 147"/>
              <a:gd name="T5" fmla="*/ 9 h 443"/>
              <a:gd name="T6" fmla="*/ 28 w 147"/>
              <a:gd name="T7" fmla="*/ 0 h 443"/>
              <a:gd name="T8" fmla="*/ 147 w 147"/>
              <a:gd name="T9" fmla="*/ 436 h 443"/>
            </a:gdLst>
            <a:ahLst/>
            <a:cxnLst>
              <a:cxn ang="0">
                <a:pos x="T0" y="T1"/>
              </a:cxn>
              <a:cxn ang="0">
                <a:pos x="T2" y="T3"/>
              </a:cxn>
              <a:cxn ang="0">
                <a:pos x="T4" y="T5"/>
              </a:cxn>
              <a:cxn ang="0">
                <a:pos x="T6" y="T7"/>
              </a:cxn>
              <a:cxn ang="0">
                <a:pos x="T8" y="T9"/>
              </a:cxn>
            </a:cxnLst>
            <a:rect l="0" t="0" r="r" b="b"/>
            <a:pathLst>
              <a:path w="147" h="443">
                <a:moveTo>
                  <a:pt x="147" y="436"/>
                </a:moveTo>
                <a:lnTo>
                  <a:pt x="118" y="443"/>
                </a:lnTo>
                <a:lnTo>
                  <a:pt x="0" y="9"/>
                </a:lnTo>
                <a:lnTo>
                  <a:pt x="28" y="0"/>
                </a:lnTo>
                <a:lnTo>
                  <a:pt x="147" y="4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2" name="íṧḻîḑe"/>
          <p:cNvSpPr/>
          <p:nvPr/>
        </p:nvSpPr>
        <p:spPr bwMode="auto">
          <a:xfrm>
            <a:off x="2519475" y="3250966"/>
            <a:ext cx="121583" cy="381178"/>
          </a:xfrm>
          <a:custGeom>
            <a:avLst/>
            <a:gdLst>
              <a:gd name="T0" fmla="*/ 185 w 185"/>
              <a:gd name="T1" fmla="*/ 572 h 580"/>
              <a:gd name="T2" fmla="*/ 157 w 185"/>
              <a:gd name="T3" fmla="*/ 580 h 580"/>
              <a:gd name="T4" fmla="*/ 0 w 185"/>
              <a:gd name="T5" fmla="*/ 8 h 580"/>
              <a:gd name="T6" fmla="*/ 28 w 185"/>
              <a:gd name="T7" fmla="*/ 0 h 580"/>
              <a:gd name="T8" fmla="*/ 185 w 185"/>
              <a:gd name="T9" fmla="*/ 572 h 580"/>
            </a:gdLst>
            <a:ahLst/>
            <a:cxnLst>
              <a:cxn ang="0">
                <a:pos x="T0" y="T1"/>
              </a:cxn>
              <a:cxn ang="0">
                <a:pos x="T2" y="T3"/>
              </a:cxn>
              <a:cxn ang="0">
                <a:pos x="T4" y="T5"/>
              </a:cxn>
              <a:cxn ang="0">
                <a:pos x="T6" y="T7"/>
              </a:cxn>
              <a:cxn ang="0">
                <a:pos x="T8" y="T9"/>
              </a:cxn>
            </a:cxnLst>
            <a:rect l="0" t="0" r="r" b="b"/>
            <a:pathLst>
              <a:path w="185" h="580">
                <a:moveTo>
                  <a:pt x="185" y="572"/>
                </a:moveTo>
                <a:lnTo>
                  <a:pt x="157" y="580"/>
                </a:lnTo>
                <a:lnTo>
                  <a:pt x="0" y="8"/>
                </a:lnTo>
                <a:lnTo>
                  <a:pt x="28" y="0"/>
                </a:lnTo>
                <a:lnTo>
                  <a:pt x="185" y="572"/>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3" name="íšľiḑê"/>
          <p:cNvSpPr/>
          <p:nvPr/>
        </p:nvSpPr>
        <p:spPr bwMode="auto">
          <a:xfrm>
            <a:off x="2519475" y="3250966"/>
            <a:ext cx="121583" cy="381178"/>
          </a:xfrm>
          <a:custGeom>
            <a:avLst/>
            <a:gdLst>
              <a:gd name="T0" fmla="*/ 185 w 185"/>
              <a:gd name="T1" fmla="*/ 572 h 580"/>
              <a:gd name="T2" fmla="*/ 157 w 185"/>
              <a:gd name="T3" fmla="*/ 580 h 580"/>
              <a:gd name="T4" fmla="*/ 0 w 185"/>
              <a:gd name="T5" fmla="*/ 8 h 580"/>
              <a:gd name="T6" fmla="*/ 28 w 185"/>
              <a:gd name="T7" fmla="*/ 0 h 580"/>
              <a:gd name="T8" fmla="*/ 185 w 185"/>
              <a:gd name="T9" fmla="*/ 572 h 580"/>
            </a:gdLst>
            <a:ahLst/>
            <a:cxnLst>
              <a:cxn ang="0">
                <a:pos x="T0" y="T1"/>
              </a:cxn>
              <a:cxn ang="0">
                <a:pos x="T2" y="T3"/>
              </a:cxn>
              <a:cxn ang="0">
                <a:pos x="T4" y="T5"/>
              </a:cxn>
              <a:cxn ang="0">
                <a:pos x="T6" y="T7"/>
              </a:cxn>
              <a:cxn ang="0">
                <a:pos x="T8" y="T9"/>
              </a:cxn>
            </a:cxnLst>
            <a:rect l="0" t="0" r="r" b="b"/>
            <a:pathLst>
              <a:path w="185" h="580">
                <a:moveTo>
                  <a:pt x="185" y="572"/>
                </a:moveTo>
                <a:lnTo>
                  <a:pt x="157" y="580"/>
                </a:lnTo>
                <a:lnTo>
                  <a:pt x="0" y="8"/>
                </a:lnTo>
                <a:lnTo>
                  <a:pt x="28" y="0"/>
                </a:lnTo>
                <a:lnTo>
                  <a:pt x="185" y="5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4" name="išḻidê"/>
          <p:cNvSpPr/>
          <p:nvPr/>
        </p:nvSpPr>
        <p:spPr bwMode="auto">
          <a:xfrm>
            <a:off x="2623313" y="3436297"/>
            <a:ext cx="67692" cy="182046"/>
          </a:xfrm>
          <a:custGeom>
            <a:avLst/>
            <a:gdLst>
              <a:gd name="T0" fmla="*/ 103 w 103"/>
              <a:gd name="T1" fmla="*/ 270 h 277"/>
              <a:gd name="T2" fmla="*/ 73 w 103"/>
              <a:gd name="T3" fmla="*/ 277 h 277"/>
              <a:gd name="T4" fmla="*/ 0 w 103"/>
              <a:gd name="T5" fmla="*/ 9 h 277"/>
              <a:gd name="T6" fmla="*/ 29 w 103"/>
              <a:gd name="T7" fmla="*/ 0 h 277"/>
              <a:gd name="T8" fmla="*/ 103 w 103"/>
              <a:gd name="T9" fmla="*/ 270 h 277"/>
            </a:gdLst>
            <a:ahLst/>
            <a:cxnLst>
              <a:cxn ang="0">
                <a:pos x="T0" y="T1"/>
              </a:cxn>
              <a:cxn ang="0">
                <a:pos x="T2" y="T3"/>
              </a:cxn>
              <a:cxn ang="0">
                <a:pos x="T4" y="T5"/>
              </a:cxn>
              <a:cxn ang="0">
                <a:pos x="T6" y="T7"/>
              </a:cxn>
              <a:cxn ang="0">
                <a:pos x="T8" y="T9"/>
              </a:cxn>
            </a:cxnLst>
            <a:rect l="0" t="0" r="r" b="b"/>
            <a:pathLst>
              <a:path w="103" h="277">
                <a:moveTo>
                  <a:pt x="103" y="270"/>
                </a:moveTo>
                <a:lnTo>
                  <a:pt x="73" y="277"/>
                </a:lnTo>
                <a:lnTo>
                  <a:pt x="0" y="9"/>
                </a:lnTo>
                <a:lnTo>
                  <a:pt x="29" y="0"/>
                </a:lnTo>
                <a:lnTo>
                  <a:pt x="103" y="270"/>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5" name="îṣļïḓè"/>
          <p:cNvSpPr/>
          <p:nvPr/>
        </p:nvSpPr>
        <p:spPr bwMode="auto">
          <a:xfrm>
            <a:off x="2623313" y="3436297"/>
            <a:ext cx="67692" cy="182046"/>
          </a:xfrm>
          <a:custGeom>
            <a:avLst/>
            <a:gdLst>
              <a:gd name="T0" fmla="*/ 103 w 103"/>
              <a:gd name="T1" fmla="*/ 270 h 277"/>
              <a:gd name="T2" fmla="*/ 73 w 103"/>
              <a:gd name="T3" fmla="*/ 277 h 277"/>
              <a:gd name="T4" fmla="*/ 0 w 103"/>
              <a:gd name="T5" fmla="*/ 9 h 277"/>
              <a:gd name="T6" fmla="*/ 29 w 103"/>
              <a:gd name="T7" fmla="*/ 0 h 277"/>
              <a:gd name="T8" fmla="*/ 103 w 103"/>
              <a:gd name="T9" fmla="*/ 270 h 277"/>
            </a:gdLst>
            <a:ahLst/>
            <a:cxnLst>
              <a:cxn ang="0">
                <a:pos x="T0" y="T1"/>
              </a:cxn>
              <a:cxn ang="0">
                <a:pos x="T2" y="T3"/>
              </a:cxn>
              <a:cxn ang="0">
                <a:pos x="T4" y="T5"/>
              </a:cxn>
              <a:cxn ang="0">
                <a:pos x="T6" y="T7"/>
              </a:cxn>
              <a:cxn ang="0">
                <a:pos x="T8" y="T9"/>
              </a:cxn>
            </a:cxnLst>
            <a:rect l="0" t="0" r="r" b="b"/>
            <a:pathLst>
              <a:path w="103" h="277">
                <a:moveTo>
                  <a:pt x="103" y="270"/>
                </a:moveTo>
                <a:lnTo>
                  <a:pt x="73" y="277"/>
                </a:lnTo>
                <a:lnTo>
                  <a:pt x="0" y="9"/>
                </a:lnTo>
                <a:lnTo>
                  <a:pt x="29" y="0"/>
                </a:lnTo>
                <a:lnTo>
                  <a:pt x="103" y="2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6" name="îśḷiḋê"/>
          <p:cNvSpPr/>
          <p:nvPr/>
        </p:nvSpPr>
        <p:spPr bwMode="auto">
          <a:xfrm>
            <a:off x="2649601" y="3459299"/>
            <a:ext cx="59806" cy="154443"/>
          </a:xfrm>
          <a:custGeom>
            <a:avLst/>
            <a:gdLst>
              <a:gd name="T0" fmla="*/ 91 w 91"/>
              <a:gd name="T1" fmla="*/ 226 h 235"/>
              <a:gd name="T2" fmla="*/ 63 w 91"/>
              <a:gd name="T3" fmla="*/ 235 h 235"/>
              <a:gd name="T4" fmla="*/ 0 w 91"/>
              <a:gd name="T5" fmla="*/ 7 h 235"/>
              <a:gd name="T6" fmla="*/ 29 w 91"/>
              <a:gd name="T7" fmla="*/ 0 h 235"/>
              <a:gd name="T8" fmla="*/ 91 w 91"/>
              <a:gd name="T9" fmla="*/ 226 h 235"/>
            </a:gdLst>
            <a:ahLst/>
            <a:cxnLst>
              <a:cxn ang="0">
                <a:pos x="T0" y="T1"/>
              </a:cxn>
              <a:cxn ang="0">
                <a:pos x="T2" y="T3"/>
              </a:cxn>
              <a:cxn ang="0">
                <a:pos x="T4" y="T5"/>
              </a:cxn>
              <a:cxn ang="0">
                <a:pos x="T6" y="T7"/>
              </a:cxn>
              <a:cxn ang="0">
                <a:pos x="T8" y="T9"/>
              </a:cxn>
            </a:cxnLst>
            <a:rect l="0" t="0" r="r" b="b"/>
            <a:pathLst>
              <a:path w="91" h="235">
                <a:moveTo>
                  <a:pt x="91" y="226"/>
                </a:moveTo>
                <a:lnTo>
                  <a:pt x="63" y="235"/>
                </a:lnTo>
                <a:lnTo>
                  <a:pt x="0" y="7"/>
                </a:lnTo>
                <a:lnTo>
                  <a:pt x="29" y="0"/>
                </a:lnTo>
                <a:lnTo>
                  <a:pt x="91" y="226"/>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7" name="îṡḷîďé"/>
          <p:cNvSpPr/>
          <p:nvPr/>
        </p:nvSpPr>
        <p:spPr bwMode="auto">
          <a:xfrm>
            <a:off x="2649601" y="3459299"/>
            <a:ext cx="59806" cy="154443"/>
          </a:xfrm>
          <a:custGeom>
            <a:avLst/>
            <a:gdLst>
              <a:gd name="T0" fmla="*/ 91 w 91"/>
              <a:gd name="T1" fmla="*/ 226 h 235"/>
              <a:gd name="T2" fmla="*/ 63 w 91"/>
              <a:gd name="T3" fmla="*/ 235 h 235"/>
              <a:gd name="T4" fmla="*/ 0 w 91"/>
              <a:gd name="T5" fmla="*/ 7 h 235"/>
              <a:gd name="T6" fmla="*/ 29 w 91"/>
              <a:gd name="T7" fmla="*/ 0 h 235"/>
              <a:gd name="T8" fmla="*/ 91 w 91"/>
              <a:gd name="T9" fmla="*/ 226 h 235"/>
            </a:gdLst>
            <a:ahLst/>
            <a:cxnLst>
              <a:cxn ang="0">
                <a:pos x="T0" y="T1"/>
              </a:cxn>
              <a:cxn ang="0">
                <a:pos x="T2" y="T3"/>
              </a:cxn>
              <a:cxn ang="0">
                <a:pos x="T4" y="T5"/>
              </a:cxn>
              <a:cxn ang="0">
                <a:pos x="T6" y="T7"/>
              </a:cxn>
              <a:cxn ang="0">
                <a:pos x="T8" y="T9"/>
              </a:cxn>
            </a:cxnLst>
            <a:rect l="0" t="0" r="r" b="b"/>
            <a:pathLst>
              <a:path w="91" h="235">
                <a:moveTo>
                  <a:pt x="91" y="226"/>
                </a:moveTo>
                <a:lnTo>
                  <a:pt x="63" y="235"/>
                </a:lnTo>
                <a:lnTo>
                  <a:pt x="0" y="7"/>
                </a:lnTo>
                <a:lnTo>
                  <a:pt x="29" y="0"/>
                </a:lnTo>
                <a:lnTo>
                  <a:pt x="91" y="2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8" name="is1îďe"/>
          <p:cNvSpPr/>
          <p:nvPr/>
        </p:nvSpPr>
        <p:spPr bwMode="auto">
          <a:xfrm>
            <a:off x="2710721" y="3490188"/>
            <a:ext cx="47976" cy="110410"/>
          </a:xfrm>
          <a:custGeom>
            <a:avLst/>
            <a:gdLst>
              <a:gd name="T0" fmla="*/ 73 w 73"/>
              <a:gd name="T1" fmla="*/ 159 h 168"/>
              <a:gd name="T2" fmla="*/ 44 w 73"/>
              <a:gd name="T3" fmla="*/ 168 h 168"/>
              <a:gd name="T4" fmla="*/ 0 w 73"/>
              <a:gd name="T5" fmla="*/ 7 h 168"/>
              <a:gd name="T6" fmla="*/ 28 w 73"/>
              <a:gd name="T7" fmla="*/ 0 h 168"/>
              <a:gd name="T8" fmla="*/ 73 w 73"/>
              <a:gd name="T9" fmla="*/ 159 h 168"/>
            </a:gdLst>
            <a:ahLst/>
            <a:cxnLst>
              <a:cxn ang="0">
                <a:pos x="T0" y="T1"/>
              </a:cxn>
              <a:cxn ang="0">
                <a:pos x="T2" y="T3"/>
              </a:cxn>
              <a:cxn ang="0">
                <a:pos x="T4" y="T5"/>
              </a:cxn>
              <a:cxn ang="0">
                <a:pos x="T6" y="T7"/>
              </a:cxn>
              <a:cxn ang="0">
                <a:pos x="T8" y="T9"/>
              </a:cxn>
            </a:cxnLst>
            <a:rect l="0" t="0" r="r" b="b"/>
            <a:pathLst>
              <a:path w="73" h="168">
                <a:moveTo>
                  <a:pt x="73" y="159"/>
                </a:moveTo>
                <a:lnTo>
                  <a:pt x="44" y="168"/>
                </a:lnTo>
                <a:lnTo>
                  <a:pt x="0" y="7"/>
                </a:lnTo>
                <a:lnTo>
                  <a:pt x="28" y="0"/>
                </a:lnTo>
                <a:lnTo>
                  <a:pt x="73" y="159"/>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9" name="ïṩḷîďê"/>
          <p:cNvSpPr/>
          <p:nvPr/>
        </p:nvSpPr>
        <p:spPr bwMode="auto">
          <a:xfrm>
            <a:off x="2710721" y="3490188"/>
            <a:ext cx="47976" cy="110410"/>
          </a:xfrm>
          <a:custGeom>
            <a:avLst/>
            <a:gdLst>
              <a:gd name="T0" fmla="*/ 73 w 73"/>
              <a:gd name="T1" fmla="*/ 159 h 168"/>
              <a:gd name="T2" fmla="*/ 44 w 73"/>
              <a:gd name="T3" fmla="*/ 168 h 168"/>
              <a:gd name="T4" fmla="*/ 0 w 73"/>
              <a:gd name="T5" fmla="*/ 7 h 168"/>
              <a:gd name="T6" fmla="*/ 28 w 73"/>
              <a:gd name="T7" fmla="*/ 0 h 168"/>
              <a:gd name="T8" fmla="*/ 73 w 73"/>
              <a:gd name="T9" fmla="*/ 159 h 168"/>
            </a:gdLst>
            <a:ahLst/>
            <a:cxnLst>
              <a:cxn ang="0">
                <a:pos x="T0" y="T1"/>
              </a:cxn>
              <a:cxn ang="0">
                <a:pos x="T2" y="T3"/>
              </a:cxn>
              <a:cxn ang="0">
                <a:pos x="T4" y="T5"/>
              </a:cxn>
              <a:cxn ang="0">
                <a:pos x="T6" y="T7"/>
              </a:cxn>
              <a:cxn ang="0">
                <a:pos x="T8" y="T9"/>
              </a:cxn>
            </a:cxnLst>
            <a:rect l="0" t="0" r="r" b="b"/>
            <a:pathLst>
              <a:path w="73" h="168">
                <a:moveTo>
                  <a:pt x="73" y="159"/>
                </a:moveTo>
                <a:lnTo>
                  <a:pt x="44" y="168"/>
                </a:lnTo>
                <a:lnTo>
                  <a:pt x="0" y="7"/>
                </a:lnTo>
                <a:lnTo>
                  <a:pt x="28" y="0"/>
                </a:lnTo>
                <a:lnTo>
                  <a:pt x="73" y="1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0" name="ïṩlïḑê"/>
          <p:cNvSpPr/>
          <p:nvPr/>
        </p:nvSpPr>
        <p:spPr bwMode="auto">
          <a:xfrm>
            <a:off x="2741610" y="3530277"/>
            <a:ext cx="35489" cy="64406"/>
          </a:xfrm>
          <a:custGeom>
            <a:avLst/>
            <a:gdLst>
              <a:gd name="T0" fmla="*/ 54 w 54"/>
              <a:gd name="T1" fmla="*/ 91 h 98"/>
              <a:gd name="T2" fmla="*/ 26 w 54"/>
              <a:gd name="T3" fmla="*/ 98 h 98"/>
              <a:gd name="T4" fmla="*/ 0 w 54"/>
              <a:gd name="T5" fmla="*/ 7 h 98"/>
              <a:gd name="T6" fmla="*/ 28 w 54"/>
              <a:gd name="T7" fmla="*/ 0 h 98"/>
              <a:gd name="T8" fmla="*/ 54 w 54"/>
              <a:gd name="T9" fmla="*/ 91 h 98"/>
            </a:gdLst>
            <a:ahLst/>
            <a:cxnLst>
              <a:cxn ang="0">
                <a:pos x="T0" y="T1"/>
              </a:cxn>
              <a:cxn ang="0">
                <a:pos x="T2" y="T3"/>
              </a:cxn>
              <a:cxn ang="0">
                <a:pos x="T4" y="T5"/>
              </a:cxn>
              <a:cxn ang="0">
                <a:pos x="T6" y="T7"/>
              </a:cxn>
              <a:cxn ang="0">
                <a:pos x="T8" y="T9"/>
              </a:cxn>
            </a:cxnLst>
            <a:rect l="0" t="0" r="r" b="b"/>
            <a:pathLst>
              <a:path w="54" h="98">
                <a:moveTo>
                  <a:pt x="54" y="91"/>
                </a:moveTo>
                <a:lnTo>
                  <a:pt x="26" y="98"/>
                </a:lnTo>
                <a:lnTo>
                  <a:pt x="0" y="7"/>
                </a:lnTo>
                <a:lnTo>
                  <a:pt x="28" y="0"/>
                </a:lnTo>
                <a:lnTo>
                  <a:pt x="54" y="91"/>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1" name="îṣ1íďè"/>
          <p:cNvSpPr/>
          <p:nvPr/>
        </p:nvSpPr>
        <p:spPr bwMode="auto">
          <a:xfrm>
            <a:off x="2741610" y="3530277"/>
            <a:ext cx="35489" cy="64406"/>
          </a:xfrm>
          <a:custGeom>
            <a:avLst/>
            <a:gdLst>
              <a:gd name="T0" fmla="*/ 54 w 54"/>
              <a:gd name="T1" fmla="*/ 91 h 98"/>
              <a:gd name="T2" fmla="*/ 26 w 54"/>
              <a:gd name="T3" fmla="*/ 98 h 98"/>
              <a:gd name="T4" fmla="*/ 0 w 54"/>
              <a:gd name="T5" fmla="*/ 7 h 98"/>
              <a:gd name="T6" fmla="*/ 28 w 54"/>
              <a:gd name="T7" fmla="*/ 0 h 98"/>
              <a:gd name="T8" fmla="*/ 54 w 54"/>
              <a:gd name="T9" fmla="*/ 91 h 98"/>
            </a:gdLst>
            <a:ahLst/>
            <a:cxnLst>
              <a:cxn ang="0">
                <a:pos x="T0" y="T1"/>
              </a:cxn>
              <a:cxn ang="0">
                <a:pos x="T2" y="T3"/>
              </a:cxn>
              <a:cxn ang="0">
                <a:pos x="T4" y="T5"/>
              </a:cxn>
              <a:cxn ang="0">
                <a:pos x="T6" y="T7"/>
              </a:cxn>
              <a:cxn ang="0">
                <a:pos x="T8" y="T9"/>
              </a:cxn>
            </a:cxnLst>
            <a:rect l="0" t="0" r="r" b="b"/>
            <a:pathLst>
              <a:path w="54" h="98">
                <a:moveTo>
                  <a:pt x="54" y="91"/>
                </a:moveTo>
                <a:lnTo>
                  <a:pt x="26" y="98"/>
                </a:lnTo>
                <a:lnTo>
                  <a:pt x="0" y="7"/>
                </a:lnTo>
                <a:lnTo>
                  <a:pt x="28" y="0"/>
                </a:lnTo>
                <a:lnTo>
                  <a:pt x="54" y="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2" name="í$ļîḓe"/>
          <p:cNvSpPr/>
          <p:nvPr/>
        </p:nvSpPr>
        <p:spPr bwMode="auto">
          <a:xfrm>
            <a:off x="1864900" y="3106381"/>
            <a:ext cx="71636" cy="69664"/>
          </a:xfrm>
          <a:custGeom>
            <a:avLst/>
            <a:gdLst>
              <a:gd name="T0" fmla="*/ 109 w 109"/>
              <a:gd name="T1" fmla="*/ 84 h 106"/>
              <a:gd name="T2" fmla="*/ 23 w 109"/>
              <a:gd name="T3" fmla="*/ 106 h 106"/>
              <a:gd name="T4" fmla="*/ 0 w 109"/>
              <a:gd name="T5" fmla="*/ 22 h 106"/>
              <a:gd name="T6" fmla="*/ 84 w 109"/>
              <a:gd name="T7" fmla="*/ 0 h 106"/>
              <a:gd name="T8" fmla="*/ 109 w 109"/>
              <a:gd name="T9" fmla="*/ 84 h 106"/>
            </a:gdLst>
            <a:ahLst/>
            <a:cxnLst>
              <a:cxn ang="0">
                <a:pos x="T0" y="T1"/>
              </a:cxn>
              <a:cxn ang="0">
                <a:pos x="T2" y="T3"/>
              </a:cxn>
              <a:cxn ang="0">
                <a:pos x="T4" y="T5"/>
              </a:cxn>
              <a:cxn ang="0">
                <a:pos x="T6" y="T7"/>
              </a:cxn>
              <a:cxn ang="0">
                <a:pos x="T8" y="T9"/>
              </a:cxn>
            </a:cxnLst>
            <a:rect l="0" t="0" r="r" b="b"/>
            <a:pathLst>
              <a:path w="109" h="106">
                <a:moveTo>
                  <a:pt x="109" y="84"/>
                </a:moveTo>
                <a:lnTo>
                  <a:pt x="23" y="106"/>
                </a:lnTo>
                <a:lnTo>
                  <a:pt x="0" y="22"/>
                </a:lnTo>
                <a:lnTo>
                  <a:pt x="84" y="0"/>
                </a:lnTo>
                <a:lnTo>
                  <a:pt x="109" y="84"/>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3" name="iṡḻíde"/>
          <p:cNvSpPr/>
          <p:nvPr/>
        </p:nvSpPr>
        <p:spPr bwMode="auto">
          <a:xfrm>
            <a:off x="1864900" y="3106381"/>
            <a:ext cx="71636" cy="69664"/>
          </a:xfrm>
          <a:custGeom>
            <a:avLst/>
            <a:gdLst>
              <a:gd name="T0" fmla="*/ 109 w 109"/>
              <a:gd name="T1" fmla="*/ 84 h 106"/>
              <a:gd name="T2" fmla="*/ 23 w 109"/>
              <a:gd name="T3" fmla="*/ 106 h 106"/>
              <a:gd name="T4" fmla="*/ 0 w 109"/>
              <a:gd name="T5" fmla="*/ 22 h 106"/>
              <a:gd name="T6" fmla="*/ 84 w 109"/>
              <a:gd name="T7" fmla="*/ 0 h 106"/>
              <a:gd name="T8" fmla="*/ 109 w 109"/>
              <a:gd name="T9" fmla="*/ 84 h 106"/>
            </a:gdLst>
            <a:ahLst/>
            <a:cxnLst>
              <a:cxn ang="0">
                <a:pos x="T0" y="T1"/>
              </a:cxn>
              <a:cxn ang="0">
                <a:pos x="T2" y="T3"/>
              </a:cxn>
              <a:cxn ang="0">
                <a:pos x="T4" y="T5"/>
              </a:cxn>
              <a:cxn ang="0">
                <a:pos x="T6" y="T7"/>
              </a:cxn>
              <a:cxn ang="0">
                <a:pos x="T8" y="T9"/>
              </a:cxn>
            </a:cxnLst>
            <a:rect l="0" t="0" r="r" b="b"/>
            <a:pathLst>
              <a:path w="109" h="106">
                <a:moveTo>
                  <a:pt x="109" y="84"/>
                </a:moveTo>
                <a:lnTo>
                  <a:pt x="23" y="106"/>
                </a:lnTo>
                <a:lnTo>
                  <a:pt x="0" y="22"/>
                </a:lnTo>
                <a:lnTo>
                  <a:pt x="84" y="0"/>
                </a:lnTo>
                <a:lnTo>
                  <a:pt x="109"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4" name="ïşļîdè"/>
          <p:cNvSpPr/>
          <p:nvPr/>
        </p:nvSpPr>
        <p:spPr bwMode="auto">
          <a:xfrm>
            <a:off x="1974653" y="3012401"/>
            <a:ext cx="364091" cy="118954"/>
          </a:xfrm>
          <a:custGeom>
            <a:avLst/>
            <a:gdLst>
              <a:gd name="T0" fmla="*/ 554 w 554"/>
              <a:gd name="T1" fmla="*/ 32 h 181"/>
              <a:gd name="T2" fmla="*/ 9 w 554"/>
              <a:gd name="T3" fmla="*/ 181 h 181"/>
              <a:gd name="T4" fmla="*/ 0 w 554"/>
              <a:gd name="T5" fmla="*/ 148 h 181"/>
              <a:gd name="T6" fmla="*/ 544 w 554"/>
              <a:gd name="T7" fmla="*/ 0 h 181"/>
              <a:gd name="T8" fmla="*/ 554 w 554"/>
              <a:gd name="T9" fmla="*/ 32 h 181"/>
            </a:gdLst>
            <a:ahLst/>
            <a:cxnLst>
              <a:cxn ang="0">
                <a:pos x="T0" y="T1"/>
              </a:cxn>
              <a:cxn ang="0">
                <a:pos x="T2" y="T3"/>
              </a:cxn>
              <a:cxn ang="0">
                <a:pos x="T4" y="T5"/>
              </a:cxn>
              <a:cxn ang="0">
                <a:pos x="T6" y="T7"/>
              </a:cxn>
              <a:cxn ang="0">
                <a:pos x="T8" y="T9"/>
              </a:cxn>
            </a:cxnLst>
            <a:rect l="0" t="0" r="r" b="b"/>
            <a:pathLst>
              <a:path w="554" h="181">
                <a:moveTo>
                  <a:pt x="554" y="32"/>
                </a:moveTo>
                <a:lnTo>
                  <a:pt x="9" y="181"/>
                </a:lnTo>
                <a:lnTo>
                  <a:pt x="0" y="148"/>
                </a:lnTo>
                <a:lnTo>
                  <a:pt x="544" y="0"/>
                </a:lnTo>
                <a:lnTo>
                  <a:pt x="554" y="3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5" name="ïSľïḋê"/>
          <p:cNvSpPr/>
          <p:nvPr/>
        </p:nvSpPr>
        <p:spPr bwMode="auto">
          <a:xfrm>
            <a:off x="1974653" y="3012401"/>
            <a:ext cx="364091" cy="118954"/>
          </a:xfrm>
          <a:custGeom>
            <a:avLst/>
            <a:gdLst>
              <a:gd name="T0" fmla="*/ 554 w 554"/>
              <a:gd name="T1" fmla="*/ 32 h 181"/>
              <a:gd name="T2" fmla="*/ 9 w 554"/>
              <a:gd name="T3" fmla="*/ 181 h 181"/>
              <a:gd name="T4" fmla="*/ 0 w 554"/>
              <a:gd name="T5" fmla="*/ 148 h 181"/>
              <a:gd name="T6" fmla="*/ 544 w 554"/>
              <a:gd name="T7" fmla="*/ 0 h 181"/>
              <a:gd name="T8" fmla="*/ 554 w 554"/>
              <a:gd name="T9" fmla="*/ 32 h 181"/>
            </a:gdLst>
            <a:ahLst/>
            <a:cxnLst>
              <a:cxn ang="0">
                <a:pos x="T0" y="T1"/>
              </a:cxn>
              <a:cxn ang="0">
                <a:pos x="T2" y="T3"/>
              </a:cxn>
              <a:cxn ang="0">
                <a:pos x="T4" y="T5"/>
              </a:cxn>
              <a:cxn ang="0">
                <a:pos x="T6" y="T7"/>
              </a:cxn>
              <a:cxn ang="0">
                <a:pos x="T8" y="T9"/>
              </a:cxn>
            </a:cxnLst>
            <a:rect l="0" t="0" r="r" b="b"/>
            <a:pathLst>
              <a:path w="554" h="181">
                <a:moveTo>
                  <a:pt x="554" y="32"/>
                </a:moveTo>
                <a:lnTo>
                  <a:pt x="9" y="181"/>
                </a:lnTo>
                <a:lnTo>
                  <a:pt x="0" y="148"/>
                </a:lnTo>
                <a:lnTo>
                  <a:pt x="544" y="0"/>
                </a:lnTo>
                <a:lnTo>
                  <a:pt x="554"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6" name="îṥḻïde"/>
          <p:cNvSpPr/>
          <p:nvPr/>
        </p:nvSpPr>
        <p:spPr bwMode="auto">
          <a:xfrm>
            <a:off x="1889217" y="3195760"/>
            <a:ext cx="71636" cy="70321"/>
          </a:xfrm>
          <a:custGeom>
            <a:avLst/>
            <a:gdLst>
              <a:gd name="T0" fmla="*/ 109 w 109"/>
              <a:gd name="T1" fmla="*/ 84 h 107"/>
              <a:gd name="T2" fmla="*/ 24 w 109"/>
              <a:gd name="T3" fmla="*/ 107 h 107"/>
              <a:gd name="T4" fmla="*/ 0 w 109"/>
              <a:gd name="T5" fmla="*/ 23 h 107"/>
              <a:gd name="T6" fmla="*/ 86 w 109"/>
              <a:gd name="T7" fmla="*/ 0 h 107"/>
              <a:gd name="T8" fmla="*/ 109 w 109"/>
              <a:gd name="T9" fmla="*/ 84 h 107"/>
            </a:gdLst>
            <a:ahLst/>
            <a:cxnLst>
              <a:cxn ang="0">
                <a:pos x="T0" y="T1"/>
              </a:cxn>
              <a:cxn ang="0">
                <a:pos x="T2" y="T3"/>
              </a:cxn>
              <a:cxn ang="0">
                <a:pos x="T4" y="T5"/>
              </a:cxn>
              <a:cxn ang="0">
                <a:pos x="T6" y="T7"/>
              </a:cxn>
              <a:cxn ang="0">
                <a:pos x="T8" y="T9"/>
              </a:cxn>
            </a:cxnLst>
            <a:rect l="0" t="0" r="r" b="b"/>
            <a:pathLst>
              <a:path w="109" h="107">
                <a:moveTo>
                  <a:pt x="109" y="84"/>
                </a:moveTo>
                <a:lnTo>
                  <a:pt x="24" y="107"/>
                </a:lnTo>
                <a:lnTo>
                  <a:pt x="0" y="23"/>
                </a:lnTo>
                <a:lnTo>
                  <a:pt x="86" y="0"/>
                </a:lnTo>
                <a:lnTo>
                  <a:pt x="109" y="8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7" name="íŝ1ïḋê"/>
          <p:cNvSpPr/>
          <p:nvPr/>
        </p:nvSpPr>
        <p:spPr bwMode="auto">
          <a:xfrm>
            <a:off x="1889217" y="3195760"/>
            <a:ext cx="71636" cy="70321"/>
          </a:xfrm>
          <a:custGeom>
            <a:avLst/>
            <a:gdLst>
              <a:gd name="T0" fmla="*/ 109 w 109"/>
              <a:gd name="T1" fmla="*/ 84 h 107"/>
              <a:gd name="T2" fmla="*/ 24 w 109"/>
              <a:gd name="T3" fmla="*/ 107 h 107"/>
              <a:gd name="T4" fmla="*/ 0 w 109"/>
              <a:gd name="T5" fmla="*/ 23 h 107"/>
              <a:gd name="T6" fmla="*/ 86 w 109"/>
              <a:gd name="T7" fmla="*/ 0 h 107"/>
              <a:gd name="T8" fmla="*/ 109 w 109"/>
              <a:gd name="T9" fmla="*/ 84 h 107"/>
            </a:gdLst>
            <a:ahLst/>
            <a:cxnLst>
              <a:cxn ang="0">
                <a:pos x="T0" y="T1"/>
              </a:cxn>
              <a:cxn ang="0">
                <a:pos x="T2" y="T3"/>
              </a:cxn>
              <a:cxn ang="0">
                <a:pos x="T4" y="T5"/>
              </a:cxn>
              <a:cxn ang="0">
                <a:pos x="T6" y="T7"/>
              </a:cxn>
              <a:cxn ang="0">
                <a:pos x="T8" y="T9"/>
              </a:cxn>
            </a:cxnLst>
            <a:rect l="0" t="0" r="r" b="b"/>
            <a:pathLst>
              <a:path w="109" h="107">
                <a:moveTo>
                  <a:pt x="109" y="84"/>
                </a:moveTo>
                <a:lnTo>
                  <a:pt x="24" y="107"/>
                </a:lnTo>
                <a:lnTo>
                  <a:pt x="0" y="23"/>
                </a:lnTo>
                <a:lnTo>
                  <a:pt x="86" y="0"/>
                </a:lnTo>
                <a:lnTo>
                  <a:pt x="109"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8" name="ísḷîḍé"/>
          <p:cNvSpPr/>
          <p:nvPr/>
        </p:nvSpPr>
        <p:spPr bwMode="auto">
          <a:xfrm>
            <a:off x="1998969" y="3164872"/>
            <a:ext cx="131441" cy="55205"/>
          </a:xfrm>
          <a:custGeom>
            <a:avLst/>
            <a:gdLst>
              <a:gd name="T0" fmla="*/ 200 w 200"/>
              <a:gd name="T1" fmla="*/ 33 h 84"/>
              <a:gd name="T2" fmla="*/ 9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9" y="84"/>
                </a:lnTo>
                <a:lnTo>
                  <a:pt x="0" y="53"/>
                </a:lnTo>
                <a:lnTo>
                  <a:pt x="191" y="0"/>
                </a:lnTo>
                <a:lnTo>
                  <a:pt x="200"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9" name="ïṡľidé"/>
          <p:cNvSpPr/>
          <p:nvPr/>
        </p:nvSpPr>
        <p:spPr bwMode="auto">
          <a:xfrm>
            <a:off x="1998969" y="3164872"/>
            <a:ext cx="131441" cy="55205"/>
          </a:xfrm>
          <a:custGeom>
            <a:avLst/>
            <a:gdLst>
              <a:gd name="T0" fmla="*/ 200 w 200"/>
              <a:gd name="T1" fmla="*/ 33 h 84"/>
              <a:gd name="T2" fmla="*/ 9 w 200"/>
              <a:gd name="T3" fmla="*/ 84 h 84"/>
              <a:gd name="T4" fmla="*/ 0 w 200"/>
              <a:gd name="T5" fmla="*/ 53 h 84"/>
              <a:gd name="T6" fmla="*/ 191 w 200"/>
              <a:gd name="T7" fmla="*/ 0 h 84"/>
              <a:gd name="T8" fmla="*/ 200 w 200"/>
              <a:gd name="T9" fmla="*/ 33 h 84"/>
            </a:gdLst>
            <a:ahLst/>
            <a:cxnLst>
              <a:cxn ang="0">
                <a:pos x="T0" y="T1"/>
              </a:cxn>
              <a:cxn ang="0">
                <a:pos x="T2" y="T3"/>
              </a:cxn>
              <a:cxn ang="0">
                <a:pos x="T4" y="T5"/>
              </a:cxn>
              <a:cxn ang="0">
                <a:pos x="T6" y="T7"/>
              </a:cxn>
              <a:cxn ang="0">
                <a:pos x="T8" y="T9"/>
              </a:cxn>
            </a:cxnLst>
            <a:rect l="0" t="0" r="r" b="b"/>
            <a:pathLst>
              <a:path w="200" h="84">
                <a:moveTo>
                  <a:pt x="200" y="33"/>
                </a:moveTo>
                <a:lnTo>
                  <a:pt x="9" y="84"/>
                </a:lnTo>
                <a:lnTo>
                  <a:pt x="0" y="53"/>
                </a:lnTo>
                <a:lnTo>
                  <a:pt x="191" y="0"/>
                </a:lnTo>
                <a:lnTo>
                  <a:pt x="200"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0" name="isļïḓê"/>
          <p:cNvSpPr/>
          <p:nvPr/>
        </p:nvSpPr>
        <p:spPr bwMode="auto">
          <a:xfrm>
            <a:off x="1914847" y="3285798"/>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1" name="ïṥḻïde"/>
          <p:cNvSpPr/>
          <p:nvPr/>
        </p:nvSpPr>
        <p:spPr bwMode="auto">
          <a:xfrm>
            <a:off x="1914847" y="3285798"/>
            <a:ext cx="70321" cy="70321"/>
          </a:xfrm>
          <a:custGeom>
            <a:avLst/>
            <a:gdLst>
              <a:gd name="T0" fmla="*/ 107 w 107"/>
              <a:gd name="T1" fmla="*/ 84 h 107"/>
              <a:gd name="T2" fmla="*/ 23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3" y="107"/>
                </a:lnTo>
                <a:lnTo>
                  <a:pt x="0" y="23"/>
                </a:lnTo>
                <a:lnTo>
                  <a:pt x="84" y="0"/>
                </a:lnTo>
                <a:lnTo>
                  <a:pt x="107"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2" name="islîdè"/>
          <p:cNvSpPr/>
          <p:nvPr/>
        </p:nvSpPr>
        <p:spPr bwMode="auto">
          <a:xfrm>
            <a:off x="2023286" y="3210876"/>
            <a:ext cx="292456" cy="99238"/>
          </a:xfrm>
          <a:custGeom>
            <a:avLst/>
            <a:gdLst>
              <a:gd name="T0" fmla="*/ 445 w 445"/>
              <a:gd name="T1" fmla="*/ 33 h 151"/>
              <a:gd name="T2" fmla="*/ 10 w 445"/>
              <a:gd name="T3" fmla="*/ 151 h 151"/>
              <a:gd name="T4" fmla="*/ 0 w 445"/>
              <a:gd name="T5" fmla="*/ 120 h 151"/>
              <a:gd name="T6" fmla="*/ 437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10" y="151"/>
                </a:lnTo>
                <a:lnTo>
                  <a:pt x="0" y="120"/>
                </a:lnTo>
                <a:lnTo>
                  <a:pt x="437" y="0"/>
                </a:lnTo>
                <a:lnTo>
                  <a:pt x="445"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ïSḷïdê"/>
          <p:cNvSpPr/>
          <p:nvPr/>
        </p:nvSpPr>
        <p:spPr bwMode="auto">
          <a:xfrm>
            <a:off x="2023286" y="3210876"/>
            <a:ext cx="292456" cy="99238"/>
          </a:xfrm>
          <a:custGeom>
            <a:avLst/>
            <a:gdLst>
              <a:gd name="T0" fmla="*/ 445 w 445"/>
              <a:gd name="T1" fmla="*/ 33 h 151"/>
              <a:gd name="T2" fmla="*/ 10 w 445"/>
              <a:gd name="T3" fmla="*/ 151 h 151"/>
              <a:gd name="T4" fmla="*/ 0 w 445"/>
              <a:gd name="T5" fmla="*/ 120 h 151"/>
              <a:gd name="T6" fmla="*/ 437 w 445"/>
              <a:gd name="T7" fmla="*/ 0 h 151"/>
              <a:gd name="T8" fmla="*/ 445 w 445"/>
              <a:gd name="T9" fmla="*/ 33 h 151"/>
            </a:gdLst>
            <a:ahLst/>
            <a:cxnLst>
              <a:cxn ang="0">
                <a:pos x="T0" y="T1"/>
              </a:cxn>
              <a:cxn ang="0">
                <a:pos x="T2" y="T3"/>
              </a:cxn>
              <a:cxn ang="0">
                <a:pos x="T4" y="T5"/>
              </a:cxn>
              <a:cxn ang="0">
                <a:pos x="T6" y="T7"/>
              </a:cxn>
              <a:cxn ang="0">
                <a:pos x="T8" y="T9"/>
              </a:cxn>
            </a:cxnLst>
            <a:rect l="0" t="0" r="r" b="b"/>
            <a:pathLst>
              <a:path w="445" h="151">
                <a:moveTo>
                  <a:pt x="445" y="33"/>
                </a:moveTo>
                <a:lnTo>
                  <a:pt x="10" y="151"/>
                </a:lnTo>
                <a:lnTo>
                  <a:pt x="0" y="120"/>
                </a:lnTo>
                <a:lnTo>
                  <a:pt x="437" y="0"/>
                </a:lnTo>
                <a:lnTo>
                  <a:pt x="445"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4" name="í$ļïďê"/>
          <p:cNvSpPr/>
          <p:nvPr/>
        </p:nvSpPr>
        <p:spPr bwMode="auto">
          <a:xfrm>
            <a:off x="2123838" y="2943394"/>
            <a:ext cx="124868" cy="53234"/>
          </a:xfrm>
          <a:custGeom>
            <a:avLst/>
            <a:gdLst>
              <a:gd name="T0" fmla="*/ 190 w 190"/>
              <a:gd name="T1" fmla="*/ 31 h 81"/>
              <a:gd name="T2" fmla="*/ 8 w 190"/>
              <a:gd name="T3" fmla="*/ 81 h 81"/>
              <a:gd name="T4" fmla="*/ 0 w 190"/>
              <a:gd name="T5" fmla="*/ 48 h 81"/>
              <a:gd name="T6" fmla="*/ 181 w 190"/>
              <a:gd name="T7" fmla="*/ 0 h 81"/>
              <a:gd name="T8" fmla="*/ 190 w 190"/>
              <a:gd name="T9" fmla="*/ 31 h 81"/>
            </a:gdLst>
            <a:ahLst/>
            <a:cxnLst>
              <a:cxn ang="0">
                <a:pos x="T0" y="T1"/>
              </a:cxn>
              <a:cxn ang="0">
                <a:pos x="T2" y="T3"/>
              </a:cxn>
              <a:cxn ang="0">
                <a:pos x="T4" y="T5"/>
              </a:cxn>
              <a:cxn ang="0">
                <a:pos x="T6" y="T7"/>
              </a:cxn>
              <a:cxn ang="0">
                <a:pos x="T8" y="T9"/>
              </a:cxn>
            </a:cxnLst>
            <a:rect l="0" t="0" r="r" b="b"/>
            <a:pathLst>
              <a:path w="190" h="81">
                <a:moveTo>
                  <a:pt x="190" y="31"/>
                </a:moveTo>
                <a:lnTo>
                  <a:pt x="8" y="81"/>
                </a:lnTo>
                <a:lnTo>
                  <a:pt x="0" y="48"/>
                </a:lnTo>
                <a:lnTo>
                  <a:pt x="181" y="0"/>
                </a:lnTo>
                <a:lnTo>
                  <a:pt x="190"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5" name="íṡľíḓê"/>
          <p:cNvSpPr/>
          <p:nvPr/>
        </p:nvSpPr>
        <p:spPr bwMode="auto">
          <a:xfrm>
            <a:off x="2123838" y="2943394"/>
            <a:ext cx="124868" cy="53234"/>
          </a:xfrm>
          <a:custGeom>
            <a:avLst/>
            <a:gdLst>
              <a:gd name="T0" fmla="*/ 190 w 190"/>
              <a:gd name="T1" fmla="*/ 31 h 81"/>
              <a:gd name="T2" fmla="*/ 8 w 190"/>
              <a:gd name="T3" fmla="*/ 81 h 81"/>
              <a:gd name="T4" fmla="*/ 0 w 190"/>
              <a:gd name="T5" fmla="*/ 48 h 81"/>
              <a:gd name="T6" fmla="*/ 181 w 190"/>
              <a:gd name="T7" fmla="*/ 0 h 81"/>
              <a:gd name="T8" fmla="*/ 190 w 190"/>
              <a:gd name="T9" fmla="*/ 31 h 81"/>
            </a:gdLst>
            <a:ahLst/>
            <a:cxnLst>
              <a:cxn ang="0">
                <a:pos x="T0" y="T1"/>
              </a:cxn>
              <a:cxn ang="0">
                <a:pos x="T2" y="T3"/>
              </a:cxn>
              <a:cxn ang="0">
                <a:pos x="T4" y="T5"/>
              </a:cxn>
              <a:cxn ang="0">
                <a:pos x="T6" y="T7"/>
              </a:cxn>
              <a:cxn ang="0">
                <a:pos x="T8" y="T9"/>
              </a:cxn>
            </a:cxnLst>
            <a:rect l="0" t="0" r="r" b="b"/>
            <a:pathLst>
              <a:path w="190" h="81">
                <a:moveTo>
                  <a:pt x="190" y="31"/>
                </a:moveTo>
                <a:lnTo>
                  <a:pt x="8" y="81"/>
                </a:lnTo>
                <a:lnTo>
                  <a:pt x="0" y="48"/>
                </a:lnTo>
                <a:lnTo>
                  <a:pt x="181" y="0"/>
                </a:lnTo>
                <a:lnTo>
                  <a:pt x="19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6" name="îṣ1iďé"/>
          <p:cNvSpPr/>
          <p:nvPr/>
        </p:nvSpPr>
        <p:spPr bwMode="auto">
          <a:xfrm>
            <a:off x="1974653" y="2592447"/>
            <a:ext cx="525763" cy="331888"/>
          </a:xfrm>
          <a:custGeom>
            <a:avLst/>
            <a:gdLst>
              <a:gd name="T0" fmla="*/ 0 w 800"/>
              <a:gd name="T1" fmla="*/ 491 h 505"/>
              <a:gd name="T2" fmla="*/ 128 w 800"/>
              <a:gd name="T3" fmla="*/ 332 h 505"/>
              <a:gd name="T4" fmla="*/ 311 w 800"/>
              <a:gd name="T5" fmla="*/ 406 h 505"/>
              <a:gd name="T6" fmla="*/ 542 w 800"/>
              <a:gd name="T7" fmla="*/ 0 h 505"/>
              <a:gd name="T8" fmla="*/ 800 w 800"/>
              <a:gd name="T9" fmla="*/ 243 h 505"/>
              <a:gd name="T10" fmla="*/ 13 w 800"/>
              <a:gd name="T11" fmla="*/ 505 h 505"/>
              <a:gd name="T12" fmla="*/ 0 w 800"/>
              <a:gd name="T13" fmla="*/ 491 h 505"/>
            </a:gdLst>
            <a:ahLst/>
            <a:cxnLst>
              <a:cxn ang="0">
                <a:pos x="T0" y="T1"/>
              </a:cxn>
              <a:cxn ang="0">
                <a:pos x="T2" y="T3"/>
              </a:cxn>
              <a:cxn ang="0">
                <a:pos x="T4" y="T5"/>
              </a:cxn>
              <a:cxn ang="0">
                <a:pos x="T6" y="T7"/>
              </a:cxn>
              <a:cxn ang="0">
                <a:pos x="T8" y="T9"/>
              </a:cxn>
              <a:cxn ang="0">
                <a:pos x="T10" y="T11"/>
              </a:cxn>
              <a:cxn ang="0">
                <a:pos x="T12" y="T13"/>
              </a:cxn>
            </a:cxnLst>
            <a:rect l="0" t="0" r="r" b="b"/>
            <a:pathLst>
              <a:path w="800" h="505">
                <a:moveTo>
                  <a:pt x="0" y="491"/>
                </a:moveTo>
                <a:lnTo>
                  <a:pt x="128" y="332"/>
                </a:lnTo>
                <a:lnTo>
                  <a:pt x="311" y="406"/>
                </a:lnTo>
                <a:lnTo>
                  <a:pt x="542" y="0"/>
                </a:lnTo>
                <a:lnTo>
                  <a:pt x="800" y="243"/>
                </a:lnTo>
                <a:lnTo>
                  <a:pt x="13" y="505"/>
                </a:lnTo>
                <a:lnTo>
                  <a:pt x="0" y="491"/>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7" name="ïŝ1îḍè"/>
          <p:cNvSpPr/>
          <p:nvPr/>
        </p:nvSpPr>
        <p:spPr bwMode="auto">
          <a:xfrm>
            <a:off x="1974653" y="2592447"/>
            <a:ext cx="525763" cy="331888"/>
          </a:xfrm>
          <a:custGeom>
            <a:avLst/>
            <a:gdLst>
              <a:gd name="T0" fmla="*/ 0 w 800"/>
              <a:gd name="T1" fmla="*/ 491 h 505"/>
              <a:gd name="T2" fmla="*/ 128 w 800"/>
              <a:gd name="T3" fmla="*/ 332 h 505"/>
              <a:gd name="T4" fmla="*/ 311 w 800"/>
              <a:gd name="T5" fmla="*/ 406 h 505"/>
              <a:gd name="T6" fmla="*/ 542 w 800"/>
              <a:gd name="T7" fmla="*/ 0 h 505"/>
              <a:gd name="T8" fmla="*/ 800 w 800"/>
              <a:gd name="T9" fmla="*/ 243 h 505"/>
              <a:gd name="T10" fmla="*/ 13 w 800"/>
              <a:gd name="T11" fmla="*/ 505 h 505"/>
              <a:gd name="T12" fmla="*/ 0 w 800"/>
              <a:gd name="T13" fmla="*/ 491 h 505"/>
            </a:gdLst>
            <a:ahLst/>
            <a:cxnLst>
              <a:cxn ang="0">
                <a:pos x="T0" y="T1"/>
              </a:cxn>
              <a:cxn ang="0">
                <a:pos x="T2" y="T3"/>
              </a:cxn>
              <a:cxn ang="0">
                <a:pos x="T4" y="T5"/>
              </a:cxn>
              <a:cxn ang="0">
                <a:pos x="T6" y="T7"/>
              </a:cxn>
              <a:cxn ang="0">
                <a:pos x="T8" y="T9"/>
              </a:cxn>
              <a:cxn ang="0">
                <a:pos x="T10" y="T11"/>
              </a:cxn>
              <a:cxn ang="0">
                <a:pos x="T12" y="T13"/>
              </a:cxn>
            </a:cxnLst>
            <a:rect l="0" t="0" r="r" b="b"/>
            <a:pathLst>
              <a:path w="800" h="505">
                <a:moveTo>
                  <a:pt x="0" y="491"/>
                </a:moveTo>
                <a:lnTo>
                  <a:pt x="128" y="332"/>
                </a:lnTo>
                <a:lnTo>
                  <a:pt x="311" y="406"/>
                </a:lnTo>
                <a:lnTo>
                  <a:pt x="542" y="0"/>
                </a:lnTo>
                <a:lnTo>
                  <a:pt x="800" y="243"/>
                </a:lnTo>
                <a:lnTo>
                  <a:pt x="13" y="505"/>
                </a:lnTo>
                <a:lnTo>
                  <a:pt x="0" y="4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8" name="íśľiḋe"/>
          <p:cNvSpPr/>
          <p:nvPr/>
        </p:nvSpPr>
        <p:spPr bwMode="auto">
          <a:xfrm>
            <a:off x="1836640" y="2629908"/>
            <a:ext cx="715695" cy="353575"/>
          </a:xfrm>
          <a:custGeom>
            <a:avLst/>
            <a:gdLst>
              <a:gd name="T0" fmla="*/ 1076 w 1089"/>
              <a:gd name="T1" fmla="*/ 111 h 538"/>
              <a:gd name="T2" fmla="*/ 959 w 1089"/>
              <a:gd name="T3" fmla="*/ 0 h 538"/>
              <a:gd name="T4" fmla="*/ 678 w 1089"/>
              <a:gd name="T5" fmla="*/ 192 h 538"/>
              <a:gd name="T6" fmla="*/ 467 w 1089"/>
              <a:gd name="T7" fmla="*/ 146 h 538"/>
              <a:gd name="T8" fmla="*/ 336 w 1089"/>
              <a:gd name="T9" fmla="*/ 410 h 538"/>
              <a:gd name="T10" fmla="*/ 70 w 1089"/>
              <a:gd name="T11" fmla="*/ 377 h 538"/>
              <a:gd name="T12" fmla="*/ 0 w 1089"/>
              <a:gd name="T13" fmla="*/ 538 h 538"/>
              <a:gd name="T14" fmla="*/ 1089 w 1089"/>
              <a:gd name="T15" fmla="*/ 232 h 538"/>
              <a:gd name="T16" fmla="*/ 1076 w 1089"/>
              <a:gd name="T17" fmla="*/ 11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9" h="538">
                <a:moveTo>
                  <a:pt x="1076" y="111"/>
                </a:moveTo>
                <a:lnTo>
                  <a:pt x="959" y="0"/>
                </a:lnTo>
                <a:lnTo>
                  <a:pt x="678" y="192"/>
                </a:lnTo>
                <a:lnTo>
                  <a:pt x="467" y="146"/>
                </a:lnTo>
                <a:lnTo>
                  <a:pt x="336" y="410"/>
                </a:lnTo>
                <a:lnTo>
                  <a:pt x="70" y="377"/>
                </a:lnTo>
                <a:lnTo>
                  <a:pt x="0" y="538"/>
                </a:lnTo>
                <a:lnTo>
                  <a:pt x="1089" y="232"/>
                </a:lnTo>
                <a:lnTo>
                  <a:pt x="1076" y="111"/>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ïṡ1îḍè"/>
          <p:cNvSpPr/>
          <p:nvPr/>
        </p:nvSpPr>
        <p:spPr bwMode="auto">
          <a:xfrm>
            <a:off x="1836640" y="2629908"/>
            <a:ext cx="715695" cy="353575"/>
          </a:xfrm>
          <a:custGeom>
            <a:avLst/>
            <a:gdLst>
              <a:gd name="T0" fmla="*/ 1076 w 1089"/>
              <a:gd name="T1" fmla="*/ 111 h 538"/>
              <a:gd name="T2" fmla="*/ 959 w 1089"/>
              <a:gd name="T3" fmla="*/ 0 h 538"/>
              <a:gd name="T4" fmla="*/ 678 w 1089"/>
              <a:gd name="T5" fmla="*/ 192 h 538"/>
              <a:gd name="T6" fmla="*/ 467 w 1089"/>
              <a:gd name="T7" fmla="*/ 146 h 538"/>
              <a:gd name="T8" fmla="*/ 336 w 1089"/>
              <a:gd name="T9" fmla="*/ 410 h 538"/>
              <a:gd name="T10" fmla="*/ 70 w 1089"/>
              <a:gd name="T11" fmla="*/ 377 h 538"/>
              <a:gd name="T12" fmla="*/ 0 w 1089"/>
              <a:gd name="T13" fmla="*/ 538 h 538"/>
              <a:gd name="T14" fmla="*/ 1089 w 1089"/>
              <a:gd name="T15" fmla="*/ 232 h 538"/>
              <a:gd name="T16" fmla="*/ 1076 w 1089"/>
              <a:gd name="T17" fmla="*/ 11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9" h="538">
                <a:moveTo>
                  <a:pt x="1076" y="111"/>
                </a:moveTo>
                <a:lnTo>
                  <a:pt x="959" y="0"/>
                </a:lnTo>
                <a:lnTo>
                  <a:pt x="678" y="192"/>
                </a:lnTo>
                <a:lnTo>
                  <a:pt x="467" y="146"/>
                </a:lnTo>
                <a:lnTo>
                  <a:pt x="336" y="410"/>
                </a:lnTo>
                <a:lnTo>
                  <a:pt x="70" y="377"/>
                </a:lnTo>
                <a:lnTo>
                  <a:pt x="0" y="538"/>
                </a:lnTo>
                <a:lnTo>
                  <a:pt x="1089" y="232"/>
                </a:lnTo>
                <a:lnTo>
                  <a:pt x="1076"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0" name="ísḷïḍé"/>
          <p:cNvSpPr/>
          <p:nvPr/>
        </p:nvSpPr>
        <p:spPr bwMode="auto">
          <a:xfrm>
            <a:off x="1754489" y="2639766"/>
            <a:ext cx="835963" cy="394322"/>
          </a:xfrm>
          <a:custGeom>
            <a:avLst/>
            <a:gdLst>
              <a:gd name="T0" fmla="*/ 0 w 1272"/>
              <a:gd name="T1" fmla="*/ 600 h 600"/>
              <a:gd name="T2" fmla="*/ 105 w 1272"/>
              <a:gd name="T3" fmla="*/ 415 h 600"/>
              <a:gd name="T4" fmla="*/ 212 w 1272"/>
              <a:gd name="T5" fmla="*/ 462 h 600"/>
              <a:gd name="T6" fmla="*/ 315 w 1272"/>
              <a:gd name="T7" fmla="*/ 309 h 600"/>
              <a:gd name="T8" fmla="*/ 475 w 1272"/>
              <a:gd name="T9" fmla="*/ 371 h 600"/>
              <a:gd name="T10" fmla="*/ 714 w 1272"/>
              <a:gd name="T11" fmla="*/ 104 h 600"/>
              <a:gd name="T12" fmla="*/ 931 w 1272"/>
              <a:gd name="T13" fmla="*/ 156 h 600"/>
              <a:gd name="T14" fmla="*/ 1202 w 1272"/>
              <a:gd name="T15" fmla="*/ 0 h 600"/>
              <a:gd name="T16" fmla="*/ 1272 w 1272"/>
              <a:gd name="T17" fmla="*/ 252 h 600"/>
              <a:gd name="T18" fmla="*/ 0 w 1272"/>
              <a:gd name="T19"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2" h="600">
                <a:moveTo>
                  <a:pt x="0" y="600"/>
                </a:moveTo>
                <a:lnTo>
                  <a:pt x="105" y="415"/>
                </a:lnTo>
                <a:lnTo>
                  <a:pt x="212" y="462"/>
                </a:lnTo>
                <a:lnTo>
                  <a:pt x="315" y="309"/>
                </a:lnTo>
                <a:lnTo>
                  <a:pt x="475" y="371"/>
                </a:lnTo>
                <a:lnTo>
                  <a:pt x="714" y="104"/>
                </a:lnTo>
                <a:lnTo>
                  <a:pt x="931" y="156"/>
                </a:lnTo>
                <a:lnTo>
                  <a:pt x="1202" y="0"/>
                </a:lnTo>
                <a:lnTo>
                  <a:pt x="1272" y="252"/>
                </a:lnTo>
                <a:lnTo>
                  <a:pt x="0" y="600"/>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1" name="îšľídè"/>
          <p:cNvSpPr/>
          <p:nvPr/>
        </p:nvSpPr>
        <p:spPr bwMode="auto">
          <a:xfrm>
            <a:off x="1754489" y="2639766"/>
            <a:ext cx="835963" cy="394322"/>
          </a:xfrm>
          <a:custGeom>
            <a:avLst/>
            <a:gdLst>
              <a:gd name="T0" fmla="*/ 0 w 1272"/>
              <a:gd name="T1" fmla="*/ 600 h 600"/>
              <a:gd name="T2" fmla="*/ 105 w 1272"/>
              <a:gd name="T3" fmla="*/ 415 h 600"/>
              <a:gd name="T4" fmla="*/ 212 w 1272"/>
              <a:gd name="T5" fmla="*/ 462 h 600"/>
              <a:gd name="T6" fmla="*/ 315 w 1272"/>
              <a:gd name="T7" fmla="*/ 309 h 600"/>
              <a:gd name="T8" fmla="*/ 475 w 1272"/>
              <a:gd name="T9" fmla="*/ 371 h 600"/>
              <a:gd name="T10" fmla="*/ 714 w 1272"/>
              <a:gd name="T11" fmla="*/ 104 h 600"/>
              <a:gd name="T12" fmla="*/ 931 w 1272"/>
              <a:gd name="T13" fmla="*/ 156 h 600"/>
              <a:gd name="T14" fmla="*/ 1202 w 1272"/>
              <a:gd name="T15" fmla="*/ 0 h 600"/>
              <a:gd name="T16" fmla="*/ 1272 w 1272"/>
              <a:gd name="T17" fmla="*/ 252 h 600"/>
              <a:gd name="T18" fmla="*/ 0 w 1272"/>
              <a:gd name="T19"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2" h="600">
                <a:moveTo>
                  <a:pt x="0" y="600"/>
                </a:moveTo>
                <a:lnTo>
                  <a:pt x="105" y="415"/>
                </a:lnTo>
                <a:lnTo>
                  <a:pt x="212" y="462"/>
                </a:lnTo>
                <a:lnTo>
                  <a:pt x="315" y="309"/>
                </a:lnTo>
                <a:lnTo>
                  <a:pt x="475" y="371"/>
                </a:lnTo>
                <a:lnTo>
                  <a:pt x="714" y="104"/>
                </a:lnTo>
                <a:lnTo>
                  <a:pt x="931" y="156"/>
                </a:lnTo>
                <a:lnTo>
                  <a:pt x="1202" y="0"/>
                </a:lnTo>
                <a:lnTo>
                  <a:pt x="1272" y="252"/>
                </a:lnTo>
                <a:lnTo>
                  <a:pt x="0" y="6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ŝ1ïďè"/>
          <p:cNvSpPr/>
          <p:nvPr/>
        </p:nvSpPr>
        <p:spPr bwMode="auto">
          <a:xfrm>
            <a:off x="3026836" y="3625572"/>
            <a:ext cx="70321" cy="70321"/>
          </a:xfrm>
          <a:custGeom>
            <a:avLst/>
            <a:gdLst>
              <a:gd name="T0" fmla="*/ 107 w 107"/>
              <a:gd name="T1" fmla="*/ 84 h 107"/>
              <a:gd name="T2" fmla="*/ 22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2" y="107"/>
                </a:lnTo>
                <a:lnTo>
                  <a:pt x="0" y="23"/>
                </a:lnTo>
                <a:lnTo>
                  <a:pt x="84" y="0"/>
                </a:lnTo>
                <a:lnTo>
                  <a:pt x="107" y="84"/>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ïṧḻiḑé"/>
          <p:cNvSpPr/>
          <p:nvPr/>
        </p:nvSpPr>
        <p:spPr bwMode="auto">
          <a:xfrm>
            <a:off x="3026836" y="3625572"/>
            <a:ext cx="70321" cy="70321"/>
          </a:xfrm>
          <a:custGeom>
            <a:avLst/>
            <a:gdLst>
              <a:gd name="T0" fmla="*/ 107 w 107"/>
              <a:gd name="T1" fmla="*/ 84 h 107"/>
              <a:gd name="T2" fmla="*/ 22 w 107"/>
              <a:gd name="T3" fmla="*/ 107 h 107"/>
              <a:gd name="T4" fmla="*/ 0 w 107"/>
              <a:gd name="T5" fmla="*/ 23 h 107"/>
              <a:gd name="T6" fmla="*/ 84 w 107"/>
              <a:gd name="T7" fmla="*/ 0 h 107"/>
              <a:gd name="T8" fmla="*/ 107 w 107"/>
              <a:gd name="T9" fmla="*/ 84 h 107"/>
            </a:gdLst>
            <a:ahLst/>
            <a:cxnLst>
              <a:cxn ang="0">
                <a:pos x="T0" y="T1"/>
              </a:cxn>
              <a:cxn ang="0">
                <a:pos x="T2" y="T3"/>
              </a:cxn>
              <a:cxn ang="0">
                <a:pos x="T4" y="T5"/>
              </a:cxn>
              <a:cxn ang="0">
                <a:pos x="T6" y="T7"/>
              </a:cxn>
              <a:cxn ang="0">
                <a:pos x="T8" y="T9"/>
              </a:cxn>
            </a:cxnLst>
            <a:rect l="0" t="0" r="r" b="b"/>
            <a:pathLst>
              <a:path w="107" h="107">
                <a:moveTo>
                  <a:pt x="107" y="84"/>
                </a:moveTo>
                <a:lnTo>
                  <a:pt x="22" y="107"/>
                </a:lnTo>
                <a:lnTo>
                  <a:pt x="0" y="23"/>
                </a:lnTo>
                <a:lnTo>
                  <a:pt x="84" y="0"/>
                </a:lnTo>
                <a:lnTo>
                  <a:pt x="107" y="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4" name="î$1íḍè"/>
          <p:cNvSpPr/>
          <p:nvPr/>
        </p:nvSpPr>
        <p:spPr bwMode="auto">
          <a:xfrm>
            <a:off x="3135275" y="3530935"/>
            <a:ext cx="363434" cy="118954"/>
          </a:xfrm>
          <a:custGeom>
            <a:avLst/>
            <a:gdLst>
              <a:gd name="T0" fmla="*/ 553 w 553"/>
              <a:gd name="T1" fmla="*/ 33 h 181"/>
              <a:gd name="T2" fmla="*/ 10 w 553"/>
              <a:gd name="T3" fmla="*/ 181 h 181"/>
              <a:gd name="T4" fmla="*/ 0 w 553"/>
              <a:gd name="T5" fmla="*/ 148 h 181"/>
              <a:gd name="T6" fmla="*/ 545 w 553"/>
              <a:gd name="T7" fmla="*/ 0 h 181"/>
              <a:gd name="T8" fmla="*/ 553 w 553"/>
              <a:gd name="T9" fmla="*/ 33 h 181"/>
            </a:gdLst>
            <a:ahLst/>
            <a:cxnLst>
              <a:cxn ang="0">
                <a:pos x="T0" y="T1"/>
              </a:cxn>
              <a:cxn ang="0">
                <a:pos x="T2" y="T3"/>
              </a:cxn>
              <a:cxn ang="0">
                <a:pos x="T4" y="T5"/>
              </a:cxn>
              <a:cxn ang="0">
                <a:pos x="T6" y="T7"/>
              </a:cxn>
              <a:cxn ang="0">
                <a:pos x="T8" y="T9"/>
              </a:cxn>
            </a:cxnLst>
            <a:rect l="0" t="0" r="r" b="b"/>
            <a:pathLst>
              <a:path w="553" h="181">
                <a:moveTo>
                  <a:pt x="553" y="33"/>
                </a:moveTo>
                <a:lnTo>
                  <a:pt x="10" y="181"/>
                </a:lnTo>
                <a:lnTo>
                  <a:pt x="0" y="148"/>
                </a:lnTo>
                <a:lnTo>
                  <a:pt x="545" y="0"/>
                </a:lnTo>
                <a:lnTo>
                  <a:pt x="553" y="3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5" name="ïSlîďê"/>
          <p:cNvSpPr/>
          <p:nvPr/>
        </p:nvSpPr>
        <p:spPr bwMode="auto">
          <a:xfrm>
            <a:off x="3135275" y="3530935"/>
            <a:ext cx="363434" cy="118954"/>
          </a:xfrm>
          <a:custGeom>
            <a:avLst/>
            <a:gdLst>
              <a:gd name="T0" fmla="*/ 553 w 553"/>
              <a:gd name="T1" fmla="*/ 33 h 181"/>
              <a:gd name="T2" fmla="*/ 10 w 553"/>
              <a:gd name="T3" fmla="*/ 181 h 181"/>
              <a:gd name="T4" fmla="*/ 0 w 553"/>
              <a:gd name="T5" fmla="*/ 148 h 181"/>
              <a:gd name="T6" fmla="*/ 545 w 553"/>
              <a:gd name="T7" fmla="*/ 0 h 181"/>
              <a:gd name="T8" fmla="*/ 553 w 553"/>
              <a:gd name="T9" fmla="*/ 33 h 181"/>
            </a:gdLst>
            <a:ahLst/>
            <a:cxnLst>
              <a:cxn ang="0">
                <a:pos x="T0" y="T1"/>
              </a:cxn>
              <a:cxn ang="0">
                <a:pos x="T2" y="T3"/>
              </a:cxn>
              <a:cxn ang="0">
                <a:pos x="T4" y="T5"/>
              </a:cxn>
              <a:cxn ang="0">
                <a:pos x="T6" y="T7"/>
              </a:cxn>
              <a:cxn ang="0">
                <a:pos x="T8" y="T9"/>
              </a:cxn>
            </a:cxnLst>
            <a:rect l="0" t="0" r="r" b="b"/>
            <a:pathLst>
              <a:path w="553" h="181">
                <a:moveTo>
                  <a:pt x="553" y="33"/>
                </a:moveTo>
                <a:lnTo>
                  <a:pt x="10" y="181"/>
                </a:lnTo>
                <a:lnTo>
                  <a:pt x="0" y="148"/>
                </a:lnTo>
                <a:lnTo>
                  <a:pt x="545" y="0"/>
                </a:lnTo>
                <a:lnTo>
                  <a:pt x="553"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6" name="ïşlíďè"/>
          <p:cNvSpPr/>
          <p:nvPr/>
        </p:nvSpPr>
        <p:spPr bwMode="auto">
          <a:xfrm>
            <a:off x="3051153" y="3714295"/>
            <a:ext cx="70321" cy="71636"/>
          </a:xfrm>
          <a:custGeom>
            <a:avLst/>
            <a:gdLst>
              <a:gd name="T0" fmla="*/ 107 w 107"/>
              <a:gd name="T1" fmla="*/ 86 h 109"/>
              <a:gd name="T2" fmla="*/ 22 w 107"/>
              <a:gd name="T3" fmla="*/ 109 h 109"/>
              <a:gd name="T4" fmla="*/ 0 w 107"/>
              <a:gd name="T5" fmla="*/ 25 h 109"/>
              <a:gd name="T6" fmla="*/ 84 w 107"/>
              <a:gd name="T7" fmla="*/ 0 h 109"/>
              <a:gd name="T8" fmla="*/ 107 w 107"/>
              <a:gd name="T9" fmla="*/ 86 h 109"/>
            </a:gdLst>
            <a:ahLst/>
            <a:cxnLst>
              <a:cxn ang="0">
                <a:pos x="T0" y="T1"/>
              </a:cxn>
              <a:cxn ang="0">
                <a:pos x="T2" y="T3"/>
              </a:cxn>
              <a:cxn ang="0">
                <a:pos x="T4" y="T5"/>
              </a:cxn>
              <a:cxn ang="0">
                <a:pos x="T6" y="T7"/>
              </a:cxn>
              <a:cxn ang="0">
                <a:pos x="T8" y="T9"/>
              </a:cxn>
            </a:cxnLst>
            <a:rect l="0" t="0" r="r" b="b"/>
            <a:pathLst>
              <a:path w="107" h="109">
                <a:moveTo>
                  <a:pt x="107" y="86"/>
                </a:moveTo>
                <a:lnTo>
                  <a:pt x="22" y="109"/>
                </a:lnTo>
                <a:lnTo>
                  <a:pt x="0" y="25"/>
                </a:lnTo>
                <a:lnTo>
                  <a:pt x="84" y="0"/>
                </a:lnTo>
                <a:lnTo>
                  <a:pt x="107" y="86"/>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7" name="ïšlïďé"/>
          <p:cNvSpPr/>
          <p:nvPr/>
        </p:nvSpPr>
        <p:spPr bwMode="auto">
          <a:xfrm>
            <a:off x="3051153" y="3714295"/>
            <a:ext cx="70321" cy="71636"/>
          </a:xfrm>
          <a:custGeom>
            <a:avLst/>
            <a:gdLst>
              <a:gd name="T0" fmla="*/ 107 w 107"/>
              <a:gd name="T1" fmla="*/ 86 h 109"/>
              <a:gd name="T2" fmla="*/ 22 w 107"/>
              <a:gd name="T3" fmla="*/ 109 h 109"/>
              <a:gd name="T4" fmla="*/ 0 w 107"/>
              <a:gd name="T5" fmla="*/ 25 h 109"/>
              <a:gd name="T6" fmla="*/ 84 w 107"/>
              <a:gd name="T7" fmla="*/ 0 h 109"/>
              <a:gd name="T8" fmla="*/ 107 w 107"/>
              <a:gd name="T9" fmla="*/ 86 h 109"/>
            </a:gdLst>
            <a:ahLst/>
            <a:cxnLst>
              <a:cxn ang="0">
                <a:pos x="T0" y="T1"/>
              </a:cxn>
              <a:cxn ang="0">
                <a:pos x="T2" y="T3"/>
              </a:cxn>
              <a:cxn ang="0">
                <a:pos x="T4" y="T5"/>
              </a:cxn>
              <a:cxn ang="0">
                <a:pos x="T6" y="T7"/>
              </a:cxn>
              <a:cxn ang="0">
                <a:pos x="T8" y="T9"/>
              </a:cxn>
            </a:cxnLst>
            <a:rect l="0" t="0" r="r" b="b"/>
            <a:pathLst>
              <a:path w="107" h="109">
                <a:moveTo>
                  <a:pt x="107" y="86"/>
                </a:moveTo>
                <a:lnTo>
                  <a:pt x="22" y="109"/>
                </a:lnTo>
                <a:lnTo>
                  <a:pt x="0" y="25"/>
                </a:lnTo>
                <a:lnTo>
                  <a:pt x="84" y="0"/>
                </a:lnTo>
                <a:lnTo>
                  <a:pt x="107" y="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işľïďé"/>
          <p:cNvSpPr/>
          <p:nvPr/>
        </p:nvSpPr>
        <p:spPr bwMode="auto">
          <a:xfrm>
            <a:off x="3160906" y="3684720"/>
            <a:ext cx="130784" cy="55205"/>
          </a:xfrm>
          <a:custGeom>
            <a:avLst/>
            <a:gdLst>
              <a:gd name="T0" fmla="*/ 199 w 199"/>
              <a:gd name="T1" fmla="*/ 31 h 84"/>
              <a:gd name="T2" fmla="*/ 8 w 199"/>
              <a:gd name="T3" fmla="*/ 84 h 84"/>
              <a:gd name="T4" fmla="*/ 0 w 199"/>
              <a:gd name="T5" fmla="*/ 51 h 84"/>
              <a:gd name="T6" fmla="*/ 191 w 199"/>
              <a:gd name="T7" fmla="*/ 0 h 84"/>
              <a:gd name="T8" fmla="*/ 199 w 199"/>
              <a:gd name="T9" fmla="*/ 31 h 84"/>
            </a:gdLst>
            <a:ahLst/>
            <a:cxnLst>
              <a:cxn ang="0">
                <a:pos x="T0" y="T1"/>
              </a:cxn>
              <a:cxn ang="0">
                <a:pos x="T2" y="T3"/>
              </a:cxn>
              <a:cxn ang="0">
                <a:pos x="T4" y="T5"/>
              </a:cxn>
              <a:cxn ang="0">
                <a:pos x="T6" y="T7"/>
              </a:cxn>
              <a:cxn ang="0">
                <a:pos x="T8" y="T9"/>
              </a:cxn>
            </a:cxnLst>
            <a:rect l="0" t="0" r="r" b="b"/>
            <a:pathLst>
              <a:path w="199" h="84">
                <a:moveTo>
                  <a:pt x="199" y="31"/>
                </a:moveTo>
                <a:lnTo>
                  <a:pt x="8" y="84"/>
                </a:lnTo>
                <a:lnTo>
                  <a:pt x="0" y="51"/>
                </a:lnTo>
                <a:lnTo>
                  <a:pt x="191" y="0"/>
                </a:lnTo>
                <a:lnTo>
                  <a:pt x="199"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îsļiḍè"/>
          <p:cNvSpPr/>
          <p:nvPr/>
        </p:nvSpPr>
        <p:spPr bwMode="auto">
          <a:xfrm>
            <a:off x="3160906" y="3684720"/>
            <a:ext cx="130784" cy="55205"/>
          </a:xfrm>
          <a:custGeom>
            <a:avLst/>
            <a:gdLst>
              <a:gd name="T0" fmla="*/ 199 w 199"/>
              <a:gd name="T1" fmla="*/ 31 h 84"/>
              <a:gd name="T2" fmla="*/ 8 w 199"/>
              <a:gd name="T3" fmla="*/ 84 h 84"/>
              <a:gd name="T4" fmla="*/ 0 w 199"/>
              <a:gd name="T5" fmla="*/ 51 h 84"/>
              <a:gd name="T6" fmla="*/ 191 w 199"/>
              <a:gd name="T7" fmla="*/ 0 h 84"/>
              <a:gd name="T8" fmla="*/ 199 w 199"/>
              <a:gd name="T9" fmla="*/ 31 h 84"/>
            </a:gdLst>
            <a:ahLst/>
            <a:cxnLst>
              <a:cxn ang="0">
                <a:pos x="T0" y="T1"/>
              </a:cxn>
              <a:cxn ang="0">
                <a:pos x="T2" y="T3"/>
              </a:cxn>
              <a:cxn ang="0">
                <a:pos x="T4" y="T5"/>
              </a:cxn>
              <a:cxn ang="0">
                <a:pos x="T6" y="T7"/>
              </a:cxn>
              <a:cxn ang="0">
                <a:pos x="T8" y="T9"/>
              </a:cxn>
            </a:cxnLst>
            <a:rect l="0" t="0" r="r" b="b"/>
            <a:pathLst>
              <a:path w="199" h="84">
                <a:moveTo>
                  <a:pt x="199" y="31"/>
                </a:moveTo>
                <a:lnTo>
                  <a:pt x="8" y="84"/>
                </a:lnTo>
                <a:lnTo>
                  <a:pt x="0" y="51"/>
                </a:lnTo>
                <a:lnTo>
                  <a:pt x="191" y="0"/>
                </a:lnTo>
                <a:lnTo>
                  <a:pt x="199"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0" name="îṡľïḑe"/>
          <p:cNvSpPr/>
          <p:nvPr/>
        </p:nvSpPr>
        <p:spPr bwMode="auto">
          <a:xfrm>
            <a:off x="3243713" y="3473100"/>
            <a:ext cx="126183" cy="53234"/>
          </a:xfrm>
          <a:custGeom>
            <a:avLst/>
            <a:gdLst>
              <a:gd name="T0" fmla="*/ 192 w 192"/>
              <a:gd name="T1" fmla="*/ 31 h 81"/>
              <a:gd name="T2" fmla="*/ 10 w 192"/>
              <a:gd name="T3" fmla="*/ 81 h 81"/>
              <a:gd name="T4" fmla="*/ 0 w 192"/>
              <a:gd name="T5" fmla="*/ 50 h 81"/>
              <a:gd name="T6" fmla="*/ 183 w 192"/>
              <a:gd name="T7" fmla="*/ 0 h 81"/>
              <a:gd name="T8" fmla="*/ 192 w 192"/>
              <a:gd name="T9" fmla="*/ 31 h 81"/>
            </a:gdLst>
            <a:ahLst/>
            <a:cxnLst>
              <a:cxn ang="0">
                <a:pos x="T0" y="T1"/>
              </a:cxn>
              <a:cxn ang="0">
                <a:pos x="T2" y="T3"/>
              </a:cxn>
              <a:cxn ang="0">
                <a:pos x="T4" y="T5"/>
              </a:cxn>
              <a:cxn ang="0">
                <a:pos x="T6" y="T7"/>
              </a:cxn>
              <a:cxn ang="0">
                <a:pos x="T8" y="T9"/>
              </a:cxn>
            </a:cxnLst>
            <a:rect l="0" t="0" r="r" b="b"/>
            <a:pathLst>
              <a:path w="192" h="81">
                <a:moveTo>
                  <a:pt x="192" y="31"/>
                </a:moveTo>
                <a:lnTo>
                  <a:pt x="10" y="81"/>
                </a:lnTo>
                <a:lnTo>
                  <a:pt x="0" y="50"/>
                </a:lnTo>
                <a:lnTo>
                  <a:pt x="183" y="0"/>
                </a:lnTo>
                <a:lnTo>
                  <a:pt x="192" y="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iŝḻíďê"/>
          <p:cNvSpPr/>
          <p:nvPr/>
        </p:nvSpPr>
        <p:spPr bwMode="auto">
          <a:xfrm>
            <a:off x="3243713" y="3473100"/>
            <a:ext cx="126183" cy="53234"/>
          </a:xfrm>
          <a:custGeom>
            <a:avLst/>
            <a:gdLst>
              <a:gd name="T0" fmla="*/ 192 w 192"/>
              <a:gd name="T1" fmla="*/ 31 h 81"/>
              <a:gd name="T2" fmla="*/ 10 w 192"/>
              <a:gd name="T3" fmla="*/ 81 h 81"/>
              <a:gd name="T4" fmla="*/ 0 w 192"/>
              <a:gd name="T5" fmla="*/ 50 h 81"/>
              <a:gd name="T6" fmla="*/ 183 w 192"/>
              <a:gd name="T7" fmla="*/ 0 h 81"/>
              <a:gd name="T8" fmla="*/ 192 w 192"/>
              <a:gd name="T9" fmla="*/ 31 h 81"/>
            </a:gdLst>
            <a:ahLst/>
            <a:cxnLst>
              <a:cxn ang="0">
                <a:pos x="T0" y="T1"/>
              </a:cxn>
              <a:cxn ang="0">
                <a:pos x="T2" y="T3"/>
              </a:cxn>
              <a:cxn ang="0">
                <a:pos x="T4" y="T5"/>
              </a:cxn>
              <a:cxn ang="0">
                <a:pos x="T6" y="T7"/>
              </a:cxn>
              <a:cxn ang="0">
                <a:pos x="T8" y="T9"/>
              </a:cxn>
            </a:cxnLst>
            <a:rect l="0" t="0" r="r" b="b"/>
            <a:pathLst>
              <a:path w="192" h="81">
                <a:moveTo>
                  <a:pt x="192" y="31"/>
                </a:moveTo>
                <a:lnTo>
                  <a:pt x="10" y="81"/>
                </a:lnTo>
                <a:lnTo>
                  <a:pt x="0" y="50"/>
                </a:lnTo>
                <a:lnTo>
                  <a:pt x="183" y="0"/>
                </a:lnTo>
                <a:lnTo>
                  <a:pt x="192"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iśḻíḋé"/>
          <p:cNvSpPr/>
          <p:nvPr/>
        </p:nvSpPr>
        <p:spPr bwMode="auto">
          <a:xfrm>
            <a:off x="3577573" y="3226649"/>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0"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3" name="íṥľîḋé"/>
          <p:cNvSpPr/>
          <p:nvPr/>
        </p:nvSpPr>
        <p:spPr bwMode="auto">
          <a:xfrm>
            <a:off x="3433646" y="3174730"/>
            <a:ext cx="31546" cy="30889"/>
          </a:xfrm>
          <a:custGeom>
            <a:avLst/>
            <a:gdLst>
              <a:gd name="T0" fmla="*/ 31 w 34"/>
              <a:gd name="T1" fmla="*/ 12 h 33"/>
              <a:gd name="T2" fmla="*/ 21 w 34"/>
              <a:gd name="T3" fmla="*/ 31 h 33"/>
              <a:gd name="T4" fmla="*/ 2 w 34"/>
              <a:gd name="T5" fmla="*/ 20 h 33"/>
              <a:gd name="T6" fmla="*/ 13 w 34"/>
              <a:gd name="T7" fmla="*/ 2 h 33"/>
              <a:gd name="T8" fmla="*/ 31 w 34"/>
              <a:gd name="T9" fmla="*/ 12 h 33"/>
            </a:gdLst>
            <a:ahLst/>
            <a:cxnLst>
              <a:cxn ang="0">
                <a:pos x="T0" y="T1"/>
              </a:cxn>
              <a:cxn ang="0">
                <a:pos x="T2" y="T3"/>
              </a:cxn>
              <a:cxn ang="0">
                <a:pos x="T4" y="T5"/>
              </a:cxn>
              <a:cxn ang="0">
                <a:pos x="T6" y="T7"/>
              </a:cxn>
              <a:cxn ang="0">
                <a:pos x="T8" y="T9"/>
              </a:cxn>
            </a:cxnLst>
            <a:rect l="0" t="0" r="r" b="b"/>
            <a:pathLst>
              <a:path w="34" h="33">
                <a:moveTo>
                  <a:pt x="31" y="12"/>
                </a:moveTo>
                <a:cubicBezTo>
                  <a:pt x="34" y="20"/>
                  <a:pt x="29" y="29"/>
                  <a:pt x="21" y="31"/>
                </a:cubicBezTo>
                <a:cubicBezTo>
                  <a:pt x="13" y="33"/>
                  <a:pt x="4" y="28"/>
                  <a:pt x="2" y="20"/>
                </a:cubicBezTo>
                <a:cubicBezTo>
                  <a:pt x="0" y="12"/>
                  <a:pt x="5" y="4"/>
                  <a:pt x="13" y="2"/>
                </a:cubicBezTo>
                <a:cubicBezTo>
                  <a:pt x="21" y="0"/>
                  <a:pt x="29" y="4"/>
                  <a:pt x="31"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4" name="ïş1ïďé"/>
          <p:cNvSpPr/>
          <p:nvPr/>
        </p:nvSpPr>
        <p:spPr bwMode="auto">
          <a:xfrm>
            <a:off x="3297604" y="3299599"/>
            <a:ext cx="30889" cy="32203"/>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2"/>
                </a:cubicBezTo>
                <a:cubicBezTo>
                  <a:pt x="12" y="34"/>
                  <a:pt x="4" y="29"/>
                  <a:pt x="2" y="21"/>
                </a:cubicBezTo>
                <a:cubicBezTo>
                  <a:pt x="0" y="13"/>
                  <a:pt x="4" y="5"/>
                  <a:pt x="12" y="3"/>
                </a:cubicBezTo>
                <a:cubicBezTo>
                  <a:pt x="20"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5" name="išľïďé"/>
          <p:cNvSpPr/>
          <p:nvPr/>
        </p:nvSpPr>
        <p:spPr bwMode="auto">
          <a:xfrm>
            <a:off x="3181279" y="3287769"/>
            <a:ext cx="30889" cy="30889"/>
          </a:xfrm>
          <a:custGeom>
            <a:avLst/>
            <a:gdLst>
              <a:gd name="T0" fmla="*/ 31 w 33"/>
              <a:gd name="T1" fmla="*/ 12 h 33"/>
              <a:gd name="T2" fmla="*/ 21 w 33"/>
              <a:gd name="T3" fmla="*/ 31 h 33"/>
              <a:gd name="T4" fmla="*/ 2 w 33"/>
              <a:gd name="T5" fmla="*/ 20 h 33"/>
              <a:gd name="T6" fmla="*/ 13 w 33"/>
              <a:gd name="T7" fmla="*/ 2 h 33"/>
              <a:gd name="T8" fmla="*/ 31 w 33"/>
              <a:gd name="T9" fmla="*/ 12 h 33"/>
            </a:gdLst>
            <a:ahLst/>
            <a:cxnLst>
              <a:cxn ang="0">
                <a:pos x="T0" y="T1"/>
              </a:cxn>
              <a:cxn ang="0">
                <a:pos x="T2" y="T3"/>
              </a:cxn>
              <a:cxn ang="0">
                <a:pos x="T4" y="T5"/>
              </a:cxn>
              <a:cxn ang="0">
                <a:pos x="T6" y="T7"/>
              </a:cxn>
              <a:cxn ang="0">
                <a:pos x="T8" y="T9"/>
              </a:cxn>
            </a:cxnLst>
            <a:rect l="0" t="0" r="r" b="b"/>
            <a:pathLst>
              <a:path w="33" h="33">
                <a:moveTo>
                  <a:pt x="31" y="12"/>
                </a:moveTo>
                <a:cubicBezTo>
                  <a:pt x="33" y="20"/>
                  <a:pt x="29" y="29"/>
                  <a:pt x="21" y="31"/>
                </a:cubicBezTo>
                <a:cubicBezTo>
                  <a:pt x="13" y="33"/>
                  <a:pt x="4" y="28"/>
                  <a:pt x="2" y="20"/>
                </a:cubicBezTo>
                <a:cubicBezTo>
                  <a:pt x="0" y="12"/>
                  <a:pt x="5" y="4"/>
                  <a:pt x="13" y="2"/>
                </a:cubicBezTo>
                <a:cubicBezTo>
                  <a:pt x="21" y="0"/>
                  <a:pt x="29" y="4"/>
                  <a:pt x="31"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6" name="işliďe"/>
          <p:cNvSpPr/>
          <p:nvPr/>
        </p:nvSpPr>
        <p:spPr bwMode="auto">
          <a:xfrm>
            <a:off x="3146447" y="3389636"/>
            <a:ext cx="32203" cy="30889"/>
          </a:xfrm>
          <a:custGeom>
            <a:avLst/>
            <a:gdLst>
              <a:gd name="T0" fmla="*/ 32 w 34"/>
              <a:gd name="T1" fmla="*/ 12 h 33"/>
              <a:gd name="T2" fmla="*/ 21 w 34"/>
              <a:gd name="T3" fmla="*/ 31 h 33"/>
              <a:gd name="T4" fmla="*/ 3 w 34"/>
              <a:gd name="T5" fmla="*/ 20 h 33"/>
              <a:gd name="T6" fmla="*/ 13 w 34"/>
              <a:gd name="T7" fmla="*/ 2 h 33"/>
              <a:gd name="T8" fmla="*/ 32 w 34"/>
              <a:gd name="T9" fmla="*/ 12 h 33"/>
            </a:gdLst>
            <a:ahLst/>
            <a:cxnLst>
              <a:cxn ang="0">
                <a:pos x="T0" y="T1"/>
              </a:cxn>
              <a:cxn ang="0">
                <a:pos x="T2" y="T3"/>
              </a:cxn>
              <a:cxn ang="0">
                <a:pos x="T4" y="T5"/>
              </a:cxn>
              <a:cxn ang="0">
                <a:pos x="T6" y="T7"/>
              </a:cxn>
              <a:cxn ang="0">
                <a:pos x="T8" y="T9"/>
              </a:cxn>
            </a:cxnLst>
            <a:rect l="0" t="0" r="r" b="b"/>
            <a:pathLst>
              <a:path w="34" h="33">
                <a:moveTo>
                  <a:pt x="32" y="12"/>
                </a:moveTo>
                <a:cubicBezTo>
                  <a:pt x="34" y="20"/>
                  <a:pt x="29" y="29"/>
                  <a:pt x="21" y="31"/>
                </a:cubicBezTo>
                <a:cubicBezTo>
                  <a:pt x="13" y="33"/>
                  <a:pt x="5" y="28"/>
                  <a:pt x="3" y="20"/>
                </a:cubicBezTo>
                <a:cubicBezTo>
                  <a:pt x="0" y="12"/>
                  <a:pt x="5" y="4"/>
                  <a:pt x="13" y="2"/>
                </a:cubicBezTo>
                <a:cubicBezTo>
                  <a:pt x="21" y="0"/>
                  <a:pt x="29" y="4"/>
                  <a:pt x="32" y="12"/>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7" name="îṧḻíḑé"/>
          <p:cNvSpPr/>
          <p:nvPr/>
        </p:nvSpPr>
        <p:spPr bwMode="auto">
          <a:xfrm>
            <a:off x="2982146" y="3395550"/>
            <a:ext cx="32203" cy="30889"/>
          </a:xfrm>
          <a:custGeom>
            <a:avLst/>
            <a:gdLst>
              <a:gd name="T0" fmla="*/ 31 w 34"/>
              <a:gd name="T1" fmla="*/ 13 h 33"/>
              <a:gd name="T2" fmla="*/ 21 w 34"/>
              <a:gd name="T3" fmla="*/ 31 h 33"/>
              <a:gd name="T4" fmla="*/ 2 w 34"/>
              <a:gd name="T5" fmla="*/ 21 h 33"/>
              <a:gd name="T6" fmla="*/ 13 w 34"/>
              <a:gd name="T7" fmla="*/ 2 h 33"/>
              <a:gd name="T8" fmla="*/ 31 w 34"/>
              <a:gd name="T9" fmla="*/ 13 h 33"/>
            </a:gdLst>
            <a:ahLst/>
            <a:cxnLst>
              <a:cxn ang="0">
                <a:pos x="T0" y="T1"/>
              </a:cxn>
              <a:cxn ang="0">
                <a:pos x="T2" y="T3"/>
              </a:cxn>
              <a:cxn ang="0">
                <a:pos x="T4" y="T5"/>
              </a:cxn>
              <a:cxn ang="0">
                <a:pos x="T6" y="T7"/>
              </a:cxn>
              <a:cxn ang="0">
                <a:pos x="T8" y="T9"/>
              </a:cxn>
            </a:cxnLst>
            <a:rect l="0" t="0" r="r" b="b"/>
            <a:pathLst>
              <a:path w="34" h="33">
                <a:moveTo>
                  <a:pt x="31" y="13"/>
                </a:moveTo>
                <a:cubicBezTo>
                  <a:pt x="34" y="21"/>
                  <a:pt x="29" y="29"/>
                  <a:pt x="21" y="31"/>
                </a:cubicBezTo>
                <a:cubicBezTo>
                  <a:pt x="13" y="33"/>
                  <a:pt x="5" y="29"/>
                  <a:pt x="2" y="21"/>
                </a:cubicBezTo>
                <a:cubicBezTo>
                  <a:pt x="0" y="13"/>
                  <a:pt x="5" y="4"/>
                  <a:pt x="13" y="2"/>
                </a:cubicBezTo>
                <a:cubicBezTo>
                  <a:pt x="21"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8" name="î$ḻïḓê"/>
          <p:cNvSpPr/>
          <p:nvPr/>
        </p:nvSpPr>
        <p:spPr bwMode="auto">
          <a:xfrm>
            <a:off x="2888823" y="3491502"/>
            <a:ext cx="31546" cy="30889"/>
          </a:xfrm>
          <a:custGeom>
            <a:avLst/>
            <a:gdLst>
              <a:gd name="T0" fmla="*/ 32 w 34"/>
              <a:gd name="T1" fmla="*/ 13 h 33"/>
              <a:gd name="T2" fmla="*/ 21 w 34"/>
              <a:gd name="T3" fmla="*/ 31 h 33"/>
              <a:gd name="T4" fmla="*/ 3 w 34"/>
              <a:gd name="T5" fmla="*/ 21 h 33"/>
              <a:gd name="T6" fmla="*/ 13 w 34"/>
              <a:gd name="T7" fmla="*/ 2 h 33"/>
              <a:gd name="T8" fmla="*/ 32 w 34"/>
              <a:gd name="T9" fmla="*/ 13 h 33"/>
            </a:gdLst>
            <a:ahLst/>
            <a:cxnLst>
              <a:cxn ang="0">
                <a:pos x="T0" y="T1"/>
              </a:cxn>
              <a:cxn ang="0">
                <a:pos x="T2" y="T3"/>
              </a:cxn>
              <a:cxn ang="0">
                <a:pos x="T4" y="T5"/>
              </a:cxn>
              <a:cxn ang="0">
                <a:pos x="T6" y="T7"/>
              </a:cxn>
              <a:cxn ang="0">
                <a:pos x="T8" y="T9"/>
              </a:cxn>
            </a:cxnLst>
            <a:rect l="0" t="0" r="r" b="b"/>
            <a:pathLst>
              <a:path w="34" h="33">
                <a:moveTo>
                  <a:pt x="32" y="13"/>
                </a:moveTo>
                <a:cubicBezTo>
                  <a:pt x="34" y="21"/>
                  <a:pt x="29" y="29"/>
                  <a:pt x="21" y="31"/>
                </a:cubicBezTo>
                <a:cubicBezTo>
                  <a:pt x="13" y="33"/>
                  <a:pt x="5" y="29"/>
                  <a:pt x="3" y="21"/>
                </a:cubicBezTo>
                <a:cubicBezTo>
                  <a:pt x="0" y="13"/>
                  <a:pt x="5" y="4"/>
                  <a:pt x="13" y="2"/>
                </a:cubicBezTo>
                <a:cubicBezTo>
                  <a:pt x="21" y="0"/>
                  <a:pt x="29" y="5"/>
                  <a:pt x="32"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9" name="ïş1ïdé"/>
          <p:cNvSpPr/>
          <p:nvPr/>
        </p:nvSpPr>
        <p:spPr bwMode="auto">
          <a:xfrm>
            <a:off x="2946657" y="3213505"/>
            <a:ext cx="30889" cy="32203"/>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2"/>
                </a:cubicBezTo>
                <a:cubicBezTo>
                  <a:pt x="12" y="34"/>
                  <a:pt x="4" y="29"/>
                  <a:pt x="2" y="21"/>
                </a:cubicBezTo>
                <a:cubicBezTo>
                  <a:pt x="0" y="13"/>
                  <a:pt x="4" y="5"/>
                  <a:pt x="12" y="3"/>
                </a:cubicBezTo>
                <a:cubicBezTo>
                  <a:pt x="21"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0" name="ïṡḷide"/>
          <p:cNvSpPr/>
          <p:nvPr/>
        </p:nvSpPr>
        <p:spPr bwMode="auto">
          <a:xfrm>
            <a:off x="3101757" y="3309457"/>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1"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1" name="íśľíḍè"/>
          <p:cNvSpPr/>
          <p:nvPr/>
        </p:nvSpPr>
        <p:spPr bwMode="auto">
          <a:xfrm>
            <a:off x="3191795" y="3146470"/>
            <a:ext cx="30889" cy="30889"/>
          </a:xfrm>
          <a:custGeom>
            <a:avLst/>
            <a:gdLst>
              <a:gd name="T0" fmla="*/ 31 w 33"/>
              <a:gd name="T1" fmla="*/ 13 h 33"/>
              <a:gd name="T2" fmla="*/ 20 w 33"/>
              <a:gd name="T3" fmla="*/ 31 h 33"/>
              <a:gd name="T4" fmla="*/ 2 w 33"/>
              <a:gd name="T5" fmla="*/ 21 h 33"/>
              <a:gd name="T6" fmla="*/ 12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8" y="29"/>
                  <a:pt x="20" y="31"/>
                </a:cubicBezTo>
                <a:cubicBezTo>
                  <a:pt x="12" y="33"/>
                  <a:pt x="4" y="29"/>
                  <a:pt x="2" y="21"/>
                </a:cubicBezTo>
                <a:cubicBezTo>
                  <a:pt x="0" y="13"/>
                  <a:pt x="4" y="4"/>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2" name="í$ḷíďé"/>
          <p:cNvSpPr/>
          <p:nvPr/>
        </p:nvSpPr>
        <p:spPr bwMode="auto">
          <a:xfrm>
            <a:off x="3299576" y="3214820"/>
            <a:ext cx="30889" cy="31546"/>
          </a:xfrm>
          <a:custGeom>
            <a:avLst/>
            <a:gdLst>
              <a:gd name="T0" fmla="*/ 31 w 33"/>
              <a:gd name="T1" fmla="*/ 13 h 34"/>
              <a:gd name="T2" fmla="*/ 20 w 33"/>
              <a:gd name="T3" fmla="*/ 31 h 34"/>
              <a:gd name="T4" fmla="*/ 2 w 33"/>
              <a:gd name="T5" fmla="*/ 21 h 34"/>
              <a:gd name="T6" fmla="*/ 12 w 33"/>
              <a:gd name="T7" fmla="*/ 2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1"/>
                </a:cubicBezTo>
                <a:cubicBezTo>
                  <a:pt x="12" y="34"/>
                  <a:pt x="4" y="29"/>
                  <a:pt x="2" y="21"/>
                </a:cubicBezTo>
                <a:cubicBezTo>
                  <a:pt x="0" y="13"/>
                  <a:pt x="4" y="5"/>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3" name="îṥlîdê"/>
          <p:cNvSpPr/>
          <p:nvPr/>
        </p:nvSpPr>
        <p:spPr bwMode="auto">
          <a:xfrm>
            <a:off x="3363982" y="3043289"/>
            <a:ext cx="32203" cy="30889"/>
          </a:xfrm>
          <a:custGeom>
            <a:avLst/>
            <a:gdLst>
              <a:gd name="T0" fmla="*/ 32 w 34"/>
              <a:gd name="T1" fmla="*/ 13 h 33"/>
              <a:gd name="T2" fmla="*/ 21 w 34"/>
              <a:gd name="T3" fmla="*/ 31 h 33"/>
              <a:gd name="T4" fmla="*/ 3 w 34"/>
              <a:gd name="T5" fmla="*/ 21 h 33"/>
              <a:gd name="T6" fmla="*/ 13 w 34"/>
              <a:gd name="T7" fmla="*/ 2 h 33"/>
              <a:gd name="T8" fmla="*/ 32 w 34"/>
              <a:gd name="T9" fmla="*/ 13 h 33"/>
            </a:gdLst>
            <a:ahLst/>
            <a:cxnLst>
              <a:cxn ang="0">
                <a:pos x="T0" y="T1"/>
              </a:cxn>
              <a:cxn ang="0">
                <a:pos x="T2" y="T3"/>
              </a:cxn>
              <a:cxn ang="0">
                <a:pos x="T4" y="T5"/>
              </a:cxn>
              <a:cxn ang="0">
                <a:pos x="T6" y="T7"/>
              </a:cxn>
              <a:cxn ang="0">
                <a:pos x="T8" y="T9"/>
              </a:cxn>
            </a:cxnLst>
            <a:rect l="0" t="0" r="r" b="b"/>
            <a:pathLst>
              <a:path w="34" h="33">
                <a:moveTo>
                  <a:pt x="32" y="13"/>
                </a:moveTo>
                <a:cubicBezTo>
                  <a:pt x="34" y="21"/>
                  <a:pt x="29" y="29"/>
                  <a:pt x="21" y="31"/>
                </a:cubicBezTo>
                <a:cubicBezTo>
                  <a:pt x="13" y="33"/>
                  <a:pt x="5" y="29"/>
                  <a:pt x="3" y="21"/>
                </a:cubicBezTo>
                <a:cubicBezTo>
                  <a:pt x="0" y="13"/>
                  <a:pt x="5" y="4"/>
                  <a:pt x="13" y="2"/>
                </a:cubicBezTo>
                <a:cubicBezTo>
                  <a:pt x="21" y="0"/>
                  <a:pt x="29" y="5"/>
                  <a:pt x="32"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4" name="ïṡ1îďê"/>
          <p:cNvSpPr/>
          <p:nvPr/>
        </p:nvSpPr>
        <p:spPr bwMode="auto">
          <a:xfrm>
            <a:off x="3488850" y="3093237"/>
            <a:ext cx="30889" cy="31546"/>
          </a:xfrm>
          <a:custGeom>
            <a:avLst/>
            <a:gdLst>
              <a:gd name="T0" fmla="*/ 31 w 33"/>
              <a:gd name="T1" fmla="*/ 13 h 34"/>
              <a:gd name="T2" fmla="*/ 20 w 33"/>
              <a:gd name="T3" fmla="*/ 32 h 34"/>
              <a:gd name="T4" fmla="*/ 2 w 33"/>
              <a:gd name="T5" fmla="*/ 21 h 34"/>
              <a:gd name="T6" fmla="*/ 12 w 33"/>
              <a:gd name="T7" fmla="*/ 3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30"/>
                  <a:pt x="20" y="32"/>
                </a:cubicBezTo>
                <a:cubicBezTo>
                  <a:pt x="12" y="34"/>
                  <a:pt x="4" y="29"/>
                  <a:pt x="2" y="21"/>
                </a:cubicBezTo>
                <a:cubicBezTo>
                  <a:pt x="0" y="13"/>
                  <a:pt x="4" y="5"/>
                  <a:pt x="12" y="3"/>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5" name="íSḻîḋé"/>
          <p:cNvSpPr/>
          <p:nvPr/>
        </p:nvSpPr>
        <p:spPr bwMode="auto">
          <a:xfrm>
            <a:off x="3574944" y="3042632"/>
            <a:ext cx="30889" cy="31546"/>
          </a:xfrm>
          <a:custGeom>
            <a:avLst/>
            <a:gdLst>
              <a:gd name="T0" fmla="*/ 31 w 33"/>
              <a:gd name="T1" fmla="*/ 13 h 34"/>
              <a:gd name="T2" fmla="*/ 20 w 33"/>
              <a:gd name="T3" fmla="*/ 31 h 34"/>
              <a:gd name="T4" fmla="*/ 2 w 33"/>
              <a:gd name="T5" fmla="*/ 21 h 34"/>
              <a:gd name="T6" fmla="*/ 12 w 33"/>
              <a:gd name="T7" fmla="*/ 2 h 34"/>
              <a:gd name="T8" fmla="*/ 31 w 33"/>
              <a:gd name="T9" fmla="*/ 13 h 34"/>
            </a:gdLst>
            <a:ahLst/>
            <a:cxnLst>
              <a:cxn ang="0">
                <a:pos x="T0" y="T1"/>
              </a:cxn>
              <a:cxn ang="0">
                <a:pos x="T2" y="T3"/>
              </a:cxn>
              <a:cxn ang="0">
                <a:pos x="T4" y="T5"/>
              </a:cxn>
              <a:cxn ang="0">
                <a:pos x="T6" y="T7"/>
              </a:cxn>
              <a:cxn ang="0">
                <a:pos x="T8" y="T9"/>
              </a:cxn>
            </a:cxnLst>
            <a:rect l="0" t="0" r="r" b="b"/>
            <a:pathLst>
              <a:path w="33" h="34">
                <a:moveTo>
                  <a:pt x="31" y="13"/>
                </a:moveTo>
                <a:cubicBezTo>
                  <a:pt x="33" y="21"/>
                  <a:pt x="28" y="29"/>
                  <a:pt x="20" y="31"/>
                </a:cubicBezTo>
                <a:cubicBezTo>
                  <a:pt x="12" y="34"/>
                  <a:pt x="4" y="29"/>
                  <a:pt x="2" y="21"/>
                </a:cubicBezTo>
                <a:cubicBezTo>
                  <a:pt x="0" y="13"/>
                  <a:pt x="4" y="4"/>
                  <a:pt x="12" y="2"/>
                </a:cubicBezTo>
                <a:cubicBezTo>
                  <a:pt x="20" y="0"/>
                  <a:pt x="29" y="5"/>
                  <a:pt x="31" y="13"/>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6" name="íṩḷïďè"/>
          <p:cNvSpPr/>
          <p:nvPr/>
        </p:nvSpPr>
        <p:spPr bwMode="auto">
          <a:xfrm>
            <a:off x="2899338" y="3053804"/>
            <a:ext cx="692693" cy="456757"/>
          </a:xfrm>
          <a:custGeom>
            <a:avLst/>
            <a:gdLst>
              <a:gd name="T0" fmla="*/ 14 w 1054"/>
              <a:gd name="T1" fmla="*/ 695 h 695"/>
              <a:gd name="T2" fmla="*/ 0 w 1054"/>
              <a:gd name="T3" fmla="*/ 692 h 695"/>
              <a:gd name="T4" fmla="*/ 92 w 1054"/>
              <a:gd name="T5" fmla="*/ 258 h 695"/>
              <a:gd name="T6" fmla="*/ 328 w 1054"/>
              <a:gd name="T7" fmla="*/ 403 h 695"/>
              <a:gd name="T8" fmla="*/ 467 w 1054"/>
              <a:gd name="T9" fmla="*/ 157 h 695"/>
              <a:gd name="T10" fmla="*/ 629 w 1054"/>
              <a:gd name="T11" fmla="*/ 261 h 695"/>
              <a:gd name="T12" fmla="*/ 720 w 1054"/>
              <a:gd name="T13" fmla="*/ 0 h 695"/>
              <a:gd name="T14" fmla="*/ 922 w 1054"/>
              <a:gd name="T15" fmla="*/ 80 h 695"/>
              <a:gd name="T16" fmla="*/ 1047 w 1054"/>
              <a:gd name="T17" fmla="*/ 3 h 695"/>
              <a:gd name="T18" fmla="*/ 1054 w 1054"/>
              <a:gd name="T19" fmla="*/ 14 h 695"/>
              <a:gd name="T20" fmla="*/ 924 w 1054"/>
              <a:gd name="T21" fmla="*/ 95 h 695"/>
              <a:gd name="T22" fmla="*/ 728 w 1054"/>
              <a:gd name="T23" fmla="*/ 18 h 695"/>
              <a:gd name="T24" fmla="*/ 636 w 1054"/>
              <a:gd name="T25" fmla="*/ 282 h 695"/>
              <a:gd name="T26" fmla="*/ 473 w 1054"/>
              <a:gd name="T27" fmla="*/ 176 h 695"/>
              <a:gd name="T28" fmla="*/ 332 w 1054"/>
              <a:gd name="T29" fmla="*/ 423 h 695"/>
              <a:gd name="T30" fmla="*/ 102 w 1054"/>
              <a:gd name="T31" fmla="*/ 280 h 695"/>
              <a:gd name="T32" fmla="*/ 14 w 1054"/>
              <a:gd name="T3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4" h="695">
                <a:moveTo>
                  <a:pt x="14" y="695"/>
                </a:moveTo>
                <a:lnTo>
                  <a:pt x="0" y="692"/>
                </a:lnTo>
                <a:lnTo>
                  <a:pt x="92" y="258"/>
                </a:lnTo>
                <a:lnTo>
                  <a:pt x="328" y="403"/>
                </a:lnTo>
                <a:lnTo>
                  <a:pt x="467" y="157"/>
                </a:lnTo>
                <a:lnTo>
                  <a:pt x="629" y="261"/>
                </a:lnTo>
                <a:lnTo>
                  <a:pt x="720" y="0"/>
                </a:lnTo>
                <a:lnTo>
                  <a:pt x="922" y="80"/>
                </a:lnTo>
                <a:lnTo>
                  <a:pt x="1047" y="3"/>
                </a:lnTo>
                <a:lnTo>
                  <a:pt x="1054" y="14"/>
                </a:lnTo>
                <a:lnTo>
                  <a:pt x="924" y="95"/>
                </a:lnTo>
                <a:lnTo>
                  <a:pt x="728" y="18"/>
                </a:lnTo>
                <a:lnTo>
                  <a:pt x="636" y="282"/>
                </a:lnTo>
                <a:lnTo>
                  <a:pt x="473" y="176"/>
                </a:lnTo>
                <a:lnTo>
                  <a:pt x="332" y="423"/>
                </a:lnTo>
                <a:lnTo>
                  <a:pt x="102" y="280"/>
                </a:lnTo>
                <a:lnTo>
                  <a:pt x="14" y="695"/>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7" name="iśḷîḍé"/>
          <p:cNvSpPr/>
          <p:nvPr/>
        </p:nvSpPr>
        <p:spPr bwMode="auto">
          <a:xfrm>
            <a:off x="2899338" y="3053804"/>
            <a:ext cx="692693" cy="456757"/>
          </a:xfrm>
          <a:custGeom>
            <a:avLst/>
            <a:gdLst>
              <a:gd name="T0" fmla="*/ 14 w 1054"/>
              <a:gd name="T1" fmla="*/ 695 h 695"/>
              <a:gd name="T2" fmla="*/ 0 w 1054"/>
              <a:gd name="T3" fmla="*/ 692 h 695"/>
              <a:gd name="T4" fmla="*/ 92 w 1054"/>
              <a:gd name="T5" fmla="*/ 258 h 695"/>
              <a:gd name="T6" fmla="*/ 328 w 1054"/>
              <a:gd name="T7" fmla="*/ 403 h 695"/>
              <a:gd name="T8" fmla="*/ 467 w 1054"/>
              <a:gd name="T9" fmla="*/ 157 h 695"/>
              <a:gd name="T10" fmla="*/ 629 w 1054"/>
              <a:gd name="T11" fmla="*/ 261 h 695"/>
              <a:gd name="T12" fmla="*/ 720 w 1054"/>
              <a:gd name="T13" fmla="*/ 0 h 695"/>
              <a:gd name="T14" fmla="*/ 922 w 1054"/>
              <a:gd name="T15" fmla="*/ 80 h 695"/>
              <a:gd name="T16" fmla="*/ 1047 w 1054"/>
              <a:gd name="T17" fmla="*/ 3 h 695"/>
              <a:gd name="T18" fmla="*/ 1054 w 1054"/>
              <a:gd name="T19" fmla="*/ 14 h 695"/>
              <a:gd name="T20" fmla="*/ 924 w 1054"/>
              <a:gd name="T21" fmla="*/ 95 h 695"/>
              <a:gd name="T22" fmla="*/ 728 w 1054"/>
              <a:gd name="T23" fmla="*/ 18 h 695"/>
              <a:gd name="T24" fmla="*/ 636 w 1054"/>
              <a:gd name="T25" fmla="*/ 282 h 695"/>
              <a:gd name="T26" fmla="*/ 473 w 1054"/>
              <a:gd name="T27" fmla="*/ 176 h 695"/>
              <a:gd name="T28" fmla="*/ 332 w 1054"/>
              <a:gd name="T29" fmla="*/ 423 h 695"/>
              <a:gd name="T30" fmla="*/ 102 w 1054"/>
              <a:gd name="T31" fmla="*/ 280 h 695"/>
              <a:gd name="T32" fmla="*/ 14 w 1054"/>
              <a:gd name="T3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4" h="695">
                <a:moveTo>
                  <a:pt x="14" y="695"/>
                </a:moveTo>
                <a:lnTo>
                  <a:pt x="0" y="692"/>
                </a:lnTo>
                <a:lnTo>
                  <a:pt x="92" y="258"/>
                </a:lnTo>
                <a:lnTo>
                  <a:pt x="328" y="403"/>
                </a:lnTo>
                <a:lnTo>
                  <a:pt x="467" y="157"/>
                </a:lnTo>
                <a:lnTo>
                  <a:pt x="629" y="261"/>
                </a:lnTo>
                <a:lnTo>
                  <a:pt x="720" y="0"/>
                </a:lnTo>
                <a:lnTo>
                  <a:pt x="922" y="80"/>
                </a:lnTo>
                <a:lnTo>
                  <a:pt x="1047" y="3"/>
                </a:lnTo>
                <a:lnTo>
                  <a:pt x="1054" y="14"/>
                </a:lnTo>
                <a:lnTo>
                  <a:pt x="924" y="95"/>
                </a:lnTo>
                <a:lnTo>
                  <a:pt x="728" y="18"/>
                </a:lnTo>
                <a:lnTo>
                  <a:pt x="636" y="282"/>
                </a:lnTo>
                <a:lnTo>
                  <a:pt x="473" y="176"/>
                </a:lnTo>
                <a:lnTo>
                  <a:pt x="332" y="423"/>
                </a:lnTo>
                <a:lnTo>
                  <a:pt x="102" y="280"/>
                </a:lnTo>
                <a:lnTo>
                  <a:pt x="14" y="6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8" name="iŝḻîḍè"/>
          <p:cNvSpPr/>
          <p:nvPr/>
        </p:nvSpPr>
        <p:spPr bwMode="auto">
          <a:xfrm>
            <a:off x="2903939" y="3534220"/>
            <a:ext cx="30889" cy="30889"/>
          </a:xfrm>
          <a:custGeom>
            <a:avLst/>
            <a:gdLst>
              <a:gd name="T0" fmla="*/ 31 w 33"/>
              <a:gd name="T1" fmla="*/ 13 h 33"/>
              <a:gd name="T2" fmla="*/ 21 w 33"/>
              <a:gd name="T3" fmla="*/ 31 h 33"/>
              <a:gd name="T4" fmla="*/ 2 w 33"/>
              <a:gd name="T5" fmla="*/ 21 h 33"/>
              <a:gd name="T6" fmla="*/ 13 w 33"/>
              <a:gd name="T7" fmla="*/ 2 h 33"/>
              <a:gd name="T8" fmla="*/ 31 w 33"/>
              <a:gd name="T9" fmla="*/ 13 h 33"/>
            </a:gdLst>
            <a:ahLst/>
            <a:cxnLst>
              <a:cxn ang="0">
                <a:pos x="T0" y="T1"/>
              </a:cxn>
              <a:cxn ang="0">
                <a:pos x="T2" y="T3"/>
              </a:cxn>
              <a:cxn ang="0">
                <a:pos x="T4" y="T5"/>
              </a:cxn>
              <a:cxn ang="0">
                <a:pos x="T6" y="T7"/>
              </a:cxn>
              <a:cxn ang="0">
                <a:pos x="T8" y="T9"/>
              </a:cxn>
            </a:cxnLst>
            <a:rect l="0" t="0" r="r" b="b"/>
            <a:pathLst>
              <a:path w="33" h="33">
                <a:moveTo>
                  <a:pt x="31" y="13"/>
                </a:moveTo>
                <a:cubicBezTo>
                  <a:pt x="33" y="21"/>
                  <a:pt x="29" y="29"/>
                  <a:pt x="21" y="31"/>
                </a:cubicBezTo>
                <a:cubicBezTo>
                  <a:pt x="12" y="33"/>
                  <a:pt x="4" y="29"/>
                  <a:pt x="2" y="21"/>
                </a:cubicBezTo>
                <a:cubicBezTo>
                  <a:pt x="0" y="13"/>
                  <a:pt x="5" y="4"/>
                  <a:pt x="13" y="2"/>
                </a:cubicBezTo>
                <a:cubicBezTo>
                  <a:pt x="21" y="0"/>
                  <a:pt x="29" y="5"/>
                  <a:pt x="31" y="13"/>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39" name="í$lïḋé"/>
          <p:cNvSpPr/>
          <p:nvPr/>
        </p:nvSpPr>
        <p:spPr bwMode="auto">
          <a:xfrm>
            <a:off x="2912482" y="3179987"/>
            <a:ext cx="681521" cy="377235"/>
          </a:xfrm>
          <a:custGeom>
            <a:avLst/>
            <a:gdLst>
              <a:gd name="T0" fmla="*/ 11 w 1037"/>
              <a:gd name="T1" fmla="*/ 574 h 574"/>
              <a:gd name="T2" fmla="*/ 0 w 1037"/>
              <a:gd name="T3" fmla="*/ 567 h 574"/>
              <a:gd name="T4" fmla="*/ 122 w 1037"/>
              <a:gd name="T5" fmla="*/ 345 h 574"/>
              <a:gd name="T6" fmla="*/ 378 w 1037"/>
              <a:gd name="T7" fmla="*/ 336 h 574"/>
              <a:gd name="T8" fmla="*/ 430 w 1037"/>
              <a:gd name="T9" fmla="*/ 180 h 574"/>
              <a:gd name="T10" fmla="*/ 603 w 1037"/>
              <a:gd name="T11" fmla="*/ 207 h 574"/>
              <a:gd name="T12" fmla="*/ 814 w 1037"/>
              <a:gd name="T13" fmla="*/ 0 h 574"/>
              <a:gd name="T14" fmla="*/ 1037 w 1037"/>
              <a:gd name="T15" fmla="*/ 91 h 574"/>
              <a:gd name="T16" fmla="*/ 1031 w 1037"/>
              <a:gd name="T17" fmla="*/ 104 h 574"/>
              <a:gd name="T18" fmla="*/ 817 w 1037"/>
              <a:gd name="T19" fmla="*/ 17 h 574"/>
              <a:gd name="T20" fmla="*/ 607 w 1037"/>
              <a:gd name="T21" fmla="*/ 222 h 574"/>
              <a:gd name="T22" fmla="*/ 439 w 1037"/>
              <a:gd name="T23" fmla="*/ 195 h 574"/>
              <a:gd name="T24" fmla="*/ 388 w 1037"/>
              <a:gd name="T25" fmla="*/ 349 h 574"/>
              <a:gd name="T26" fmla="*/ 131 w 1037"/>
              <a:gd name="T27" fmla="*/ 358 h 574"/>
              <a:gd name="T28" fmla="*/ 11 w 1037"/>
              <a:gd name="T2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7" h="574">
                <a:moveTo>
                  <a:pt x="11" y="574"/>
                </a:moveTo>
                <a:lnTo>
                  <a:pt x="0" y="567"/>
                </a:lnTo>
                <a:lnTo>
                  <a:pt x="122" y="345"/>
                </a:lnTo>
                <a:lnTo>
                  <a:pt x="378" y="336"/>
                </a:lnTo>
                <a:lnTo>
                  <a:pt x="430" y="180"/>
                </a:lnTo>
                <a:lnTo>
                  <a:pt x="603" y="207"/>
                </a:lnTo>
                <a:lnTo>
                  <a:pt x="814" y="0"/>
                </a:lnTo>
                <a:lnTo>
                  <a:pt x="1037" y="91"/>
                </a:lnTo>
                <a:lnTo>
                  <a:pt x="1031" y="104"/>
                </a:lnTo>
                <a:lnTo>
                  <a:pt x="817" y="17"/>
                </a:lnTo>
                <a:lnTo>
                  <a:pt x="607" y="222"/>
                </a:lnTo>
                <a:lnTo>
                  <a:pt x="439" y="195"/>
                </a:lnTo>
                <a:lnTo>
                  <a:pt x="388" y="349"/>
                </a:lnTo>
                <a:lnTo>
                  <a:pt x="131" y="358"/>
                </a:lnTo>
                <a:lnTo>
                  <a:pt x="11" y="574"/>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0" name="išľíďè"/>
          <p:cNvSpPr/>
          <p:nvPr/>
        </p:nvSpPr>
        <p:spPr bwMode="auto">
          <a:xfrm>
            <a:off x="2912482" y="3179987"/>
            <a:ext cx="681521" cy="377235"/>
          </a:xfrm>
          <a:custGeom>
            <a:avLst/>
            <a:gdLst>
              <a:gd name="T0" fmla="*/ 11 w 1037"/>
              <a:gd name="T1" fmla="*/ 574 h 574"/>
              <a:gd name="T2" fmla="*/ 0 w 1037"/>
              <a:gd name="T3" fmla="*/ 567 h 574"/>
              <a:gd name="T4" fmla="*/ 122 w 1037"/>
              <a:gd name="T5" fmla="*/ 345 h 574"/>
              <a:gd name="T6" fmla="*/ 378 w 1037"/>
              <a:gd name="T7" fmla="*/ 336 h 574"/>
              <a:gd name="T8" fmla="*/ 430 w 1037"/>
              <a:gd name="T9" fmla="*/ 180 h 574"/>
              <a:gd name="T10" fmla="*/ 603 w 1037"/>
              <a:gd name="T11" fmla="*/ 207 h 574"/>
              <a:gd name="T12" fmla="*/ 814 w 1037"/>
              <a:gd name="T13" fmla="*/ 0 h 574"/>
              <a:gd name="T14" fmla="*/ 1037 w 1037"/>
              <a:gd name="T15" fmla="*/ 91 h 574"/>
              <a:gd name="T16" fmla="*/ 1031 w 1037"/>
              <a:gd name="T17" fmla="*/ 104 h 574"/>
              <a:gd name="T18" fmla="*/ 817 w 1037"/>
              <a:gd name="T19" fmla="*/ 17 h 574"/>
              <a:gd name="T20" fmla="*/ 607 w 1037"/>
              <a:gd name="T21" fmla="*/ 222 h 574"/>
              <a:gd name="T22" fmla="*/ 439 w 1037"/>
              <a:gd name="T23" fmla="*/ 195 h 574"/>
              <a:gd name="T24" fmla="*/ 388 w 1037"/>
              <a:gd name="T25" fmla="*/ 349 h 574"/>
              <a:gd name="T26" fmla="*/ 131 w 1037"/>
              <a:gd name="T27" fmla="*/ 358 h 574"/>
              <a:gd name="T28" fmla="*/ 11 w 1037"/>
              <a:gd name="T2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7" h="574">
                <a:moveTo>
                  <a:pt x="11" y="574"/>
                </a:moveTo>
                <a:lnTo>
                  <a:pt x="0" y="567"/>
                </a:lnTo>
                <a:lnTo>
                  <a:pt x="122" y="345"/>
                </a:lnTo>
                <a:lnTo>
                  <a:pt x="378" y="336"/>
                </a:lnTo>
                <a:lnTo>
                  <a:pt x="430" y="180"/>
                </a:lnTo>
                <a:lnTo>
                  <a:pt x="603" y="207"/>
                </a:lnTo>
                <a:lnTo>
                  <a:pt x="814" y="0"/>
                </a:lnTo>
                <a:lnTo>
                  <a:pt x="1037" y="91"/>
                </a:lnTo>
                <a:lnTo>
                  <a:pt x="1031" y="104"/>
                </a:lnTo>
                <a:lnTo>
                  <a:pt x="817" y="17"/>
                </a:lnTo>
                <a:lnTo>
                  <a:pt x="607" y="222"/>
                </a:lnTo>
                <a:lnTo>
                  <a:pt x="439" y="195"/>
                </a:lnTo>
                <a:lnTo>
                  <a:pt x="388" y="349"/>
                </a:lnTo>
                <a:lnTo>
                  <a:pt x="131" y="358"/>
                </a:lnTo>
                <a:lnTo>
                  <a:pt x="11"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1" name="íšḻiďè"/>
          <p:cNvSpPr/>
          <p:nvPr/>
        </p:nvSpPr>
        <p:spPr bwMode="auto">
          <a:xfrm>
            <a:off x="3245685" y="1979277"/>
            <a:ext cx="1131048" cy="2104366"/>
          </a:xfrm>
          <a:custGeom>
            <a:avLst/>
            <a:gdLst>
              <a:gd name="T0" fmla="*/ 1705 w 1721"/>
              <a:gd name="T1" fmla="*/ 0 h 3202"/>
              <a:gd name="T2" fmla="*/ 1649 w 1721"/>
              <a:gd name="T3" fmla="*/ 320 h 3202"/>
              <a:gd name="T4" fmla="*/ 1649 w 1721"/>
              <a:gd name="T5" fmla="*/ 320 h 3202"/>
              <a:gd name="T6" fmla="*/ 1635 w 1721"/>
              <a:gd name="T7" fmla="*/ 399 h 3202"/>
              <a:gd name="T8" fmla="*/ 1163 w 1721"/>
              <a:gd name="T9" fmla="*/ 3136 h 3202"/>
              <a:gd name="T10" fmla="*/ 122 w 1721"/>
              <a:gd name="T11" fmla="*/ 2957 h 3202"/>
              <a:gd name="T12" fmla="*/ 0 w 1721"/>
              <a:gd name="T13" fmla="*/ 2989 h 3202"/>
              <a:gd name="T14" fmla="*/ 1216 w 1721"/>
              <a:gd name="T15" fmla="*/ 3202 h 3202"/>
              <a:gd name="T16" fmla="*/ 1721 w 1721"/>
              <a:gd name="T17" fmla="*/ 4 h 3202"/>
              <a:gd name="T18" fmla="*/ 1705 w 1721"/>
              <a:gd name="T19" fmla="*/ 0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202">
                <a:moveTo>
                  <a:pt x="1705" y="0"/>
                </a:moveTo>
                <a:lnTo>
                  <a:pt x="1649" y="320"/>
                </a:lnTo>
                <a:lnTo>
                  <a:pt x="1649" y="320"/>
                </a:lnTo>
                <a:lnTo>
                  <a:pt x="1635" y="399"/>
                </a:lnTo>
                <a:lnTo>
                  <a:pt x="1163" y="3136"/>
                </a:lnTo>
                <a:lnTo>
                  <a:pt x="122" y="2957"/>
                </a:lnTo>
                <a:lnTo>
                  <a:pt x="0" y="2989"/>
                </a:lnTo>
                <a:lnTo>
                  <a:pt x="1216" y="3202"/>
                </a:lnTo>
                <a:lnTo>
                  <a:pt x="1721" y="4"/>
                </a:lnTo>
                <a:lnTo>
                  <a:pt x="1705"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2" name="ïŝļïḍê"/>
          <p:cNvSpPr/>
          <p:nvPr/>
        </p:nvSpPr>
        <p:spPr bwMode="auto">
          <a:xfrm>
            <a:off x="3245685" y="1979277"/>
            <a:ext cx="1131048" cy="2104366"/>
          </a:xfrm>
          <a:custGeom>
            <a:avLst/>
            <a:gdLst>
              <a:gd name="T0" fmla="*/ 1705 w 1721"/>
              <a:gd name="T1" fmla="*/ 0 h 3202"/>
              <a:gd name="T2" fmla="*/ 1649 w 1721"/>
              <a:gd name="T3" fmla="*/ 320 h 3202"/>
              <a:gd name="T4" fmla="*/ 1649 w 1721"/>
              <a:gd name="T5" fmla="*/ 320 h 3202"/>
              <a:gd name="T6" fmla="*/ 1635 w 1721"/>
              <a:gd name="T7" fmla="*/ 399 h 3202"/>
              <a:gd name="T8" fmla="*/ 1163 w 1721"/>
              <a:gd name="T9" fmla="*/ 3136 h 3202"/>
              <a:gd name="T10" fmla="*/ 122 w 1721"/>
              <a:gd name="T11" fmla="*/ 2957 h 3202"/>
              <a:gd name="T12" fmla="*/ 0 w 1721"/>
              <a:gd name="T13" fmla="*/ 2989 h 3202"/>
              <a:gd name="T14" fmla="*/ 1216 w 1721"/>
              <a:gd name="T15" fmla="*/ 3202 h 3202"/>
              <a:gd name="T16" fmla="*/ 1721 w 1721"/>
              <a:gd name="T17" fmla="*/ 4 h 3202"/>
              <a:gd name="T18" fmla="*/ 1705 w 1721"/>
              <a:gd name="T19" fmla="*/ 0 h 3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202">
                <a:moveTo>
                  <a:pt x="1705" y="0"/>
                </a:moveTo>
                <a:lnTo>
                  <a:pt x="1649" y="320"/>
                </a:lnTo>
                <a:lnTo>
                  <a:pt x="1649" y="320"/>
                </a:lnTo>
                <a:lnTo>
                  <a:pt x="1635" y="399"/>
                </a:lnTo>
                <a:lnTo>
                  <a:pt x="1163" y="3136"/>
                </a:lnTo>
                <a:lnTo>
                  <a:pt x="122" y="2957"/>
                </a:lnTo>
                <a:lnTo>
                  <a:pt x="0" y="2989"/>
                </a:lnTo>
                <a:lnTo>
                  <a:pt x="1216" y="3202"/>
                </a:lnTo>
                <a:lnTo>
                  <a:pt x="1721" y="4"/>
                </a:lnTo>
                <a:lnTo>
                  <a:pt x="17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3" name="i$ḻîḍe"/>
          <p:cNvSpPr/>
          <p:nvPr/>
        </p:nvSpPr>
        <p:spPr bwMode="auto">
          <a:xfrm>
            <a:off x="3124760" y="3901597"/>
            <a:ext cx="201104" cy="42061"/>
          </a:xfrm>
          <a:custGeom>
            <a:avLst/>
            <a:gdLst>
              <a:gd name="T0" fmla="*/ 119 w 306"/>
              <a:gd name="T1" fmla="*/ 0 h 64"/>
              <a:gd name="T2" fmla="*/ 0 w 306"/>
              <a:gd name="T3" fmla="*/ 33 h 64"/>
              <a:gd name="T4" fmla="*/ 184 w 306"/>
              <a:gd name="T5" fmla="*/ 64 h 64"/>
              <a:gd name="T6" fmla="*/ 306 w 306"/>
              <a:gd name="T7" fmla="*/ 32 h 64"/>
              <a:gd name="T8" fmla="*/ 119 w 306"/>
              <a:gd name="T9" fmla="*/ 0 h 64"/>
            </a:gdLst>
            <a:ahLst/>
            <a:cxnLst>
              <a:cxn ang="0">
                <a:pos x="T0" y="T1"/>
              </a:cxn>
              <a:cxn ang="0">
                <a:pos x="T2" y="T3"/>
              </a:cxn>
              <a:cxn ang="0">
                <a:pos x="T4" y="T5"/>
              </a:cxn>
              <a:cxn ang="0">
                <a:pos x="T6" y="T7"/>
              </a:cxn>
              <a:cxn ang="0">
                <a:pos x="T8" y="T9"/>
              </a:cxn>
            </a:cxnLst>
            <a:rect l="0" t="0" r="r" b="b"/>
            <a:pathLst>
              <a:path w="306" h="64">
                <a:moveTo>
                  <a:pt x="119" y="0"/>
                </a:moveTo>
                <a:lnTo>
                  <a:pt x="0" y="33"/>
                </a:lnTo>
                <a:lnTo>
                  <a:pt x="184" y="64"/>
                </a:lnTo>
                <a:lnTo>
                  <a:pt x="306" y="32"/>
                </a:lnTo>
                <a:lnTo>
                  <a:pt x="119" y="0"/>
                </a:lnTo>
                <a:close/>
              </a:path>
            </a:pathLst>
          </a:custGeom>
          <a:solidFill>
            <a:srgbClr val="677CB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4" name="iṧḷíḋe"/>
          <p:cNvSpPr/>
          <p:nvPr/>
        </p:nvSpPr>
        <p:spPr bwMode="auto">
          <a:xfrm>
            <a:off x="3124760" y="3901597"/>
            <a:ext cx="201104" cy="42061"/>
          </a:xfrm>
          <a:custGeom>
            <a:avLst/>
            <a:gdLst>
              <a:gd name="T0" fmla="*/ 119 w 306"/>
              <a:gd name="T1" fmla="*/ 0 h 64"/>
              <a:gd name="T2" fmla="*/ 0 w 306"/>
              <a:gd name="T3" fmla="*/ 33 h 64"/>
              <a:gd name="T4" fmla="*/ 184 w 306"/>
              <a:gd name="T5" fmla="*/ 64 h 64"/>
              <a:gd name="T6" fmla="*/ 306 w 306"/>
              <a:gd name="T7" fmla="*/ 32 h 64"/>
              <a:gd name="T8" fmla="*/ 119 w 306"/>
              <a:gd name="T9" fmla="*/ 0 h 64"/>
            </a:gdLst>
            <a:ahLst/>
            <a:cxnLst>
              <a:cxn ang="0">
                <a:pos x="T0" y="T1"/>
              </a:cxn>
              <a:cxn ang="0">
                <a:pos x="T2" y="T3"/>
              </a:cxn>
              <a:cxn ang="0">
                <a:pos x="T4" y="T5"/>
              </a:cxn>
              <a:cxn ang="0">
                <a:pos x="T6" y="T7"/>
              </a:cxn>
              <a:cxn ang="0">
                <a:pos x="T8" y="T9"/>
              </a:cxn>
            </a:cxnLst>
            <a:rect l="0" t="0" r="r" b="b"/>
            <a:pathLst>
              <a:path w="306" h="64">
                <a:moveTo>
                  <a:pt x="119" y="0"/>
                </a:moveTo>
                <a:lnTo>
                  <a:pt x="0" y="33"/>
                </a:lnTo>
                <a:lnTo>
                  <a:pt x="184" y="64"/>
                </a:lnTo>
                <a:lnTo>
                  <a:pt x="306" y="32"/>
                </a:lnTo>
                <a:lnTo>
                  <a:pt x="1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5" name="íṡliďe"/>
          <p:cNvSpPr/>
          <p:nvPr/>
        </p:nvSpPr>
        <p:spPr bwMode="auto">
          <a:xfrm>
            <a:off x="2431409" y="3763585"/>
            <a:ext cx="771557" cy="159701"/>
          </a:xfrm>
          <a:custGeom>
            <a:avLst/>
            <a:gdLst>
              <a:gd name="T0" fmla="*/ 101 w 1174"/>
              <a:gd name="T1" fmla="*/ 0 h 243"/>
              <a:gd name="T2" fmla="*/ 7 w 1174"/>
              <a:gd name="T3" fmla="*/ 14 h 243"/>
              <a:gd name="T4" fmla="*/ 0 w 1174"/>
              <a:gd name="T5" fmla="*/ 58 h 243"/>
              <a:gd name="T6" fmla="*/ 1055 w 1174"/>
              <a:gd name="T7" fmla="*/ 243 h 243"/>
              <a:gd name="T8" fmla="*/ 1174 w 1174"/>
              <a:gd name="T9" fmla="*/ 210 h 243"/>
              <a:gd name="T10" fmla="*/ 97 w 1174"/>
              <a:gd name="T11" fmla="*/ 25 h 243"/>
              <a:gd name="T12" fmla="*/ 101 w 1174"/>
              <a:gd name="T13" fmla="*/ 0 h 243"/>
            </a:gdLst>
            <a:ahLst/>
            <a:cxnLst>
              <a:cxn ang="0">
                <a:pos x="T0" y="T1"/>
              </a:cxn>
              <a:cxn ang="0">
                <a:pos x="T2" y="T3"/>
              </a:cxn>
              <a:cxn ang="0">
                <a:pos x="T4" y="T5"/>
              </a:cxn>
              <a:cxn ang="0">
                <a:pos x="T6" y="T7"/>
              </a:cxn>
              <a:cxn ang="0">
                <a:pos x="T8" y="T9"/>
              </a:cxn>
              <a:cxn ang="0">
                <a:pos x="T10" y="T11"/>
              </a:cxn>
              <a:cxn ang="0">
                <a:pos x="T12" y="T13"/>
              </a:cxn>
            </a:cxnLst>
            <a:rect l="0" t="0" r="r" b="b"/>
            <a:pathLst>
              <a:path w="1174" h="243">
                <a:moveTo>
                  <a:pt x="101" y="0"/>
                </a:moveTo>
                <a:lnTo>
                  <a:pt x="7" y="14"/>
                </a:lnTo>
                <a:lnTo>
                  <a:pt x="0" y="58"/>
                </a:lnTo>
                <a:lnTo>
                  <a:pt x="1055" y="243"/>
                </a:lnTo>
                <a:lnTo>
                  <a:pt x="1174" y="210"/>
                </a:lnTo>
                <a:lnTo>
                  <a:pt x="97" y="25"/>
                </a:lnTo>
                <a:lnTo>
                  <a:pt x="101" y="0"/>
                </a:lnTo>
                <a:close/>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6" name="ïṧľíḍé"/>
          <p:cNvSpPr/>
          <p:nvPr/>
        </p:nvSpPr>
        <p:spPr bwMode="auto">
          <a:xfrm>
            <a:off x="2431409" y="3763585"/>
            <a:ext cx="771557" cy="159701"/>
          </a:xfrm>
          <a:custGeom>
            <a:avLst/>
            <a:gdLst>
              <a:gd name="T0" fmla="*/ 101 w 1174"/>
              <a:gd name="T1" fmla="*/ 0 h 243"/>
              <a:gd name="T2" fmla="*/ 7 w 1174"/>
              <a:gd name="T3" fmla="*/ 14 h 243"/>
              <a:gd name="T4" fmla="*/ 0 w 1174"/>
              <a:gd name="T5" fmla="*/ 58 h 243"/>
              <a:gd name="T6" fmla="*/ 1055 w 1174"/>
              <a:gd name="T7" fmla="*/ 243 h 243"/>
              <a:gd name="T8" fmla="*/ 1174 w 1174"/>
              <a:gd name="T9" fmla="*/ 210 h 243"/>
              <a:gd name="T10" fmla="*/ 97 w 1174"/>
              <a:gd name="T11" fmla="*/ 25 h 243"/>
              <a:gd name="T12" fmla="*/ 101 w 1174"/>
              <a:gd name="T13" fmla="*/ 0 h 243"/>
            </a:gdLst>
            <a:ahLst/>
            <a:cxnLst>
              <a:cxn ang="0">
                <a:pos x="T0" y="T1"/>
              </a:cxn>
              <a:cxn ang="0">
                <a:pos x="T2" y="T3"/>
              </a:cxn>
              <a:cxn ang="0">
                <a:pos x="T4" y="T5"/>
              </a:cxn>
              <a:cxn ang="0">
                <a:pos x="T6" y="T7"/>
              </a:cxn>
              <a:cxn ang="0">
                <a:pos x="T8" y="T9"/>
              </a:cxn>
              <a:cxn ang="0">
                <a:pos x="T10" y="T11"/>
              </a:cxn>
              <a:cxn ang="0">
                <a:pos x="T12" y="T13"/>
              </a:cxn>
            </a:cxnLst>
            <a:rect l="0" t="0" r="r" b="b"/>
            <a:pathLst>
              <a:path w="1174" h="243">
                <a:moveTo>
                  <a:pt x="101" y="0"/>
                </a:moveTo>
                <a:lnTo>
                  <a:pt x="7" y="14"/>
                </a:lnTo>
                <a:lnTo>
                  <a:pt x="0" y="58"/>
                </a:lnTo>
                <a:lnTo>
                  <a:pt x="1055" y="243"/>
                </a:lnTo>
                <a:lnTo>
                  <a:pt x="1174" y="210"/>
                </a:lnTo>
                <a:lnTo>
                  <a:pt x="97" y="25"/>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7" name="îşḷíďé"/>
          <p:cNvSpPr/>
          <p:nvPr/>
        </p:nvSpPr>
        <p:spPr bwMode="auto">
          <a:xfrm>
            <a:off x="2495158" y="1713109"/>
            <a:ext cx="1871716" cy="2327159"/>
          </a:xfrm>
          <a:custGeom>
            <a:avLst/>
            <a:gdLst>
              <a:gd name="T0" fmla="*/ 2305 w 2848"/>
              <a:gd name="T1" fmla="*/ 3541 h 3541"/>
              <a:gd name="T2" fmla="*/ 0 w 2848"/>
              <a:gd name="T3" fmla="*/ 3145 h 3541"/>
              <a:gd name="T4" fmla="*/ 542 w 2848"/>
              <a:gd name="T5" fmla="*/ 0 h 3541"/>
              <a:gd name="T6" fmla="*/ 2848 w 2848"/>
              <a:gd name="T7" fmla="*/ 398 h 3541"/>
              <a:gd name="T8" fmla="*/ 2305 w 2848"/>
              <a:gd name="T9" fmla="*/ 3541 h 3541"/>
            </a:gdLst>
            <a:ahLst/>
            <a:cxnLst>
              <a:cxn ang="0">
                <a:pos x="T0" y="T1"/>
              </a:cxn>
              <a:cxn ang="0">
                <a:pos x="T2" y="T3"/>
              </a:cxn>
              <a:cxn ang="0">
                <a:pos x="T4" y="T5"/>
              </a:cxn>
              <a:cxn ang="0">
                <a:pos x="T6" y="T7"/>
              </a:cxn>
              <a:cxn ang="0">
                <a:pos x="T8" y="T9"/>
              </a:cxn>
            </a:cxnLst>
            <a:rect l="0" t="0" r="r" b="b"/>
            <a:pathLst>
              <a:path w="2848" h="3541">
                <a:moveTo>
                  <a:pt x="2305" y="3541"/>
                </a:moveTo>
                <a:lnTo>
                  <a:pt x="0" y="3145"/>
                </a:lnTo>
                <a:lnTo>
                  <a:pt x="542" y="0"/>
                </a:lnTo>
                <a:lnTo>
                  <a:pt x="2848" y="398"/>
                </a:lnTo>
                <a:lnTo>
                  <a:pt x="2305" y="3541"/>
                </a:lnTo>
                <a:close/>
              </a:path>
            </a:pathLst>
          </a:custGeom>
          <a:solidFill>
            <a:srgbClr val="F1F2F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8" name="ïṡḷíďe"/>
          <p:cNvSpPr/>
          <p:nvPr/>
        </p:nvSpPr>
        <p:spPr bwMode="auto">
          <a:xfrm>
            <a:off x="2495158" y="1713109"/>
            <a:ext cx="1871716" cy="2327159"/>
          </a:xfrm>
          <a:custGeom>
            <a:avLst/>
            <a:gdLst>
              <a:gd name="T0" fmla="*/ 2305 w 2848"/>
              <a:gd name="T1" fmla="*/ 3541 h 3541"/>
              <a:gd name="T2" fmla="*/ 0 w 2848"/>
              <a:gd name="T3" fmla="*/ 3145 h 3541"/>
              <a:gd name="T4" fmla="*/ 542 w 2848"/>
              <a:gd name="T5" fmla="*/ 0 h 3541"/>
              <a:gd name="T6" fmla="*/ 2848 w 2848"/>
              <a:gd name="T7" fmla="*/ 398 h 3541"/>
              <a:gd name="T8" fmla="*/ 2305 w 2848"/>
              <a:gd name="T9" fmla="*/ 3541 h 3541"/>
            </a:gdLst>
            <a:ahLst/>
            <a:cxnLst>
              <a:cxn ang="0">
                <a:pos x="T0" y="T1"/>
              </a:cxn>
              <a:cxn ang="0">
                <a:pos x="T2" y="T3"/>
              </a:cxn>
              <a:cxn ang="0">
                <a:pos x="T4" y="T5"/>
              </a:cxn>
              <a:cxn ang="0">
                <a:pos x="T6" y="T7"/>
              </a:cxn>
              <a:cxn ang="0">
                <a:pos x="T8" y="T9"/>
              </a:cxn>
            </a:cxnLst>
            <a:rect l="0" t="0" r="r" b="b"/>
            <a:pathLst>
              <a:path w="2848" h="3541">
                <a:moveTo>
                  <a:pt x="2305" y="3541"/>
                </a:moveTo>
                <a:lnTo>
                  <a:pt x="0" y="3145"/>
                </a:lnTo>
                <a:lnTo>
                  <a:pt x="542" y="0"/>
                </a:lnTo>
                <a:lnTo>
                  <a:pt x="2848" y="398"/>
                </a:lnTo>
                <a:lnTo>
                  <a:pt x="2305" y="35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9" name="îṩľiḍe"/>
          <p:cNvSpPr/>
          <p:nvPr/>
        </p:nvSpPr>
        <p:spPr bwMode="auto">
          <a:xfrm>
            <a:off x="2777099" y="1929329"/>
            <a:ext cx="1552316" cy="477788"/>
          </a:xfrm>
          <a:custGeom>
            <a:avLst/>
            <a:gdLst>
              <a:gd name="T0" fmla="*/ 2305 w 2362"/>
              <a:gd name="T1" fmla="*/ 727 h 727"/>
              <a:gd name="T2" fmla="*/ 0 w 2362"/>
              <a:gd name="T3" fmla="*/ 331 h 727"/>
              <a:gd name="T4" fmla="*/ 57 w 2362"/>
              <a:gd name="T5" fmla="*/ 0 h 727"/>
              <a:gd name="T6" fmla="*/ 2362 w 2362"/>
              <a:gd name="T7" fmla="*/ 396 h 727"/>
              <a:gd name="T8" fmla="*/ 2305 w 2362"/>
              <a:gd name="T9" fmla="*/ 727 h 727"/>
            </a:gdLst>
            <a:ahLst/>
            <a:cxnLst>
              <a:cxn ang="0">
                <a:pos x="T0" y="T1"/>
              </a:cxn>
              <a:cxn ang="0">
                <a:pos x="T2" y="T3"/>
              </a:cxn>
              <a:cxn ang="0">
                <a:pos x="T4" y="T5"/>
              </a:cxn>
              <a:cxn ang="0">
                <a:pos x="T6" y="T7"/>
              </a:cxn>
              <a:cxn ang="0">
                <a:pos x="T8" y="T9"/>
              </a:cxn>
            </a:cxnLst>
            <a:rect l="0" t="0" r="r" b="b"/>
            <a:pathLst>
              <a:path w="2362" h="727">
                <a:moveTo>
                  <a:pt x="2305" y="727"/>
                </a:moveTo>
                <a:lnTo>
                  <a:pt x="0" y="331"/>
                </a:lnTo>
                <a:lnTo>
                  <a:pt x="57" y="0"/>
                </a:lnTo>
                <a:lnTo>
                  <a:pt x="2362" y="396"/>
                </a:lnTo>
                <a:lnTo>
                  <a:pt x="2305" y="727"/>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0" name="îṧḷïďé"/>
          <p:cNvSpPr/>
          <p:nvPr/>
        </p:nvSpPr>
        <p:spPr bwMode="auto">
          <a:xfrm>
            <a:off x="2777099" y="1929329"/>
            <a:ext cx="1552316" cy="477788"/>
          </a:xfrm>
          <a:custGeom>
            <a:avLst/>
            <a:gdLst>
              <a:gd name="T0" fmla="*/ 2305 w 2362"/>
              <a:gd name="T1" fmla="*/ 727 h 727"/>
              <a:gd name="T2" fmla="*/ 0 w 2362"/>
              <a:gd name="T3" fmla="*/ 331 h 727"/>
              <a:gd name="T4" fmla="*/ 57 w 2362"/>
              <a:gd name="T5" fmla="*/ 0 h 727"/>
              <a:gd name="T6" fmla="*/ 2362 w 2362"/>
              <a:gd name="T7" fmla="*/ 396 h 727"/>
              <a:gd name="T8" fmla="*/ 2305 w 2362"/>
              <a:gd name="T9" fmla="*/ 727 h 727"/>
            </a:gdLst>
            <a:ahLst/>
            <a:cxnLst>
              <a:cxn ang="0">
                <a:pos x="T0" y="T1"/>
              </a:cxn>
              <a:cxn ang="0">
                <a:pos x="T2" y="T3"/>
              </a:cxn>
              <a:cxn ang="0">
                <a:pos x="T4" y="T5"/>
              </a:cxn>
              <a:cxn ang="0">
                <a:pos x="T6" y="T7"/>
              </a:cxn>
              <a:cxn ang="0">
                <a:pos x="T8" y="T9"/>
              </a:cxn>
            </a:cxnLst>
            <a:rect l="0" t="0" r="r" b="b"/>
            <a:pathLst>
              <a:path w="2362" h="727">
                <a:moveTo>
                  <a:pt x="2305" y="727"/>
                </a:moveTo>
                <a:lnTo>
                  <a:pt x="0" y="331"/>
                </a:lnTo>
                <a:lnTo>
                  <a:pt x="57" y="0"/>
                </a:lnTo>
                <a:lnTo>
                  <a:pt x="2362" y="396"/>
                </a:lnTo>
                <a:lnTo>
                  <a:pt x="2305" y="7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1" name="íŝḻîdé"/>
          <p:cNvSpPr/>
          <p:nvPr/>
        </p:nvSpPr>
        <p:spPr bwMode="auto">
          <a:xfrm>
            <a:off x="3179307" y="1846521"/>
            <a:ext cx="945716" cy="228050"/>
          </a:xfrm>
          <a:custGeom>
            <a:avLst/>
            <a:gdLst>
              <a:gd name="T0" fmla="*/ 1422 w 1439"/>
              <a:gd name="T1" fmla="*/ 347 h 347"/>
              <a:gd name="T2" fmla="*/ 0 w 1439"/>
              <a:gd name="T3" fmla="*/ 102 h 347"/>
              <a:gd name="T4" fmla="*/ 17 w 1439"/>
              <a:gd name="T5" fmla="*/ 0 h 347"/>
              <a:gd name="T6" fmla="*/ 1439 w 1439"/>
              <a:gd name="T7" fmla="*/ 244 h 347"/>
              <a:gd name="T8" fmla="*/ 1422 w 1439"/>
              <a:gd name="T9" fmla="*/ 347 h 347"/>
            </a:gdLst>
            <a:ahLst/>
            <a:cxnLst>
              <a:cxn ang="0">
                <a:pos x="T0" y="T1"/>
              </a:cxn>
              <a:cxn ang="0">
                <a:pos x="T2" y="T3"/>
              </a:cxn>
              <a:cxn ang="0">
                <a:pos x="T4" y="T5"/>
              </a:cxn>
              <a:cxn ang="0">
                <a:pos x="T6" y="T7"/>
              </a:cxn>
              <a:cxn ang="0">
                <a:pos x="T8" y="T9"/>
              </a:cxn>
            </a:cxnLst>
            <a:rect l="0" t="0" r="r" b="b"/>
            <a:pathLst>
              <a:path w="1439" h="347">
                <a:moveTo>
                  <a:pt x="1422" y="347"/>
                </a:moveTo>
                <a:lnTo>
                  <a:pt x="0" y="102"/>
                </a:lnTo>
                <a:lnTo>
                  <a:pt x="17" y="0"/>
                </a:lnTo>
                <a:lnTo>
                  <a:pt x="1439" y="244"/>
                </a:lnTo>
                <a:lnTo>
                  <a:pt x="1422" y="347"/>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2" name="íṣḻíďè"/>
          <p:cNvSpPr/>
          <p:nvPr/>
        </p:nvSpPr>
        <p:spPr bwMode="auto">
          <a:xfrm>
            <a:off x="3179307" y="1846521"/>
            <a:ext cx="945716" cy="228050"/>
          </a:xfrm>
          <a:custGeom>
            <a:avLst/>
            <a:gdLst>
              <a:gd name="T0" fmla="*/ 1422 w 1439"/>
              <a:gd name="T1" fmla="*/ 347 h 347"/>
              <a:gd name="T2" fmla="*/ 0 w 1439"/>
              <a:gd name="T3" fmla="*/ 102 h 347"/>
              <a:gd name="T4" fmla="*/ 17 w 1439"/>
              <a:gd name="T5" fmla="*/ 0 h 347"/>
              <a:gd name="T6" fmla="*/ 1439 w 1439"/>
              <a:gd name="T7" fmla="*/ 244 h 347"/>
              <a:gd name="T8" fmla="*/ 1422 w 1439"/>
              <a:gd name="T9" fmla="*/ 347 h 347"/>
            </a:gdLst>
            <a:ahLst/>
            <a:cxnLst>
              <a:cxn ang="0">
                <a:pos x="T0" y="T1"/>
              </a:cxn>
              <a:cxn ang="0">
                <a:pos x="T2" y="T3"/>
              </a:cxn>
              <a:cxn ang="0">
                <a:pos x="T4" y="T5"/>
              </a:cxn>
              <a:cxn ang="0">
                <a:pos x="T6" y="T7"/>
              </a:cxn>
              <a:cxn ang="0">
                <a:pos x="T8" y="T9"/>
              </a:cxn>
            </a:cxnLst>
            <a:rect l="0" t="0" r="r" b="b"/>
            <a:pathLst>
              <a:path w="1439" h="347">
                <a:moveTo>
                  <a:pt x="1422" y="347"/>
                </a:moveTo>
                <a:lnTo>
                  <a:pt x="0" y="102"/>
                </a:lnTo>
                <a:lnTo>
                  <a:pt x="17" y="0"/>
                </a:lnTo>
                <a:lnTo>
                  <a:pt x="1439" y="244"/>
                </a:lnTo>
                <a:lnTo>
                  <a:pt x="1422" y="3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3" name="íṥḻïḑê"/>
          <p:cNvSpPr/>
          <p:nvPr/>
        </p:nvSpPr>
        <p:spPr bwMode="auto">
          <a:xfrm>
            <a:off x="3139875" y="2123204"/>
            <a:ext cx="933887" cy="197819"/>
          </a:xfrm>
          <a:custGeom>
            <a:avLst/>
            <a:gdLst>
              <a:gd name="T0" fmla="*/ 1411 w 1421"/>
              <a:gd name="T1" fmla="*/ 301 h 301"/>
              <a:gd name="T2" fmla="*/ 0 w 1421"/>
              <a:gd name="T3" fmla="*/ 57 h 301"/>
              <a:gd name="T4" fmla="*/ 10 w 1421"/>
              <a:gd name="T5" fmla="*/ 0 h 301"/>
              <a:gd name="T6" fmla="*/ 1421 w 1421"/>
              <a:gd name="T7" fmla="*/ 242 h 301"/>
              <a:gd name="T8" fmla="*/ 1411 w 1421"/>
              <a:gd name="T9" fmla="*/ 301 h 301"/>
            </a:gdLst>
            <a:ahLst/>
            <a:cxnLst>
              <a:cxn ang="0">
                <a:pos x="T0" y="T1"/>
              </a:cxn>
              <a:cxn ang="0">
                <a:pos x="T2" y="T3"/>
              </a:cxn>
              <a:cxn ang="0">
                <a:pos x="T4" y="T5"/>
              </a:cxn>
              <a:cxn ang="0">
                <a:pos x="T6" y="T7"/>
              </a:cxn>
              <a:cxn ang="0">
                <a:pos x="T8" y="T9"/>
              </a:cxn>
            </a:cxnLst>
            <a:rect l="0" t="0" r="r" b="b"/>
            <a:pathLst>
              <a:path w="1421" h="301">
                <a:moveTo>
                  <a:pt x="1411" y="301"/>
                </a:moveTo>
                <a:lnTo>
                  <a:pt x="0" y="57"/>
                </a:lnTo>
                <a:lnTo>
                  <a:pt x="10" y="0"/>
                </a:lnTo>
                <a:lnTo>
                  <a:pt x="1421" y="242"/>
                </a:lnTo>
                <a:lnTo>
                  <a:pt x="1411" y="30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4" name="íşľiḍè"/>
          <p:cNvSpPr/>
          <p:nvPr/>
        </p:nvSpPr>
        <p:spPr bwMode="auto">
          <a:xfrm>
            <a:off x="3139875" y="2123204"/>
            <a:ext cx="933887" cy="197819"/>
          </a:xfrm>
          <a:custGeom>
            <a:avLst/>
            <a:gdLst>
              <a:gd name="T0" fmla="*/ 1411 w 1421"/>
              <a:gd name="T1" fmla="*/ 301 h 301"/>
              <a:gd name="T2" fmla="*/ 0 w 1421"/>
              <a:gd name="T3" fmla="*/ 57 h 301"/>
              <a:gd name="T4" fmla="*/ 10 w 1421"/>
              <a:gd name="T5" fmla="*/ 0 h 301"/>
              <a:gd name="T6" fmla="*/ 1421 w 1421"/>
              <a:gd name="T7" fmla="*/ 242 h 301"/>
              <a:gd name="T8" fmla="*/ 1411 w 1421"/>
              <a:gd name="T9" fmla="*/ 301 h 301"/>
            </a:gdLst>
            <a:ahLst/>
            <a:cxnLst>
              <a:cxn ang="0">
                <a:pos x="T0" y="T1"/>
              </a:cxn>
              <a:cxn ang="0">
                <a:pos x="T2" y="T3"/>
              </a:cxn>
              <a:cxn ang="0">
                <a:pos x="T4" y="T5"/>
              </a:cxn>
              <a:cxn ang="0">
                <a:pos x="T6" y="T7"/>
              </a:cxn>
              <a:cxn ang="0">
                <a:pos x="T8" y="T9"/>
              </a:cxn>
            </a:cxnLst>
            <a:rect l="0" t="0" r="r" b="b"/>
            <a:pathLst>
              <a:path w="1421" h="301">
                <a:moveTo>
                  <a:pt x="1411" y="301"/>
                </a:moveTo>
                <a:lnTo>
                  <a:pt x="0" y="57"/>
                </a:lnTo>
                <a:lnTo>
                  <a:pt x="10" y="0"/>
                </a:lnTo>
                <a:lnTo>
                  <a:pt x="1421" y="242"/>
                </a:lnTo>
                <a:lnTo>
                  <a:pt x="1411" y="3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5" name="îṧľíḓé"/>
          <p:cNvSpPr/>
          <p:nvPr/>
        </p:nvSpPr>
        <p:spPr bwMode="auto">
          <a:xfrm>
            <a:off x="3040637" y="2031852"/>
            <a:ext cx="1157993" cy="235279"/>
          </a:xfrm>
          <a:custGeom>
            <a:avLst/>
            <a:gdLst>
              <a:gd name="T0" fmla="*/ 1752 w 1762"/>
              <a:gd name="T1" fmla="*/ 358 h 358"/>
              <a:gd name="T2" fmla="*/ 0 w 1762"/>
              <a:gd name="T3" fmla="*/ 58 h 358"/>
              <a:gd name="T4" fmla="*/ 10 w 1762"/>
              <a:gd name="T5" fmla="*/ 0 h 358"/>
              <a:gd name="T6" fmla="*/ 1762 w 1762"/>
              <a:gd name="T7" fmla="*/ 301 h 358"/>
              <a:gd name="T8" fmla="*/ 1752 w 1762"/>
              <a:gd name="T9" fmla="*/ 358 h 358"/>
            </a:gdLst>
            <a:ahLst/>
            <a:cxnLst>
              <a:cxn ang="0">
                <a:pos x="T0" y="T1"/>
              </a:cxn>
              <a:cxn ang="0">
                <a:pos x="T2" y="T3"/>
              </a:cxn>
              <a:cxn ang="0">
                <a:pos x="T4" y="T5"/>
              </a:cxn>
              <a:cxn ang="0">
                <a:pos x="T6" y="T7"/>
              </a:cxn>
              <a:cxn ang="0">
                <a:pos x="T8" y="T9"/>
              </a:cxn>
            </a:cxnLst>
            <a:rect l="0" t="0" r="r" b="b"/>
            <a:pathLst>
              <a:path w="1762" h="358">
                <a:moveTo>
                  <a:pt x="1752" y="358"/>
                </a:moveTo>
                <a:lnTo>
                  <a:pt x="0" y="58"/>
                </a:lnTo>
                <a:lnTo>
                  <a:pt x="10" y="0"/>
                </a:lnTo>
                <a:lnTo>
                  <a:pt x="1762" y="301"/>
                </a:lnTo>
                <a:lnTo>
                  <a:pt x="1752" y="35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6" name="ïṧ1iḋe"/>
          <p:cNvSpPr/>
          <p:nvPr/>
        </p:nvSpPr>
        <p:spPr bwMode="auto">
          <a:xfrm>
            <a:off x="3040637" y="2031852"/>
            <a:ext cx="1157993" cy="235279"/>
          </a:xfrm>
          <a:custGeom>
            <a:avLst/>
            <a:gdLst>
              <a:gd name="T0" fmla="*/ 1752 w 1762"/>
              <a:gd name="T1" fmla="*/ 358 h 358"/>
              <a:gd name="T2" fmla="*/ 0 w 1762"/>
              <a:gd name="T3" fmla="*/ 58 h 358"/>
              <a:gd name="T4" fmla="*/ 10 w 1762"/>
              <a:gd name="T5" fmla="*/ 0 h 358"/>
              <a:gd name="T6" fmla="*/ 1762 w 1762"/>
              <a:gd name="T7" fmla="*/ 301 h 358"/>
              <a:gd name="T8" fmla="*/ 1752 w 1762"/>
              <a:gd name="T9" fmla="*/ 358 h 358"/>
            </a:gdLst>
            <a:ahLst/>
            <a:cxnLst>
              <a:cxn ang="0">
                <a:pos x="T0" y="T1"/>
              </a:cxn>
              <a:cxn ang="0">
                <a:pos x="T2" y="T3"/>
              </a:cxn>
              <a:cxn ang="0">
                <a:pos x="T4" y="T5"/>
              </a:cxn>
              <a:cxn ang="0">
                <a:pos x="T6" y="T7"/>
              </a:cxn>
              <a:cxn ang="0">
                <a:pos x="T8" y="T9"/>
              </a:cxn>
            </a:cxnLst>
            <a:rect l="0" t="0" r="r" b="b"/>
            <a:pathLst>
              <a:path w="1762" h="358">
                <a:moveTo>
                  <a:pt x="1752" y="358"/>
                </a:moveTo>
                <a:lnTo>
                  <a:pt x="0" y="58"/>
                </a:lnTo>
                <a:lnTo>
                  <a:pt x="10" y="0"/>
                </a:lnTo>
                <a:lnTo>
                  <a:pt x="1762" y="301"/>
                </a:lnTo>
                <a:lnTo>
                  <a:pt x="1752"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7" name="ïṡľiďè"/>
          <p:cNvSpPr/>
          <p:nvPr/>
        </p:nvSpPr>
        <p:spPr bwMode="auto">
          <a:xfrm>
            <a:off x="2517503" y="3619000"/>
            <a:ext cx="1520770" cy="288513"/>
          </a:xfrm>
          <a:custGeom>
            <a:avLst/>
            <a:gdLst>
              <a:gd name="T0" fmla="*/ 2307 w 2314"/>
              <a:gd name="T1" fmla="*/ 439 h 439"/>
              <a:gd name="T2" fmla="*/ 0 w 2314"/>
              <a:gd name="T3" fmla="*/ 43 h 439"/>
              <a:gd name="T4" fmla="*/ 9 w 2314"/>
              <a:gd name="T5" fmla="*/ 0 h 439"/>
              <a:gd name="T6" fmla="*/ 2314 w 2314"/>
              <a:gd name="T7" fmla="*/ 396 h 439"/>
              <a:gd name="T8" fmla="*/ 2307 w 2314"/>
              <a:gd name="T9" fmla="*/ 439 h 439"/>
            </a:gdLst>
            <a:ahLst/>
            <a:cxnLst>
              <a:cxn ang="0">
                <a:pos x="T0" y="T1"/>
              </a:cxn>
              <a:cxn ang="0">
                <a:pos x="T2" y="T3"/>
              </a:cxn>
              <a:cxn ang="0">
                <a:pos x="T4" y="T5"/>
              </a:cxn>
              <a:cxn ang="0">
                <a:pos x="T6" y="T7"/>
              </a:cxn>
              <a:cxn ang="0">
                <a:pos x="T8" y="T9"/>
              </a:cxn>
            </a:cxnLst>
            <a:rect l="0" t="0" r="r" b="b"/>
            <a:pathLst>
              <a:path w="2314" h="439">
                <a:moveTo>
                  <a:pt x="2307" y="439"/>
                </a:moveTo>
                <a:lnTo>
                  <a:pt x="0" y="43"/>
                </a:lnTo>
                <a:lnTo>
                  <a:pt x="9" y="0"/>
                </a:lnTo>
                <a:lnTo>
                  <a:pt x="2314" y="396"/>
                </a:lnTo>
                <a:lnTo>
                  <a:pt x="2307" y="439"/>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8" name="iśļiḓê"/>
          <p:cNvSpPr/>
          <p:nvPr/>
        </p:nvSpPr>
        <p:spPr bwMode="auto">
          <a:xfrm>
            <a:off x="2517503" y="3619000"/>
            <a:ext cx="1520770" cy="288513"/>
          </a:xfrm>
          <a:custGeom>
            <a:avLst/>
            <a:gdLst>
              <a:gd name="T0" fmla="*/ 2307 w 2314"/>
              <a:gd name="T1" fmla="*/ 439 h 439"/>
              <a:gd name="T2" fmla="*/ 0 w 2314"/>
              <a:gd name="T3" fmla="*/ 43 h 439"/>
              <a:gd name="T4" fmla="*/ 9 w 2314"/>
              <a:gd name="T5" fmla="*/ 0 h 439"/>
              <a:gd name="T6" fmla="*/ 2314 w 2314"/>
              <a:gd name="T7" fmla="*/ 396 h 439"/>
              <a:gd name="T8" fmla="*/ 2307 w 2314"/>
              <a:gd name="T9" fmla="*/ 439 h 439"/>
            </a:gdLst>
            <a:ahLst/>
            <a:cxnLst>
              <a:cxn ang="0">
                <a:pos x="T0" y="T1"/>
              </a:cxn>
              <a:cxn ang="0">
                <a:pos x="T2" y="T3"/>
              </a:cxn>
              <a:cxn ang="0">
                <a:pos x="T4" y="T5"/>
              </a:cxn>
              <a:cxn ang="0">
                <a:pos x="T6" y="T7"/>
              </a:cxn>
              <a:cxn ang="0">
                <a:pos x="T8" y="T9"/>
              </a:cxn>
            </a:cxnLst>
            <a:rect l="0" t="0" r="r" b="b"/>
            <a:pathLst>
              <a:path w="2314" h="439">
                <a:moveTo>
                  <a:pt x="2307" y="439"/>
                </a:moveTo>
                <a:lnTo>
                  <a:pt x="0" y="43"/>
                </a:lnTo>
                <a:lnTo>
                  <a:pt x="9" y="0"/>
                </a:lnTo>
                <a:lnTo>
                  <a:pt x="2314" y="396"/>
                </a:lnTo>
                <a:lnTo>
                  <a:pt x="2307" y="4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9" name="iŝlïḑê"/>
          <p:cNvSpPr/>
          <p:nvPr/>
        </p:nvSpPr>
        <p:spPr bwMode="auto">
          <a:xfrm>
            <a:off x="3265401" y="2734403"/>
            <a:ext cx="159701" cy="299028"/>
          </a:xfrm>
          <a:custGeom>
            <a:avLst/>
            <a:gdLst>
              <a:gd name="T0" fmla="*/ 0 w 170"/>
              <a:gd name="T1" fmla="*/ 0 h 319"/>
              <a:gd name="T2" fmla="*/ 6 w 170"/>
              <a:gd name="T3" fmla="*/ 319 h 319"/>
              <a:gd name="T4" fmla="*/ 170 w 170"/>
              <a:gd name="T5" fmla="*/ 270 h 319"/>
              <a:gd name="T6" fmla="*/ 0 w 170"/>
              <a:gd name="T7" fmla="*/ 0 h 319"/>
            </a:gdLst>
            <a:ahLst/>
            <a:cxnLst>
              <a:cxn ang="0">
                <a:pos x="T0" y="T1"/>
              </a:cxn>
              <a:cxn ang="0">
                <a:pos x="T2" y="T3"/>
              </a:cxn>
              <a:cxn ang="0">
                <a:pos x="T4" y="T5"/>
              </a:cxn>
              <a:cxn ang="0">
                <a:pos x="T6" y="T7"/>
              </a:cxn>
            </a:cxnLst>
            <a:rect l="0" t="0" r="r" b="b"/>
            <a:pathLst>
              <a:path w="170" h="319">
                <a:moveTo>
                  <a:pt x="0" y="0"/>
                </a:moveTo>
                <a:cubicBezTo>
                  <a:pt x="6" y="319"/>
                  <a:pt x="6" y="319"/>
                  <a:pt x="6" y="319"/>
                </a:cubicBezTo>
                <a:cubicBezTo>
                  <a:pt x="65" y="315"/>
                  <a:pt x="121" y="298"/>
                  <a:pt x="170" y="270"/>
                </a:cubicBezTo>
                <a:cubicBezTo>
                  <a:pt x="0" y="0"/>
                  <a:pt x="0" y="0"/>
                  <a:pt x="0" y="0"/>
                </a:cubicBezTo>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0" name="isľîde"/>
          <p:cNvSpPr/>
          <p:nvPr/>
        </p:nvSpPr>
        <p:spPr bwMode="auto">
          <a:xfrm>
            <a:off x="3277888" y="2706144"/>
            <a:ext cx="310857" cy="266825"/>
          </a:xfrm>
          <a:custGeom>
            <a:avLst/>
            <a:gdLst>
              <a:gd name="T0" fmla="*/ 0 w 332"/>
              <a:gd name="T1" fmla="*/ 0 h 285"/>
              <a:gd name="T2" fmla="*/ 179 w 332"/>
              <a:gd name="T3" fmla="*/ 285 h 285"/>
              <a:gd name="T4" fmla="*/ 332 w 332"/>
              <a:gd name="T5" fmla="*/ 57 h 285"/>
              <a:gd name="T6" fmla="*/ 0 w 332"/>
              <a:gd name="T7" fmla="*/ 0 h 285"/>
            </a:gdLst>
            <a:ahLst/>
            <a:cxnLst>
              <a:cxn ang="0">
                <a:pos x="T0" y="T1"/>
              </a:cxn>
              <a:cxn ang="0">
                <a:pos x="T2" y="T3"/>
              </a:cxn>
              <a:cxn ang="0">
                <a:pos x="T4" y="T5"/>
              </a:cxn>
              <a:cxn ang="0">
                <a:pos x="T6" y="T7"/>
              </a:cxn>
            </a:cxnLst>
            <a:rect l="0" t="0" r="r" b="b"/>
            <a:pathLst>
              <a:path w="332" h="285">
                <a:moveTo>
                  <a:pt x="0" y="0"/>
                </a:moveTo>
                <a:cubicBezTo>
                  <a:pt x="179" y="285"/>
                  <a:pt x="179" y="285"/>
                  <a:pt x="179" y="285"/>
                </a:cubicBezTo>
                <a:cubicBezTo>
                  <a:pt x="255" y="234"/>
                  <a:pt x="312" y="154"/>
                  <a:pt x="332" y="57"/>
                </a:cubicBezTo>
                <a:cubicBezTo>
                  <a:pt x="0" y="0"/>
                  <a:pt x="0" y="0"/>
                  <a:pt x="0" y="0"/>
                </a:cubicBezTo>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1" name="ísḻíḑe"/>
          <p:cNvSpPr/>
          <p:nvPr/>
        </p:nvSpPr>
        <p:spPr bwMode="auto">
          <a:xfrm>
            <a:off x="3266715" y="2352568"/>
            <a:ext cx="350290" cy="383150"/>
          </a:xfrm>
          <a:custGeom>
            <a:avLst/>
            <a:gdLst>
              <a:gd name="T0" fmla="*/ 348 w 374"/>
              <a:gd name="T1" fmla="*/ 409 h 409"/>
              <a:gd name="T2" fmla="*/ 60 w 374"/>
              <a:gd name="T3" fmla="*/ 0 h 409"/>
              <a:gd name="T4" fmla="*/ 0 w 374"/>
              <a:gd name="T5" fmla="*/ 349 h 409"/>
              <a:gd name="T6" fmla="*/ 348 w 374"/>
              <a:gd name="T7" fmla="*/ 409 h 409"/>
            </a:gdLst>
            <a:ahLst/>
            <a:cxnLst>
              <a:cxn ang="0">
                <a:pos x="T0" y="T1"/>
              </a:cxn>
              <a:cxn ang="0">
                <a:pos x="T2" y="T3"/>
              </a:cxn>
              <a:cxn ang="0">
                <a:pos x="T4" y="T5"/>
              </a:cxn>
              <a:cxn ang="0">
                <a:pos x="T6" y="T7"/>
              </a:cxn>
            </a:cxnLst>
            <a:rect l="0" t="0" r="r" b="b"/>
            <a:pathLst>
              <a:path w="374" h="409">
                <a:moveTo>
                  <a:pt x="348" y="409"/>
                </a:moveTo>
                <a:cubicBezTo>
                  <a:pt x="374" y="218"/>
                  <a:pt x="248" y="40"/>
                  <a:pt x="60" y="0"/>
                </a:cubicBezTo>
                <a:cubicBezTo>
                  <a:pt x="0" y="349"/>
                  <a:pt x="0" y="349"/>
                  <a:pt x="0" y="349"/>
                </a:cubicBezTo>
                <a:cubicBezTo>
                  <a:pt x="348" y="409"/>
                  <a:pt x="348" y="409"/>
                  <a:pt x="348" y="409"/>
                </a:cubicBezTo>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2" name="íślïde"/>
          <p:cNvSpPr/>
          <p:nvPr/>
        </p:nvSpPr>
        <p:spPr bwMode="auto">
          <a:xfrm>
            <a:off x="2986089" y="2714687"/>
            <a:ext cx="260910" cy="318744"/>
          </a:xfrm>
          <a:custGeom>
            <a:avLst/>
            <a:gdLst>
              <a:gd name="T0" fmla="*/ 270 w 278"/>
              <a:gd name="T1" fmla="*/ 0 h 340"/>
              <a:gd name="T2" fmla="*/ 0 w 278"/>
              <a:gd name="T3" fmla="*/ 207 h 340"/>
              <a:gd name="T4" fmla="*/ 221 w 278"/>
              <a:gd name="T5" fmla="*/ 335 h 340"/>
              <a:gd name="T6" fmla="*/ 278 w 278"/>
              <a:gd name="T7" fmla="*/ 340 h 340"/>
              <a:gd name="T8" fmla="*/ 270 w 278"/>
              <a:gd name="T9" fmla="*/ 0 h 340"/>
            </a:gdLst>
            <a:ahLst/>
            <a:cxnLst>
              <a:cxn ang="0">
                <a:pos x="T0" y="T1"/>
              </a:cxn>
              <a:cxn ang="0">
                <a:pos x="T2" y="T3"/>
              </a:cxn>
              <a:cxn ang="0">
                <a:pos x="T4" y="T5"/>
              </a:cxn>
              <a:cxn ang="0">
                <a:pos x="T6" y="T7"/>
              </a:cxn>
              <a:cxn ang="0">
                <a:pos x="T8" y="T9"/>
              </a:cxn>
            </a:cxnLst>
            <a:rect l="0" t="0" r="r" b="b"/>
            <a:pathLst>
              <a:path w="278" h="340">
                <a:moveTo>
                  <a:pt x="270" y="0"/>
                </a:moveTo>
                <a:cubicBezTo>
                  <a:pt x="0" y="207"/>
                  <a:pt x="0" y="207"/>
                  <a:pt x="0" y="207"/>
                </a:cubicBezTo>
                <a:cubicBezTo>
                  <a:pt x="54" y="272"/>
                  <a:pt x="131" y="319"/>
                  <a:pt x="221" y="335"/>
                </a:cubicBezTo>
                <a:cubicBezTo>
                  <a:pt x="240" y="338"/>
                  <a:pt x="259" y="340"/>
                  <a:pt x="278" y="340"/>
                </a:cubicBezTo>
                <a:cubicBezTo>
                  <a:pt x="270" y="0"/>
                  <a:pt x="270" y="0"/>
                  <a:pt x="270" y="0"/>
                </a:cubicBezTo>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3" name="íś1iďe"/>
          <p:cNvSpPr/>
          <p:nvPr/>
        </p:nvSpPr>
        <p:spPr bwMode="auto">
          <a:xfrm>
            <a:off x="2900653" y="2323651"/>
            <a:ext cx="396951" cy="565195"/>
          </a:xfrm>
          <a:custGeom>
            <a:avLst/>
            <a:gdLst>
              <a:gd name="T0" fmla="*/ 12 w 423"/>
              <a:gd name="T1" fmla="*/ 329 h 604"/>
              <a:gd name="T2" fmla="*/ 35 w 423"/>
              <a:gd name="T3" fmla="*/ 532 h 604"/>
              <a:gd name="T4" fmla="*/ 47 w 423"/>
              <a:gd name="T5" fmla="*/ 557 h 604"/>
              <a:gd name="T6" fmla="*/ 75 w 423"/>
              <a:gd name="T7" fmla="*/ 604 h 604"/>
              <a:gd name="T8" fmla="*/ 361 w 423"/>
              <a:gd name="T9" fmla="*/ 388 h 604"/>
              <a:gd name="T10" fmla="*/ 362 w 423"/>
              <a:gd name="T11" fmla="*/ 382 h 604"/>
              <a:gd name="T12" fmla="*/ 387 w 423"/>
              <a:gd name="T13" fmla="*/ 239 h 604"/>
              <a:gd name="T14" fmla="*/ 423 w 423"/>
              <a:gd name="T15" fmla="*/ 27 h 604"/>
              <a:gd name="T16" fmla="*/ 12 w 423"/>
              <a:gd name="T17" fmla="*/ 32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604">
                <a:moveTo>
                  <a:pt x="12" y="329"/>
                </a:moveTo>
                <a:cubicBezTo>
                  <a:pt x="0" y="400"/>
                  <a:pt x="9" y="470"/>
                  <a:pt x="35" y="532"/>
                </a:cubicBezTo>
                <a:cubicBezTo>
                  <a:pt x="47" y="557"/>
                  <a:pt x="47" y="557"/>
                  <a:pt x="47" y="557"/>
                </a:cubicBezTo>
                <a:cubicBezTo>
                  <a:pt x="55" y="573"/>
                  <a:pt x="64" y="589"/>
                  <a:pt x="75" y="604"/>
                </a:cubicBezTo>
                <a:cubicBezTo>
                  <a:pt x="361" y="388"/>
                  <a:pt x="361" y="388"/>
                  <a:pt x="361" y="388"/>
                </a:cubicBezTo>
                <a:cubicBezTo>
                  <a:pt x="362" y="382"/>
                  <a:pt x="362" y="382"/>
                  <a:pt x="362" y="382"/>
                </a:cubicBezTo>
                <a:cubicBezTo>
                  <a:pt x="387" y="239"/>
                  <a:pt x="387" y="239"/>
                  <a:pt x="387" y="239"/>
                </a:cubicBezTo>
                <a:cubicBezTo>
                  <a:pt x="423" y="27"/>
                  <a:pt x="423" y="27"/>
                  <a:pt x="423" y="27"/>
                </a:cubicBezTo>
                <a:cubicBezTo>
                  <a:pt x="228" y="0"/>
                  <a:pt x="46" y="133"/>
                  <a:pt x="12" y="329"/>
                </a:cubicBezTo>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4" name="ïṩ1îḋe"/>
          <p:cNvSpPr/>
          <p:nvPr/>
        </p:nvSpPr>
        <p:spPr bwMode="auto">
          <a:xfrm>
            <a:off x="2834275" y="3087322"/>
            <a:ext cx="149185" cy="440327"/>
          </a:xfrm>
          <a:custGeom>
            <a:avLst/>
            <a:gdLst>
              <a:gd name="T0" fmla="*/ 227 w 227"/>
              <a:gd name="T1" fmla="*/ 19 h 670"/>
              <a:gd name="T2" fmla="*/ 113 w 227"/>
              <a:gd name="T3" fmla="*/ 0 h 670"/>
              <a:gd name="T4" fmla="*/ 0 w 227"/>
              <a:gd name="T5" fmla="*/ 650 h 670"/>
              <a:gd name="T6" fmla="*/ 114 w 227"/>
              <a:gd name="T7" fmla="*/ 670 h 670"/>
              <a:gd name="T8" fmla="*/ 227 w 227"/>
              <a:gd name="T9" fmla="*/ 19 h 670"/>
            </a:gdLst>
            <a:ahLst/>
            <a:cxnLst>
              <a:cxn ang="0">
                <a:pos x="T0" y="T1"/>
              </a:cxn>
              <a:cxn ang="0">
                <a:pos x="T2" y="T3"/>
              </a:cxn>
              <a:cxn ang="0">
                <a:pos x="T4" y="T5"/>
              </a:cxn>
              <a:cxn ang="0">
                <a:pos x="T6" y="T7"/>
              </a:cxn>
              <a:cxn ang="0">
                <a:pos x="T8" y="T9"/>
              </a:cxn>
            </a:cxnLst>
            <a:rect l="0" t="0" r="r" b="b"/>
            <a:pathLst>
              <a:path w="227" h="670">
                <a:moveTo>
                  <a:pt x="227" y="19"/>
                </a:moveTo>
                <a:lnTo>
                  <a:pt x="113" y="0"/>
                </a:lnTo>
                <a:lnTo>
                  <a:pt x="0" y="650"/>
                </a:lnTo>
                <a:lnTo>
                  <a:pt x="114" y="670"/>
                </a:lnTo>
                <a:lnTo>
                  <a:pt x="227" y="19"/>
                </a:lnTo>
                <a:close/>
              </a:path>
            </a:pathLst>
          </a:custGeom>
          <a:solidFill>
            <a:srgbClr val="2E97C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5" name="íSliďe"/>
          <p:cNvSpPr/>
          <p:nvPr/>
        </p:nvSpPr>
        <p:spPr bwMode="auto">
          <a:xfrm>
            <a:off x="2834275" y="3087322"/>
            <a:ext cx="149185" cy="440327"/>
          </a:xfrm>
          <a:custGeom>
            <a:avLst/>
            <a:gdLst>
              <a:gd name="T0" fmla="*/ 227 w 227"/>
              <a:gd name="T1" fmla="*/ 19 h 670"/>
              <a:gd name="T2" fmla="*/ 113 w 227"/>
              <a:gd name="T3" fmla="*/ 0 h 670"/>
              <a:gd name="T4" fmla="*/ 0 w 227"/>
              <a:gd name="T5" fmla="*/ 650 h 670"/>
              <a:gd name="T6" fmla="*/ 114 w 227"/>
              <a:gd name="T7" fmla="*/ 670 h 670"/>
              <a:gd name="T8" fmla="*/ 227 w 227"/>
              <a:gd name="T9" fmla="*/ 19 h 670"/>
            </a:gdLst>
            <a:ahLst/>
            <a:cxnLst>
              <a:cxn ang="0">
                <a:pos x="T0" y="T1"/>
              </a:cxn>
              <a:cxn ang="0">
                <a:pos x="T2" y="T3"/>
              </a:cxn>
              <a:cxn ang="0">
                <a:pos x="T4" y="T5"/>
              </a:cxn>
              <a:cxn ang="0">
                <a:pos x="T6" y="T7"/>
              </a:cxn>
              <a:cxn ang="0">
                <a:pos x="T8" y="T9"/>
              </a:cxn>
            </a:cxnLst>
            <a:rect l="0" t="0" r="r" b="b"/>
            <a:pathLst>
              <a:path w="227" h="670">
                <a:moveTo>
                  <a:pt x="227" y="19"/>
                </a:moveTo>
                <a:lnTo>
                  <a:pt x="113" y="0"/>
                </a:lnTo>
                <a:lnTo>
                  <a:pt x="0" y="650"/>
                </a:lnTo>
                <a:lnTo>
                  <a:pt x="114" y="670"/>
                </a:lnTo>
                <a:lnTo>
                  <a:pt x="227"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6" name="ïṡľiḓê"/>
          <p:cNvSpPr/>
          <p:nvPr/>
        </p:nvSpPr>
        <p:spPr bwMode="auto">
          <a:xfrm>
            <a:off x="2949943" y="3252280"/>
            <a:ext cx="123554" cy="294428"/>
          </a:xfrm>
          <a:custGeom>
            <a:avLst/>
            <a:gdLst>
              <a:gd name="T0" fmla="*/ 188 w 188"/>
              <a:gd name="T1" fmla="*/ 18 h 448"/>
              <a:gd name="T2" fmla="*/ 74 w 188"/>
              <a:gd name="T3" fmla="*/ 0 h 448"/>
              <a:gd name="T4" fmla="*/ 0 w 188"/>
              <a:gd name="T5" fmla="*/ 429 h 448"/>
              <a:gd name="T6" fmla="*/ 114 w 188"/>
              <a:gd name="T7" fmla="*/ 448 h 448"/>
              <a:gd name="T8" fmla="*/ 188 w 188"/>
              <a:gd name="T9" fmla="*/ 18 h 448"/>
            </a:gdLst>
            <a:ahLst/>
            <a:cxnLst>
              <a:cxn ang="0">
                <a:pos x="T0" y="T1"/>
              </a:cxn>
              <a:cxn ang="0">
                <a:pos x="T2" y="T3"/>
              </a:cxn>
              <a:cxn ang="0">
                <a:pos x="T4" y="T5"/>
              </a:cxn>
              <a:cxn ang="0">
                <a:pos x="T6" y="T7"/>
              </a:cxn>
              <a:cxn ang="0">
                <a:pos x="T8" y="T9"/>
              </a:cxn>
            </a:cxnLst>
            <a:rect l="0" t="0" r="r" b="b"/>
            <a:pathLst>
              <a:path w="188" h="448">
                <a:moveTo>
                  <a:pt x="188" y="18"/>
                </a:moveTo>
                <a:lnTo>
                  <a:pt x="74" y="0"/>
                </a:lnTo>
                <a:lnTo>
                  <a:pt x="0" y="429"/>
                </a:lnTo>
                <a:lnTo>
                  <a:pt x="114" y="448"/>
                </a:lnTo>
                <a:lnTo>
                  <a:pt x="188" y="18"/>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7" name="íšḷíḓè"/>
          <p:cNvSpPr/>
          <p:nvPr/>
        </p:nvSpPr>
        <p:spPr bwMode="auto">
          <a:xfrm>
            <a:off x="2949943" y="3252280"/>
            <a:ext cx="123554" cy="294428"/>
          </a:xfrm>
          <a:custGeom>
            <a:avLst/>
            <a:gdLst>
              <a:gd name="T0" fmla="*/ 188 w 188"/>
              <a:gd name="T1" fmla="*/ 18 h 448"/>
              <a:gd name="T2" fmla="*/ 74 w 188"/>
              <a:gd name="T3" fmla="*/ 0 h 448"/>
              <a:gd name="T4" fmla="*/ 0 w 188"/>
              <a:gd name="T5" fmla="*/ 429 h 448"/>
              <a:gd name="T6" fmla="*/ 114 w 188"/>
              <a:gd name="T7" fmla="*/ 448 h 448"/>
              <a:gd name="T8" fmla="*/ 188 w 188"/>
              <a:gd name="T9" fmla="*/ 18 h 448"/>
            </a:gdLst>
            <a:ahLst/>
            <a:cxnLst>
              <a:cxn ang="0">
                <a:pos x="T0" y="T1"/>
              </a:cxn>
              <a:cxn ang="0">
                <a:pos x="T2" y="T3"/>
              </a:cxn>
              <a:cxn ang="0">
                <a:pos x="T4" y="T5"/>
              </a:cxn>
              <a:cxn ang="0">
                <a:pos x="T6" y="T7"/>
              </a:cxn>
              <a:cxn ang="0">
                <a:pos x="T8" y="T9"/>
              </a:cxn>
            </a:cxnLst>
            <a:rect l="0" t="0" r="r" b="b"/>
            <a:pathLst>
              <a:path w="188" h="448">
                <a:moveTo>
                  <a:pt x="188" y="18"/>
                </a:moveTo>
                <a:lnTo>
                  <a:pt x="74" y="0"/>
                </a:lnTo>
                <a:lnTo>
                  <a:pt x="0" y="429"/>
                </a:lnTo>
                <a:lnTo>
                  <a:pt x="114" y="448"/>
                </a:lnTo>
                <a:lnTo>
                  <a:pt x="188"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8" name="îśļïḋè"/>
          <p:cNvSpPr/>
          <p:nvPr/>
        </p:nvSpPr>
        <p:spPr bwMode="auto">
          <a:xfrm>
            <a:off x="3064297" y="3351518"/>
            <a:ext cx="110410" cy="214906"/>
          </a:xfrm>
          <a:custGeom>
            <a:avLst/>
            <a:gdLst>
              <a:gd name="T0" fmla="*/ 168 w 168"/>
              <a:gd name="T1" fmla="*/ 20 h 327"/>
              <a:gd name="T2" fmla="*/ 54 w 168"/>
              <a:gd name="T3" fmla="*/ 0 h 327"/>
              <a:gd name="T4" fmla="*/ 0 w 168"/>
              <a:gd name="T5" fmla="*/ 307 h 327"/>
              <a:gd name="T6" fmla="*/ 114 w 168"/>
              <a:gd name="T7" fmla="*/ 327 h 327"/>
              <a:gd name="T8" fmla="*/ 168 w 168"/>
              <a:gd name="T9" fmla="*/ 20 h 327"/>
            </a:gdLst>
            <a:ahLst/>
            <a:cxnLst>
              <a:cxn ang="0">
                <a:pos x="T0" y="T1"/>
              </a:cxn>
              <a:cxn ang="0">
                <a:pos x="T2" y="T3"/>
              </a:cxn>
              <a:cxn ang="0">
                <a:pos x="T4" y="T5"/>
              </a:cxn>
              <a:cxn ang="0">
                <a:pos x="T6" y="T7"/>
              </a:cxn>
              <a:cxn ang="0">
                <a:pos x="T8" y="T9"/>
              </a:cxn>
            </a:cxnLst>
            <a:rect l="0" t="0" r="r" b="b"/>
            <a:pathLst>
              <a:path w="168" h="327">
                <a:moveTo>
                  <a:pt x="168" y="20"/>
                </a:moveTo>
                <a:lnTo>
                  <a:pt x="54" y="0"/>
                </a:lnTo>
                <a:lnTo>
                  <a:pt x="0" y="307"/>
                </a:lnTo>
                <a:lnTo>
                  <a:pt x="114" y="327"/>
                </a:lnTo>
                <a:lnTo>
                  <a:pt x="168" y="20"/>
                </a:lnTo>
                <a:close/>
              </a:path>
            </a:pathLst>
          </a:custGeom>
          <a:solidFill>
            <a:srgbClr val="FFC02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69" name="ïs1íḓé"/>
          <p:cNvSpPr/>
          <p:nvPr/>
        </p:nvSpPr>
        <p:spPr bwMode="auto">
          <a:xfrm>
            <a:off x="3064297" y="3351518"/>
            <a:ext cx="110410" cy="214906"/>
          </a:xfrm>
          <a:custGeom>
            <a:avLst/>
            <a:gdLst>
              <a:gd name="T0" fmla="*/ 168 w 168"/>
              <a:gd name="T1" fmla="*/ 20 h 327"/>
              <a:gd name="T2" fmla="*/ 54 w 168"/>
              <a:gd name="T3" fmla="*/ 0 h 327"/>
              <a:gd name="T4" fmla="*/ 0 w 168"/>
              <a:gd name="T5" fmla="*/ 307 h 327"/>
              <a:gd name="T6" fmla="*/ 114 w 168"/>
              <a:gd name="T7" fmla="*/ 327 h 327"/>
              <a:gd name="T8" fmla="*/ 168 w 168"/>
              <a:gd name="T9" fmla="*/ 20 h 327"/>
            </a:gdLst>
            <a:ahLst/>
            <a:cxnLst>
              <a:cxn ang="0">
                <a:pos x="T0" y="T1"/>
              </a:cxn>
              <a:cxn ang="0">
                <a:pos x="T2" y="T3"/>
              </a:cxn>
              <a:cxn ang="0">
                <a:pos x="T4" y="T5"/>
              </a:cxn>
              <a:cxn ang="0">
                <a:pos x="T6" y="T7"/>
              </a:cxn>
              <a:cxn ang="0">
                <a:pos x="T8" y="T9"/>
              </a:cxn>
            </a:cxnLst>
            <a:rect l="0" t="0" r="r" b="b"/>
            <a:pathLst>
              <a:path w="168" h="327">
                <a:moveTo>
                  <a:pt x="168" y="20"/>
                </a:moveTo>
                <a:lnTo>
                  <a:pt x="54" y="0"/>
                </a:lnTo>
                <a:lnTo>
                  <a:pt x="0" y="307"/>
                </a:lnTo>
                <a:lnTo>
                  <a:pt x="114" y="327"/>
                </a:lnTo>
                <a:lnTo>
                  <a:pt x="168"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0" name="iṧḻïďé"/>
          <p:cNvSpPr/>
          <p:nvPr/>
        </p:nvSpPr>
        <p:spPr bwMode="auto">
          <a:xfrm>
            <a:off x="3178650" y="3431697"/>
            <a:ext cx="99238" cy="154443"/>
          </a:xfrm>
          <a:custGeom>
            <a:avLst/>
            <a:gdLst>
              <a:gd name="T0" fmla="*/ 151 w 151"/>
              <a:gd name="T1" fmla="*/ 20 h 235"/>
              <a:gd name="T2" fmla="*/ 37 w 151"/>
              <a:gd name="T3" fmla="*/ 0 h 235"/>
              <a:gd name="T4" fmla="*/ 0 w 151"/>
              <a:gd name="T5" fmla="*/ 215 h 235"/>
              <a:gd name="T6" fmla="*/ 114 w 151"/>
              <a:gd name="T7" fmla="*/ 235 h 235"/>
              <a:gd name="T8" fmla="*/ 151 w 151"/>
              <a:gd name="T9" fmla="*/ 20 h 235"/>
            </a:gdLst>
            <a:ahLst/>
            <a:cxnLst>
              <a:cxn ang="0">
                <a:pos x="T0" y="T1"/>
              </a:cxn>
              <a:cxn ang="0">
                <a:pos x="T2" y="T3"/>
              </a:cxn>
              <a:cxn ang="0">
                <a:pos x="T4" y="T5"/>
              </a:cxn>
              <a:cxn ang="0">
                <a:pos x="T6" y="T7"/>
              </a:cxn>
              <a:cxn ang="0">
                <a:pos x="T8" y="T9"/>
              </a:cxn>
            </a:cxnLst>
            <a:rect l="0" t="0" r="r" b="b"/>
            <a:pathLst>
              <a:path w="151" h="235">
                <a:moveTo>
                  <a:pt x="151" y="20"/>
                </a:moveTo>
                <a:lnTo>
                  <a:pt x="37" y="0"/>
                </a:lnTo>
                <a:lnTo>
                  <a:pt x="0" y="215"/>
                </a:lnTo>
                <a:lnTo>
                  <a:pt x="114" y="235"/>
                </a:lnTo>
                <a:lnTo>
                  <a:pt x="151" y="20"/>
                </a:lnTo>
                <a:close/>
              </a:path>
            </a:pathLst>
          </a:custGeom>
          <a:solidFill>
            <a:srgbClr val="8A379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1" name="ïslídê"/>
          <p:cNvSpPr/>
          <p:nvPr/>
        </p:nvSpPr>
        <p:spPr bwMode="auto">
          <a:xfrm>
            <a:off x="3178650" y="3431697"/>
            <a:ext cx="99238" cy="154443"/>
          </a:xfrm>
          <a:custGeom>
            <a:avLst/>
            <a:gdLst>
              <a:gd name="T0" fmla="*/ 151 w 151"/>
              <a:gd name="T1" fmla="*/ 20 h 235"/>
              <a:gd name="T2" fmla="*/ 37 w 151"/>
              <a:gd name="T3" fmla="*/ 0 h 235"/>
              <a:gd name="T4" fmla="*/ 0 w 151"/>
              <a:gd name="T5" fmla="*/ 215 h 235"/>
              <a:gd name="T6" fmla="*/ 114 w 151"/>
              <a:gd name="T7" fmla="*/ 235 h 235"/>
              <a:gd name="T8" fmla="*/ 151 w 151"/>
              <a:gd name="T9" fmla="*/ 20 h 235"/>
            </a:gdLst>
            <a:ahLst/>
            <a:cxnLst>
              <a:cxn ang="0">
                <a:pos x="T0" y="T1"/>
              </a:cxn>
              <a:cxn ang="0">
                <a:pos x="T2" y="T3"/>
              </a:cxn>
              <a:cxn ang="0">
                <a:pos x="T4" y="T5"/>
              </a:cxn>
              <a:cxn ang="0">
                <a:pos x="T6" y="T7"/>
              </a:cxn>
              <a:cxn ang="0">
                <a:pos x="T8" y="T9"/>
              </a:cxn>
            </a:cxnLst>
            <a:rect l="0" t="0" r="r" b="b"/>
            <a:pathLst>
              <a:path w="151" h="235">
                <a:moveTo>
                  <a:pt x="151" y="20"/>
                </a:moveTo>
                <a:lnTo>
                  <a:pt x="37" y="0"/>
                </a:lnTo>
                <a:lnTo>
                  <a:pt x="0" y="215"/>
                </a:lnTo>
                <a:lnTo>
                  <a:pt x="114" y="235"/>
                </a:lnTo>
                <a:lnTo>
                  <a:pt x="151"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2" name="ïśļíḑe"/>
          <p:cNvSpPr/>
          <p:nvPr/>
        </p:nvSpPr>
        <p:spPr bwMode="auto">
          <a:xfrm>
            <a:off x="3293004" y="3354147"/>
            <a:ext cx="116325" cy="251709"/>
          </a:xfrm>
          <a:custGeom>
            <a:avLst/>
            <a:gdLst>
              <a:gd name="T0" fmla="*/ 177 w 177"/>
              <a:gd name="T1" fmla="*/ 19 h 383"/>
              <a:gd name="T2" fmla="*/ 62 w 177"/>
              <a:gd name="T3" fmla="*/ 0 h 383"/>
              <a:gd name="T4" fmla="*/ 0 w 177"/>
              <a:gd name="T5" fmla="*/ 363 h 383"/>
              <a:gd name="T6" fmla="*/ 114 w 177"/>
              <a:gd name="T7" fmla="*/ 383 h 383"/>
              <a:gd name="T8" fmla="*/ 177 w 177"/>
              <a:gd name="T9" fmla="*/ 19 h 383"/>
            </a:gdLst>
            <a:ahLst/>
            <a:cxnLst>
              <a:cxn ang="0">
                <a:pos x="T0" y="T1"/>
              </a:cxn>
              <a:cxn ang="0">
                <a:pos x="T2" y="T3"/>
              </a:cxn>
              <a:cxn ang="0">
                <a:pos x="T4" y="T5"/>
              </a:cxn>
              <a:cxn ang="0">
                <a:pos x="T6" y="T7"/>
              </a:cxn>
              <a:cxn ang="0">
                <a:pos x="T8" y="T9"/>
              </a:cxn>
            </a:cxnLst>
            <a:rect l="0" t="0" r="r" b="b"/>
            <a:pathLst>
              <a:path w="177" h="383">
                <a:moveTo>
                  <a:pt x="177" y="19"/>
                </a:moveTo>
                <a:lnTo>
                  <a:pt x="62" y="0"/>
                </a:lnTo>
                <a:lnTo>
                  <a:pt x="0" y="363"/>
                </a:lnTo>
                <a:lnTo>
                  <a:pt x="114" y="383"/>
                </a:lnTo>
                <a:lnTo>
                  <a:pt x="177" y="19"/>
                </a:lnTo>
                <a:close/>
              </a:path>
            </a:pathLst>
          </a:custGeom>
          <a:solidFill>
            <a:srgbClr val="F44D3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3" name="íṡḷîde"/>
          <p:cNvSpPr/>
          <p:nvPr/>
        </p:nvSpPr>
        <p:spPr bwMode="auto">
          <a:xfrm>
            <a:off x="3293004" y="3354147"/>
            <a:ext cx="116325" cy="251709"/>
          </a:xfrm>
          <a:custGeom>
            <a:avLst/>
            <a:gdLst>
              <a:gd name="T0" fmla="*/ 177 w 177"/>
              <a:gd name="T1" fmla="*/ 19 h 383"/>
              <a:gd name="T2" fmla="*/ 62 w 177"/>
              <a:gd name="T3" fmla="*/ 0 h 383"/>
              <a:gd name="T4" fmla="*/ 0 w 177"/>
              <a:gd name="T5" fmla="*/ 363 h 383"/>
              <a:gd name="T6" fmla="*/ 114 w 177"/>
              <a:gd name="T7" fmla="*/ 383 h 383"/>
              <a:gd name="T8" fmla="*/ 177 w 177"/>
              <a:gd name="T9" fmla="*/ 19 h 383"/>
            </a:gdLst>
            <a:ahLst/>
            <a:cxnLst>
              <a:cxn ang="0">
                <a:pos x="T0" y="T1"/>
              </a:cxn>
              <a:cxn ang="0">
                <a:pos x="T2" y="T3"/>
              </a:cxn>
              <a:cxn ang="0">
                <a:pos x="T4" y="T5"/>
              </a:cxn>
              <a:cxn ang="0">
                <a:pos x="T6" y="T7"/>
              </a:cxn>
              <a:cxn ang="0">
                <a:pos x="T8" y="T9"/>
              </a:cxn>
            </a:cxnLst>
            <a:rect l="0" t="0" r="r" b="b"/>
            <a:pathLst>
              <a:path w="177" h="383">
                <a:moveTo>
                  <a:pt x="177" y="19"/>
                </a:moveTo>
                <a:lnTo>
                  <a:pt x="62" y="0"/>
                </a:lnTo>
                <a:lnTo>
                  <a:pt x="0" y="363"/>
                </a:lnTo>
                <a:lnTo>
                  <a:pt x="114" y="383"/>
                </a:lnTo>
                <a:lnTo>
                  <a:pt x="177"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4" name="îṩḷïḍê"/>
          <p:cNvSpPr/>
          <p:nvPr/>
        </p:nvSpPr>
        <p:spPr bwMode="auto">
          <a:xfrm>
            <a:off x="3707042" y="2579961"/>
            <a:ext cx="58492" cy="57177"/>
          </a:xfrm>
          <a:custGeom>
            <a:avLst/>
            <a:gdLst>
              <a:gd name="T0" fmla="*/ 76 w 89"/>
              <a:gd name="T1" fmla="*/ 87 h 87"/>
              <a:gd name="T2" fmla="*/ 0 w 89"/>
              <a:gd name="T3" fmla="*/ 74 h 87"/>
              <a:gd name="T4" fmla="*/ 13 w 89"/>
              <a:gd name="T5" fmla="*/ 0 h 87"/>
              <a:gd name="T6" fmla="*/ 89 w 89"/>
              <a:gd name="T7" fmla="*/ 13 h 87"/>
              <a:gd name="T8" fmla="*/ 76 w 89"/>
              <a:gd name="T9" fmla="*/ 87 h 87"/>
            </a:gdLst>
            <a:ahLst/>
            <a:cxnLst>
              <a:cxn ang="0">
                <a:pos x="T0" y="T1"/>
              </a:cxn>
              <a:cxn ang="0">
                <a:pos x="T2" y="T3"/>
              </a:cxn>
              <a:cxn ang="0">
                <a:pos x="T4" y="T5"/>
              </a:cxn>
              <a:cxn ang="0">
                <a:pos x="T6" y="T7"/>
              </a:cxn>
              <a:cxn ang="0">
                <a:pos x="T8" y="T9"/>
              </a:cxn>
            </a:cxnLst>
            <a:rect l="0" t="0" r="r" b="b"/>
            <a:pathLst>
              <a:path w="89" h="87">
                <a:moveTo>
                  <a:pt x="76" y="87"/>
                </a:moveTo>
                <a:lnTo>
                  <a:pt x="0" y="74"/>
                </a:lnTo>
                <a:lnTo>
                  <a:pt x="13" y="0"/>
                </a:lnTo>
                <a:lnTo>
                  <a:pt x="89" y="13"/>
                </a:lnTo>
                <a:lnTo>
                  <a:pt x="76" y="87"/>
                </a:lnTo>
                <a:close/>
              </a:path>
            </a:pathLst>
          </a:custGeom>
          <a:solidFill>
            <a:srgbClr val="317A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5" name="ïṥļïdê"/>
          <p:cNvSpPr/>
          <p:nvPr/>
        </p:nvSpPr>
        <p:spPr bwMode="auto">
          <a:xfrm>
            <a:off x="3707042" y="2579961"/>
            <a:ext cx="58492" cy="57177"/>
          </a:xfrm>
          <a:custGeom>
            <a:avLst/>
            <a:gdLst>
              <a:gd name="T0" fmla="*/ 76 w 89"/>
              <a:gd name="T1" fmla="*/ 87 h 87"/>
              <a:gd name="T2" fmla="*/ 0 w 89"/>
              <a:gd name="T3" fmla="*/ 74 h 87"/>
              <a:gd name="T4" fmla="*/ 13 w 89"/>
              <a:gd name="T5" fmla="*/ 0 h 87"/>
              <a:gd name="T6" fmla="*/ 89 w 89"/>
              <a:gd name="T7" fmla="*/ 13 h 87"/>
              <a:gd name="T8" fmla="*/ 76 w 89"/>
              <a:gd name="T9" fmla="*/ 87 h 87"/>
            </a:gdLst>
            <a:ahLst/>
            <a:cxnLst>
              <a:cxn ang="0">
                <a:pos x="T0" y="T1"/>
              </a:cxn>
              <a:cxn ang="0">
                <a:pos x="T2" y="T3"/>
              </a:cxn>
              <a:cxn ang="0">
                <a:pos x="T4" y="T5"/>
              </a:cxn>
              <a:cxn ang="0">
                <a:pos x="T6" y="T7"/>
              </a:cxn>
              <a:cxn ang="0">
                <a:pos x="T8" y="T9"/>
              </a:cxn>
            </a:cxnLst>
            <a:rect l="0" t="0" r="r" b="b"/>
            <a:pathLst>
              <a:path w="89" h="87">
                <a:moveTo>
                  <a:pt x="76" y="87"/>
                </a:moveTo>
                <a:lnTo>
                  <a:pt x="0" y="74"/>
                </a:lnTo>
                <a:lnTo>
                  <a:pt x="13" y="0"/>
                </a:lnTo>
                <a:lnTo>
                  <a:pt x="89" y="13"/>
                </a:lnTo>
                <a:lnTo>
                  <a:pt x="76" y="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6" name="ïŝḻiḍé"/>
          <p:cNvSpPr/>
          <p:nvPr/>
        </p:nvSpPr>
        <p:spPr bwMode="auto">
          <a:xfrm>
            <a:off x="3802994" y="2610849"/>
            <a:ext cx="319401" cy="72950"/>
          </a:xfrm>
          <a:custGeom>
            <a:avLst/>
            <a:gdLst>
              <a:gd name="T0" fmla="*/ 482 w 486"/>
              <a:gd name="T1" fmla="*/ 111 h 111"/>
              <a:gd name="T2" fmla="*/ 0 w 486"/>
              <a:gd name="T3" fmla="*/ 29 h 111"/>
              <a:gd name="T4" fmla="*/ 4 w 486"/>
              <a:gd name="T5" fmla="*/ 0 h 111"/>
              <a:gd name="T6" fmla="*/ 486 w 486"/>
              <a:gd name="T7" fmla="*/ 83 h 111"/>
              <a:gd name="T8" fmla="*/ 482 w 486"/>
              <a:gd name="T9" fmla="*/ 111 h 111"/>
            </a:gdLst>
            <a:ahLst/>
            <a:cxnLst>
              <a:cxn ang="0">
                <a:pos x="T0" y="T1"/>
              </a:cxn>
              <a:cxn ang="0">
                <a:pos x="T2" y="T3"/>
              </a:cxn>
              <a:cxn ang="0">
                <a:pos x="T4" y="T5"/>
              </a:cxn>
              <a:cxn ang="0">
                <a:pos x="T6" y="T7"/>
              </a:cxn>
              <a:cxn ang="0">
                <a:pos x="T8" y="T9"/>
              </a:cxn>
            </a:cxnLst>
            <a:rect l="0" t="0" r="r" b="b"/>
            <a:pathLst>
              <a:path w="486" h="111">
                <a:moveTo>
                  <a:pt x="482" y="111"/>
                </a:moveTo>
                <a:lnTo>
                  <a:pt x="0" y="29"/>
                </a:lnTo>
                <a:lnTo>
                  <a:pt x="4" y="0"/>
                </a:lnTo>
                <a:lnTo>
                  <a:pt x="486" y="83"/>
                </a:lnTo>
                <a:lnTo>
                  <a:pt x="482" y="11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7" name="iślïdê"/>
          <p:cNvSpPr/>
          <p:nvPr/>
        </p:nvSpPr>
        <p:spPr bwMode="auto">
          <a:xfrm>
            <a:off x="3802994" y="2610849"/>
            <a:ext cx="319401" cy="72950"/>
          </a:xfrm>
          <a:custGeom>
            <a:avLst/>
            <a:gdLst>
              <a:gd name="T0" fmla="*/ 482 w 486"/>
              <a:gd name="T1" fmla="*/ 111 h 111"/>
              <a:gd name="T2" fmla="*/ 0 w 486"/>
              <a:gd name="T3" fmla="*/ 29 h 111"/>
              <a:gd name="T4" fmla="*/ 4 w 486"/>
              <a:gd name="T5" fmla="*/ 0 h 111"/>
              <a:gd name="T6" fmla="*/ 486 w 486"/>
              <a:gd name="T7" fmla="*/ 83 h 111"/>
              <a:gd name="T8" fmla="*/ 482 w 486"/>
              <a:gd name="T9" fmla="*/ 111 h 111"/>
            </a:gdLst>
            <a:ahLst/>
            <a:cxnLst>
              <a:cxn ang="0">
                <a:pos x="T0" y="T1"/>
              </a:cxn>
              <a:cxn ang="0">
                <a:pos x="T2" y="T3"/>
              </a:cxn>
              <a:cxn ang="0">
                <a:pos x="T4" y="T5"/>
              </a:cxn>
              <a:cxn ang="0">
                <a:pos x="T6" y="T7"/>
              </a:cxn>
              <a:cxn ang="0">
                <a:pos x="T8" y="T9"/>
              </a:cxn>
            </a:cxnLst>
            <a:rect l="0" t="0" r="r" b="b"/>
            <a:pathLst>
              <a:path w="486" h="111">
                <a:moveTo>
                  <a:pt x="482" y="111"/>
                </a:moveTo>
                <a:lnTo>
                  <a:pt x="0" y="29"/>
                </a:lnTo>
                <a:lnTo>
                  <a:pt x="4" y="0"/>
                </a:lnTo>
                <a:lnTo>
                  <a:pt x="486" y="83"/>
                </a:lnTo>
                <a:lnTo>
                  <a:pt x="482"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8" name="îṥļiďè"/>
          <p:cNvSpPr/>
          <p:nvPr/>
        </p:nvSpPr>
        <p:spPr bwMode="auto">
          <a:xfrm>
            <a:off x="3693898" y="2658825"/>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79" name="ïṡḷïḋè"/>
          <p:cNvSpPr/>
          <p:nvPr/>
        </p:nvSpPr>
        <p:spPr bwMode="auto">
          <a:xfrm>
            <a:off x="3693898" y="2658825"/>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0" name="ïSḷíḋè"/>
          <p:cNvSpPr/>
          <p:nvPr/>
        </p:nvSpPr>
        <p:spPr bwMode="auto">
          <a:xfrm>
            <a:off x="3788535" y="2690371"/>
            <a:ext cx="114353" cy="37461"/>
          </a:xfrm>
          <a:custGeom>
            <a:avLst/>
            <a:gdLst>
              <a:gd name="T0" fmla="*/ 170 w 174"/>
              <a:gd name="T1" fmla="*/ 57 h 57"/>
              <a:gd name="T2" fmla="*/ 0 w 174"/>
              <a:gd name="T3" fmla="*/ 29 h 57"/>
              <a:gd name="T4" fmla="*/ 6 w 174"/>
              <a:gd name="T5" fmla="*/ 0 h 57"/>
              <a:gd name="T6" fmla="*/ 174 w 174"/>
              <a:gd name="T7" fmla="*/ 29 h 57"/>
              <a:gd name="T8" fmla="*/ 170 w 174"/>
              <a:gd name="T9" fmla="*/ 57 h 57"/>
            </a:gdLst>
            <a:ahLst/>
            <a:cxnLst>
              <a:cxn ang="0">
                <a:pos x="T0" y="T1"/>
              </a:cxn>
              <a:cxn ang="0">
                <a:pos x="T2" y="T3"/>
              </a:cxn>
              <a:cxn ang="0">
                <a:pos x="T4" y="T5"/>
              </a:cxn>
              <a:cxn ang="0">
                <a:pos x="T6" y="T7"/>
              </a:cxn>
              <a:cxn ang="0">
                <a:pos x="T8" y="T9"/>
              </a:cxn>
            </a:cxnLst>
            <a:rect l="0" t="0" r="r" b="b"/>
            <a:pathLst>
              <a:path w="174" h="57">
                <a:moveTo>
                  <a:pt x="170" y="57"/>
                </a:moveTo>
                <a:lnTo>
                  <a:pt x="0" y="29"/>
                </a:lnTo>
                <a:lnTo>
                  <a:pt x="6" y="0"/>
                </a:lnTo>
                <a:lnTo>
                  <a:pt x="174" y="29"/>
                </a:lnTo>
                <a:lnTo>
                  <a:pt x="170" y="57"/>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1" name="iSlîḍê"/>
          <p:cNvSpPr/>
          <p:nvPr/>
        </p:nvSpPr>
        <p:spPr bwMode="auto">
          <a:xfrm>
            <a:off x="3788535" y="2690371"/>
            <a:ext cx="114353" cy="37461"/>
          </a:xfrm>
          <a:custGeom>
            <a:avLst/>
            <a:gdLst>
              <a:gd name="T0" fmla="*/ 170 w 174"/>
              <a:gd name="T1" fmla="*/ 57 h 57"/>
              <a:gd name="T2" fmla="*/ 0 w 174"/>
              <a:gd name="T3" fmla="*/ 29 h 57"/>
              <a:gd name="T4" fmla="*/ 6 w 174"/>
              <a:gd name="T5" fmla="*/ 0 h 57"/>
              <a:gd name="T6" fmla="*/ 174 w 174"/>
              <a:gd name="T7" fmla="*/ 29 h 57"/>
              <a:gd name="T8" fmla="*/ 170 w 174"/>
              <a:gd name="T9" fmla="*/ 57 h 57"/>
            </a:gdLst>
            <a:ahLst/>
            <a:cxnLst>
              <a:cxn ang="0">
                <a:pos x="T0" y="T1"/>
              </a:cxn>
              <a:cxn ang="0">
                <a:pos x="T2" y="T3"/>
              </a:cxn>
              <a:cxn ang="0">
                <a:pos x="T4" y="T5"/>
              </a:cxn>
              <a:cxn ang="0">
                <a:pos x="T6" y="T7"/>
              </a:cxn>
              <a:cxn ang="0">
                <a:pos x="T8" y="T9"/>
              </a:cxn>
            </a:cxnLst>
            <a:rect l="0" t="0" r="r" b="b"/>
            <a:pathLst>
              <a:path w="174" h="57">
                <a:moveTo>
                  <a:pt x="170" y="57"/>
                </a:moveTo>
                <a:lnTo>
                  <a:pt x="0" y="29"/>
                </a:lnTo>
                <a:lnTo>
                  <a:pt x="6" y="0"/>
                </a:lnTo>
                <a:lnTo>
                  <a:pt x="174" y="29"/>
                </a:lnTo>
                <a:lnTo>
                  <a:pt x="170" y="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2" name="iSḻïḍê"/>
          <p:cNvSpPr/>
          <p:nvPr/>
        </p:nvSpPr>
        <p:spPr bwMode="auto">
          <a:xfrm>
            <a:off x="3680097" y="2738346"/>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3" name="ïŝľîḋê"/>
          <p:cNvSpPr/>
          <p:nvPr/>
        </p:nvSpPr>
        <p:spPr bwMode="auto">
          <a:xfrm>
            <a:off x="3680097" y="2738346"/>
            <a:ext cx="57177" cy="57834"/>
          </a:xfrm>
          <a:custGeom>
            <a:avLst/>
            <a:gdLst>
              <a:gd name="T0" fmla="*/ 74 w 87"/>
              <a:gd name="T1" fmla="*/ 88 h 88"/>
              <a:gd name="T2" fmla="*/ 0 w 87"/>
              <a:gd name="T3" fmla="*/ 75 h 88"/>
              <a:gd name="T4" fmla="*/ 13 w 87"/>
              <a:gd name="T5" fmla="*/ 0 h 88"/>
              <a:gd name="T6" fmla="*/ 87 w 87"/>
              <a:gd name="T7" fmla="*/ 13 h 88"/>
              <a:gd name="T8" fmla="*/ 74 w 87"/>
              <a:gd name="T9" fmla="*/ 88 h 88"/>
            </a:gdLst>
            <a:ahLst/>
            <a:cxnLst>
              <a:cxn ang="0">
                <a:pos x="T0" y="T1"/>
              </a:cxn>
              <a:cxn ang="0">
                <a:pos x="T2" y="T3"/>
              </a:cxn>
              <a:cxn ang="0">
                <a:pos x="T4" y="T5"/>
              </a:cxn>
              <a:cxn ang="0">
                <a:pos x="T6" y="T7"/>
              </a:cxn>
              <a:cxn ang="0">
                <a:pos x="T8" y="T9"/>
              </a:cxn>
            </a:cxnLst>
            <a:rect l="0" t="0" r="r" b="b"/>
            <a:pathLst>
              <a:path w="87" h="88">
                <a:moveTo>
                  <a:pt x="74" y="88"/>
                </a:moveTo>
                <a:lnTo>
                  <a:pt x="0" y="75"/>
                </a:lnTo>
                <a:lnTo>
                  <a:pt x="13" y="0"/>
                </a:lnTo>
                <a:lnTo>
                  <a:pt x="87" y="13"/>
                </a:lnTo>
                <a:lnTo>
                  <a:pt x="74"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4" name="íşļíďé"/>
          <p:cNvSpPr/>
          <p:nvPr/>
        </p:nvSpPr>
        <p:spPr bwMode="auto">
          <a:xfrm>
            <a:off x="3775391" y="2769892"/>
            <a:ext cx="256967" cy="61777"/>
          </a:xfrm>
          <a:custGeom>
            <a:avLst/>
            <a:gdLst>
              <a:gd name="T0" fmla="*/ 385 w 391"/>
              <a:gd name="T1" fmla="*/ 94 h 94"/>
              <a:gd name="T2" fmla="*/ 0 w 391"/>
              <a:gd name="T3" fmla="*/ 29 h 94"/>
              <a:gd name="T4" fmla="*/ 5 w 391"/>
              <a:gd name="T5" fmla="*/ 0 h 94"/>
              <a:gd name="T6" fmla="*/ 391 w 391"/>
              <a:gd name="T7" fmla="*/ 66 h 94"/>
              <a:gd name="T8" fmla="*/ 385 w 391"/>
              <a:gd name="T9" fmla="*/ 94 h 94"/>
            </a:gdLst>
            <a:ahLst/>
            <a:cxnLst>
              <a:cxn ang="0">
                <a:pos x="T0" y="T1"/>
              </a:cxn>
              <a:cxn ang="0">
                <a:pos x="T2" y="T3"/>
              </a:cxn>
              <a:cxn ang="0">
                <a:pos x="T4" y="T5"/>
              </a:cxn>
              <a:cxn ang="0">
                <a:pos x="T6" y="T7"/>
              </a:cxn>
              <a:cxn ang="0">
                <a:pos x="T8" y="T9"/>
              </a:cxn>
            </a:cxnLst>
            <a:rect l="0" t="0" r="r" b="b"/>
            <a:pathLst>
              <a:path w="391" h="94">
                <a:moveTo>
                  <a:pt x="385" y="94"/>
                </a:moveTo>
                <a:lnTo>
                  <a:pt x="0" y="29"/>
                </a:lnTo>
                <a:lnTo>
                  <a:pt x="5" y="0"/>
                </a:lnTo>
                <a:lnTo>
                  <a:pt x="391" y="66"/>
                </a:lnTo>
                <a:lnTo>
                  <a:pt x="385" y="9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5" name="isľíḍè"/>
          <p:cNvSpPr/>
          <p:nvPr/>
        </p:nvSpPr>
        <p:spPr bwMode="auto">
          <a:xfrm>
            <a:off x="3775391" y="2769892"/>
            <a:ext cx="256967" cy="61777"/>
          </a:xfrm>
          <a:custGeom>
            <a:avLst/>
            <a:gdLst>
              <a:gd name="T0" fmla="*/ 385 w 391"/>
              <a:gd name="T1" fmla="*/ 94 h 94"/>
              <a:gd name="T2" fmla="*/ 0 w 391"/>
              <a:gd name="T3" fmla="*/ 29 h 94"/>
              <a:gd name="T4" fmla="*/ 5 w 391"/>
              <a:gd name="T5" fmla="*/ 0 h 94"/>
              <a:gd name="T6" fmla="*/ 391 w 391"/>
              <a:gd name="T7" fmla="*/ 66 h 94"/>
              <a:gd name="T8" fmla="*/ 385 w 391"/>
              <a:gd name="T9" fmla="*/ 94 h 94"/>
            </a:gdLst>
            <a:ahLst/>
            <a:cxnLst>
              <a:cxn ang="0">
                <a:pos x="T0" y="T1"/>
              </a:cxn>
              <a:cxn ang="0">
                <a:pos x="T2" y="T3"/>
              </a:cxn>
              <a:cxn ang="0">
                <a:pos x="T4" y="T5"/>
              </a:cxn>
              <a:cxn ang="0">
                <a:pos x="T6" y="T7"/>
              </a:cxn>
              <a:cxn ang="0">
                <a:pos x="T8" y="T9"/>
              </a:cxn>
            </a:cxnLst>
            <a:rect l="0" t="0" r="r" b="b"/>
            <a:pathLst>
              <a:path w="391" h="94">
                <a:moveTo>
                  <a:pt x="385" y="94"/>
                </a:moveTo>
                <a:lnTo>
                  <a:pt x="0" y="29"/>
                </a:lnTo>
                <a:lnTo>
                  <a:pt x="5" y="0"/>
                </a:lnTo>
                <a:lnTo>
                  <a:pt x="391" y="66"/>
                </a:lnTo>
                <a:lnTo>
                  <a:pt x="385"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6" name="ïṧḻïḓê"/>
          <p:cNvSpPr/>
          <p:nvPr/>
        </p:nvSpPr>
        <p:spPr bwMode="auto">
          <a:xfrm>
            <a:off x="3665638" y="2817869"/>
            <a:ext cx="58492" cy="57834"/>
          </a:xfrm>
          <a:custGeom>
            <a:avLst/>
            <a:gdLst>
              <a:gd name="T0" fmla="*/ 76 w 89"/>
              <a:gd name="T1" fmla="*/ 88 h 88"/>
              <a:gd name="T2" fmla="*/ 0 w 89"/>
              <a:gd name="T3" fmla="*/ 75 h 88"/>
              <a:gd name="T4" fmla="*/ 13 w 89"/>
              <a:gd name="T5" fmla="*/ 0 h 88"/>
              <a:gd name="T6" fmla="*/ 89 w 89"/>
              <a:gd name="T7" fmla="*/ 13 h 88"/>
              <a:gd name="T8" fmla="*/ 76 w 89"/>
              <a:gd name="T9" fmla="*/ 88 h 88"/>
            </a:gdLst>
            <a:ahLst/>
            <a:cxnLst>
              <a:cxn ang="0">
                <a:pos x="T0" y="T1"/>
              </a:cxn>
              <a:cxn ang="0">
                <a:pos x="T2" y="T3"/>
              </a:cxn>
              <a:cxn ang="0">
                <a:pos x="T4" y="T5"/>
              </a:cxn>
              <a:cxn ang="0">
                <a:pos x="T6" y="T7"/>
              </a:cxn>
              <a:cxn ang="0">
                <a:pos x="T8" y="T9"/>
              </a:cxn>
            </a:cxnLst>
            <a:rect l="0" t="0" r="r" b="b"/>
            <a:pathLst>
              <a:path w="89" h="88">
                <a:moveTo>
                  <a:pt x="76" y="88"/>
                </a:moveTo>
                <a:lnTo>
                  <a:pt x="0" y="75"/>
                </a:lnTo>
                <a:lnTo>
                  <a:pt x="13" y="0"/>
                </a:lnTo>
                <a:lnTo>
                  <a:pt x="89" y="13"/>
                </a:lnTo>
                <a:lnTo>
                  <a:pt x="76" y="88"/>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7" name="ïş1îḓê"/>
          <p:cNvSpPr/>
          <p:nvPr/>
        </p:nvSpPr>
        <p:spPr bwMode="auto">
          <a:xfrm>
            <a:off x="3665638" y="2817869"/>
            <a:ext cx="58492" cy="57834"/>
          </a:xfrm>
          <a:custGeom>
            <a:avLst/>
            <a:gdLst>
              <a:gd name="T0" fmla="*/ 76 w 89"/>
              <a:gd name="T1" fmla="*/ 88 h 88"/>
              <a:gd name="T2" fmla="*/ 0 w 89"/>
              <a:gd name="T3" fmla="*/ 75 h 88"/>
              <a:gd name="T4" fmla="*/ 13 w 89"/>
              <a:gd name="T5" fmla="*/ 0 h 88"/>
              <a:gd name="T6" fmla="*/ 89 w 89"/>
              <a:gd name="T7" fmla="*/ 13 h 88"/>
              <a:gd name="T8" fmla="*/ 76 w 89"/>
              <a:gd name="T9" fmla="*/ 88 h 88"/>
            </a:gdLst>
            <a:ahLst/>
            <a:cxnLst>
              <a:cxn ang="0">
                <a:pos x="T0" y="T1"/>
              </a:cxn>
              <a:cxn ang="0">
                <a:pos x="T2" y="T3"/>
              </a:cxn>
              <a:cxn ang="0">
                <a:pos x="T4" y="T5"/>
              </a:cxn>
              <a:cxn ang="0">
                <a:pos x="T6" y="T7"/>
              </a:cxn>
              <a:cxn ang="0">
                <a:pos x="T8" y="T9"/>
              </a:cxn>
            </a:cxnLst>
            <a:rect l="0" t="0" r="r" b="b"/>
            <a:pathLst>
              <a:path w="89" h="88">
                <a:moveTo>
                  <a:pt x="76" y="88"/>
                </a:moveTo>
                <a:lnTo>
                  <a:pt x="0" y="75"/>
                </a:lnTo>
                <a:lnTo>
                  <a:pt x="13" y="0"/>
                </a:lnTo>
                <a:lnTo>
                  <a:pt x="89" y="13"/>
                </a:lnTo>
                <a:lnTo>
                  <a:pt x="76" y="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8" name="íšḻidé"/>
          <p:cNvSpPr/>
          <p:nvPr/>
        </p:nvSpPr>
        <p:spPr bwMode="auto">
          <a:xfrm>
            <a:off x="3761590" y="2848757"/>
            <a:ext cx="191903" cy="51262"/>
          </a:xfrm>
          <a:custGeom>
            <a:avLst/>
            <a:gdLst>
              <a:gd name="T0" fmla="*/ 288 w 292"/>
              <a:gd name="T1" fmla="*/ 78 h 78"/>
              <a:gd name="T2" fmla="*/ 0 w 292"/>
              <a:gd name="T3" fmla="*/ 30 h 78"/>
              <a:gd name="T4" fmla="*/ 4 w 292"/>
              <a:gd name="T5" fmla="*/ 0 h 78"/>
              <a:gd name="T6" fmla="*/ 292 w 292"/>
              <a:gd name="T7" fmla="*/ 50 h 78"/>
              <a:gd name="T8" fmla="*/ 288 w 292"/>
              <a:gd name="T9" fmla="*/ 78 h 78"/>
            </a:gdLst>
            <a:ahLst/>
            <a:cxnLst>
              <a:cxn ang="0">
                <a:pos x="T0" y="T1"/>
              </a:cxn>
              <a:cxn ang="0">
                <a:pos x="T2" y="T3"/>
              </a:cxn>
              <a:cxn ang="0">
                <a:pos x="T4" y="T5"/>
              </a:cxn>
              <a:cxn ang="0">
                <a:pos x="T6" y="T7"/>
              </a:cxn>
              <a:cxn ang="0">
                <a:pos x="T8" y="T9"/>
              </a:cxn>
            </a:cxnLst>
            <a:rect l="0" t="0" r="r" b="b"/>
            <a:pathLst>
              <a:path w="292" h="78">
                <a:moveTo>
                  <a:pt x="288" y="78"/>
                </a:moveTo>
                <a:lnTo>
                  <a:pt x="0" y="30"/>
                </a:lnTo>
                <a:lnTo>
                  <a:pt x="4" y="0"/>
                </a:lnTo>
                <a:lnTo>
                  <a:pt x="292" y="50"/>
                </a:lnTo>
                <a:lnTo>
                  <a:pt x="288" y="7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89" name="isḻïdè"/>
          <p:cNvSpPr/>
          <p:nvPr/>
        </p:nvSpPr>
        <p:spPr bwMode="auto">
          <a:xfrm>
            <a:off x="3761590" y="2848757"/>
            <a:ext cx="191903" cy="51262"/>
          </a:xfrm>
          <a:custGeom>
            <a:avLst/>
            <a:gdLst>
              <a:gd name="T0" fmla="*/ 288 w 292"/>
              <a:gd name="T1" fmla="*/ 78 h 78"/>
              <a:gd name="T2" fmla="*/ 0 w 292"/>
              <a:gd name="T3" fmla="*/ 30 h 78"/>
              <a:gd name="T4" fmla="*/ 4 w 292"/>
              <a:gd name="T5" fmla="*/ 0 h 78"/>
              <a:gd name="T6" fmla="*/ 292 w 292"/>
              <a:gd name="T7" fmla="*/ 50 h 78"/>
              <a:gd name="T8" fmla="*/ 288 w 292"/>
              <a:gd name="T9" fmla="*/ 78 h 78"/>
            </a:gdLst>
            <a:ahLst/>
            <a:cxnLst>
              <a:cxn ang="0">
                <a:pos x="T0" y="T1"/>
              </a:cxn>
              <a:cxn ang="0">
                <a:pos x="T2" y="T3"/>
              </a:cxn>
              <a:cxn ang="0">
                <a:pos x="T4" y="T5"/>
              </a:cxn>
              <a:cxn ang="0">
                <a:pos x="T6" y="T7"/>
              </a:cxn>
              <a:cxn ang="0">
                <a:pos x="T8" y="T9"/>
              </a:cxn>
            </a:cxnLst>
            <a:rect l="0" t="0" r="r" b="b"/>
            <a:pathLst>
              <a:path w="292" h="78">
                <a:moveTo>
                  <a:pt x="288" y="78"/>
                </a:moveTo>
                <a:lnTo>
                  <a:pt x="0" y="30"/>
                </a:lnTo>
                <a:lnTo>
                  <a:pt x="4" y="0"/>
                </a:lnTo>
                <a:lnTo>
                  <a:pt x="292" y="50"/>
                </a:lnTo>
                <a:lnTo>
                  <a:pt x="288" y="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0" name="ïš1îḑè"/>
          <p:cNvSpPr/>
          <p:nvPr/>
        </p:nvSpPr>
        <p:spPr bwMode="auto">
          <a:xfrm>
            <a:off x="3651837" y="2899361"/>
            <a:ext cx="57834" cy="57177"/>
          </a:xfrm>
          <a:custGeom>
            <a:avLst/>
            <a:gdLst>
              <a:gd name="T0" fmla="*/ 76 w 88"/>
              <a:gd name="T1" fmla="*/ 87 h 87"/>
              <a:gd name="T2" fmla="*/ 0 w 88"/>
              <a:gd name="T3" fmla="*/ 74 h 87"/>
              <a:gd name="T4" fmla="*/ 13 w 88"/>
              <a:gd name="T5" fmla="*/ 0 h 87"/>
              <a:gd name="T6" fmla="*/ 88 w 88"/>
              <a:gd name="T7" fmla="*/ 13 h 87"/>
              <a:gd name="T8" fmla="*/ 76 w 88"/>
              <a:gd name="T9" fmla="*/ 87 h 87"/>
            </a:gdLst>
            <a:ahLst/>
            <a:cxnLst>
              <a:cxn ang="0">
                <a:pos x="T0" y="T1"/>
              </a:cxn>
              <a:cxn ang="0">
                <a:pos x="T2" y="T3"/>
              </a:cxn>
              <a:cxn ang="0">
                <a:pos x="T4" y="T5"/>
              </a:cxn>
              <a:cxn ang="0">
                <a:pos x="T6" y="T7"/>
              </a:cxn>
              <a:cxn ang="0">
                <a:pos x="T8" y="T9"/>
              </a:cxn>
            </a:cxnLst>
            <a:rect l="0" t="0" r="r" b="b"/>
            <a:pathLst>
              <a:path w="88" h="87">
                <a:moveTo>
                  <a:pt x="76" y="87"/>
                </a:moveTo>
                <a:lnTo>
                  <a:pt x="0" y="74"/>
                </a:lnTo>
                <a:lnTo>
                  <a:pt x="13" y="0"/>
                </a:lnTo>
                <a:lnTo>
                  <a:pt x="88" y="13"/>
                </a:lnTo>
                <a:lnTo>
                  <a:pt x="76" y="8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1" name="îŝļíďé"/>
          <p:cNvSpPr/>
          <p:nvPr/>
        </p:nvSpPr>
        <p:spPr bwMode="auto">
          <a:xfrm>
            <a:off x="3651837" y="2899361"/>
            <a:ext cx="57834" cy="57177"/>
          </a:xfrm>
          <a:custGeom>
            <a:avLst/>
            <a:gdLst>
              <a:gd name="T0" fmla="*/ 76 w 88"/>
              <a:gd name="T1" fmla="*/ 87 h 87"/>
              <a:gd name="T2" fmla="*/ 0 w 88"/>
              <a:gd name="T3" fmla="*/ 74 h 87"/>
              <a:gd name="T4" fmla="*/ 13 w 88"/>
              <a:gd name="T5" fmla="*/ 0 h 87"/>
              <a:gd name="T6" fmla="*/ 88 w 88"/>
              <a:gd name="T7" fmla="*/ 13 h 87"/>
              <a:gd name="T8" fmla="*/ 76 w 88"/>
              <a:gd name="T9" fmla="*/ 87 h 87"/>
            </a:gdLst>
            <a:ahLst/>
            <a:cxnLst>
              <a:cxn ang="0">
                <a:pos x="T0" y="T1"/>
              </a:cxn>
              <a:cxn ang="0">
                <a:pos x="T2" y="T3"/>
              </a:cxn>
              <a:cxn ang="0">
                <a:pos x="T4" y="T5"/>
              </a:cxn>
              <a:cxn ang="0">
                <a:pos x="T6" y="T7"/>
              </a:cxn>
              <a:cxn ang="0">
                <a:pos x="T8" y="T9"/>
              </a:cxn>
            </a:cxnLst>
            <a:rect l="0" t="0" r="r" b="b"/>
            <a:pathLst>
              <a:path w="88" h="87">
                <a:moveTo>
                  <a:pt x="76" y="87"/>
                </a:moveTo>
                <a:lnTo>
                  <a:pt x="0" y="74"/>
                </a:lnTo>
                <a:lnTo>
                  <a:pt x="13" y="0"/>
                </a:lnTo>
                <a:lnTo>
                  <a:pt x="88" y="13"/>
                </a:lnTo>
                <a:lnTo>
                  <a:pt x="76" y="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2" name="ïşḻíďe"/>
          <p:cNvSpPr/>
          <p:nvPr/>
        </p:nvSpPr>
        <p:spPr bwMode="auto">
          <a:xfrm>
            <a:off x="3747789" y="2930250"/>
            <a:ext cx="290484" cy="68349"/>
          </a:xfrm>
          <a:custGeom>
            <a:avLst/>
            <a:gdLst>
              <a:gd name="T0" fmla="*/ 436 w 442"/>
              <a:gd name="T1" fmla="*/ 104 h 104"/>
              <a:gd name="T2" fmla="*/ 0 w 442"/>
              <a:gd name="T3" fmla="*/ 28 h 104"/>
              <a:gd name="T4" fmla="*/ 5 w 442"/>
              <a:gd name="T5" fmla="*/ 0 h 104"/>
              <a:gd name="T6" fmla="*/ 442 w 442"/>
              <a:gd name="T7" fmla="*/ 75 h 104"/>
              <a:gd name="T8" fmla="*/ 436 w 442"/>
              <a:gd name="T9" fmla="*/ 104 h 104"/>
            </a:gdLst>
            <a:ahLst/>
            <a:cxnLst>
              <a:cxn ang="0">
                <a:pos x="T0" y="T1"/>
              </a:cxn>
              <a:cxn ang="0">
                <a:pos x="T2" y="T3"/>
              </a:cxn>
              <a:cxn ang="0">
                <a:pos x="T4" y="T5"/>
              </a:cxn>
              <a:cxn ang="0">
                <a:pos x="T6" y="T7"/>
              </a:cxn>
              <a:cxn ang="0">
                <a:pos x="T8" y="T9"/>
              </a:cxn>
            </a:cxnLst>
            <a:rect l="0" t="0" r="r" b="b"/>
            <a:pathLst>
              <a:path w="442" h="104">
                <a:moveTo>
                  <a:pt x="436" y="104"/>
                </a:moveTo>
                <a:lnTo>
                  <a:pt x="0" y="28"/>
                </a:lnTo>
                <a:lnTo>
                  <a:pt x="5" y="0"/>
                </a:lnTo>
                <a:lnTo>
                  <a:pt x="442" y="75"/>
                </a:lnTo>
                <a:lnTo>
                  <a:pt x="436" y="10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3" name="îṧ1îḓe"/>
          <p:cNvSpPr/>
          <p:nvPr/>
        </p:nvSpPr>
        <p:spPr bwMode="auto">
          <a:xfrm>
            <a:off x="3747789" y="2930250"/>
            <a:ext cx="290484" cy="68349"/>
          </a:xfrm>
          <a:custGeom>
            <a:avLst/>
            <a:gdLst>
              <a:gd name="T0" fmla="*/ 436 w 442"/>
              <a:gd name="T1" fmla="*/ 104 h 104"/>
              <a:gd name="T2" fmla="*/ 0 w 442"/>
              <a:gd name="T3" fmla="*/ 28 h 104"/>
              <a:gd name="T4" fmla="*/ 5 w 442"/>
              <a:gd name="T5" fmla="*/ 0 h 104"/>
              <a:gd name="T6" fmla="*/ 442 w 442"/>
              <a:gd name="T7" fmla="*/ 75 h 104"/>
              <a:gd name="T8" fmla="*/ 436 w 442"/>
              <a:gd name="T9" fmla="*/ 104 h 104"/>
            </a:gdLst>
            <a:ahLst/>
            <a:cxnLst>
              <a:cxn ang="0">
                <a:pos x="T0" y="T1"/>
              </a:cxn>
              <a:cxn ang="0">
                <a:pos x="T2" y="T3"/>
              </a:cxn>
              <a:cxn ang="0">
                <a:pos x="T4" y="T5"/>
              </a:cxn>
              <a:cxn ang="0">
                <a:pos x="T6" y="T7"/>
              </a:cxn>
              <a:cxn ang="0">
                <a:pos x="T8" y="T9"/>
              </a:cxn>
            </a:cxnLst>
            <a:rect l="0" t="0" r="r" b="b"/>
            <a:pathLst>
              <a:path w="442" h="104">
                <a:moveTo>
                  <a:pt x="436" y="104"/>
                </a:moveTo>
                <a:lnTo>
                  <a:pt x="0" y="28"/>
                </a:lnTo>
                <a:lnTo>
                  <a:pt x="5" y="0"/>
                </a:lnTo>
                <a:lnTo>
                  <a:pt x="442" y="75"/>
                </a:lnTo>
                <a:lnTo>
                  <a:pt x="436" y="10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4" name="ïS1ïḍè"/>
          <p:cNvSpPr/>
          <p:nvPr/>
        </p:nvSpPr>
        <p:spPr bwMode="auto">
          <a:xfrm>
            <a:off x="2776442" y="2423546"/>
            <a:ext cx="52576" cy="51920"/>
          </a:xfrm>
          <a:custGeom>
            <a:avLst/>
            <a:gdLst>
              <a:gd name="T0" fmla="*/ 53 w 56"/>
              <a:gd name="T1" fmla="*/ 32 h 55"/>
              <a:gd name="T2" fmla="*/ 24 w 56"/>
              <a:gd name="T3" fmla="*/ 53 h 55"/>
              <a:gd name="T4" fmla="*/ 3 w 56"/>
              <a:gd name="T5" fmla="*/ 23 h 55"/>
              <a:gd name="T6" fmla="*/ 32 w 56"/>
              <a:gd name="T7" fmla="*/ 2 h 55"/>
              <a:gd name="T8" fmla="*/ 53 w 56"/>
              <a:gd name="T9" fmla="*/ 32 h 55"/>
            </a:gdLst>
            <a:ahLst/>
            <a:cxnLst>
              <a:cxn ang="0">
                <a:pos x="T0" y="T1"/>
              </a:cxn>
              <a:cxn ang="0">
                <a:pos x="T2" y="T3"/>
              </a:cxn>
              <a:cxn ang="0">
                <a:pos x="T4" y="T5"/>
              </a:cxn>
              <a:cxn ang="0">
                <a:pos x="T6" y="T7"/>
              </a:cxn>
              <a:cxn ang="0">
                <a:pos x="T8" y="T9"/>
              </a:cxn>
            </a:cxnLst>
            <a:rect l="0" t="0" r="r" b="b"/>
            <a:pathLst>
              <a:path w="56" h="55">
                <a:moveTo>
                  <a:pt x="53" y="32"/>
                </a:moveTo>
                <a:cubicBezTo>
                  <a:pt x="51" y="46"/>
                  <a:pt x="38" y="55"/>
                  <a:pt x="24" y="53"/>
                </a:cubicBezTo>
                <a:cubicBezTo>
                  <a:pt x="10" y="50"/>
                  <a:pt x="0" y="37"/>
                  <a:pt x="3" y="23"/>
                </a:cubicBezTo>
                <a:cubicBezTo>
                  <a:pt x="5" y="9"/>
                  <a:pt x="18" y="0"/>
                  <a:pt x="32" y="2"/>
                </a:cubicBezTo>
                <a:cubicBezTo>
                  <a:pt x="46" y="5"/>
                  <a:pt x="56" y="18"/>
                  <a:pt x="53" y="32"/>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5" name="îsḷîḓê"/>
          <p:cNvSpPr/>
          <p:nvPr/>
        </p:nvSpPr>
        <p:spPr bwMode="auto">
          <a:xfrm>
            <a:off x="2669317" y="3044604"/>
            <a:ext cx="51920" cy="51262"/>
          </a:xfrm>
          <a:custGeom>
            <a:avLst/>
            <a:gdLst>
              <a:gd name="T0" fmla="*/ 53 w 55"/>
              <a:gd name="T1" fmla="*/ 32 h 55"/>
              <a:gd name="T2" fmla="*/ 23 w 55"/>
              <a:gd name="T3" fmla="*/ 52 h 55"/>
              <a:gd name="T4" fmla="*/ 3 w 55"/>
              <a:gd name="T5" fmla="*/ 23 h 55"/>
              <a:gd name="T6" fmla="*/ 32 w 55"/>
              <a:gd name="T7" fmla="*/ 2 h 55"/>
              <a:gd name="T8" fmla="*/ 53 w 55"/>
              <a:gd name="T9" fmla="*/ 32 h 55"/>
            </a:gdLst>
            <a:ahLst/>
            <a:cxnLst>
              <a:cxn ang="0">
                <a:pos x="T0" y="T1"/>
              </a:cxn>
              <a:cxn ang="0">
                <a:pos x="T2" y="T3"/>
              </a:cxn>
              <a:cxn ang="0">
                <a:pos x="T4" y="T5"/>
              </a:cxn>
              <a:cxn ang="0">
                <a:pos x="T6" y="T7"/>
              </a:cxn>
              <a:cxn ang="0">
                <a:pos x="T8" y="T9"/>
              </a:cxn>
            </a:cxnLst>
            <a:rect l="0" t="0" r="r" b="b"/>
            <a:pathLst>
              <a:path w="55" h="55">
                <a:moveTo>
                  <a:pt x="53" y="32"/>
                </a:moveTo>
                <a:cubicBezTo>
                  <a:pt x="51" y="45"/>
                  <a:pt x="37" y="55"/>
                  <a:pt x="23" y="52"/>
                </a:cubicBezTo>
                <a:cubicBezTo>
                  <a:pt x="10" y="50"/>
                  <a:pt x="0" y="37"/>
                  <a:pt x="3" y="23"/>
                </a:cubicBezTo>
                <a:cubicBezTo>
                  <a:pt x="5" y="9"/>
                  <a:pt x="18" y="0"/>
                  <a:pt x="32" y="2"/>
                </a:cubicBezTo>
                <a:cubicBezTo>
                  <a:pt x="46" y="4"/>
                  <a:pt x="55" y="18"/>
                  <a:pt x="53" y="32"/>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6" name="ïśľïde"/>
          <p:cNvSpPr/>
          <p:nvPr/>
        </p:nvSpPr>
        <p:spPr bwMode="auto">
          <a:xfrm>
            <a:off x="3550628" y="3199047"/>
            <a:ext cx="465958" cy="116982"/>
          </a:xfrm>
          <a:custGeom>
            <a:avLst/>
            <a:gdLst>
              <a:gd name="T0" fmla="*/ 699 w 709"/>
              <a:gd name="T1" fmla="*/ 178 h 178"/>
              <a:gd name="T2" fmla="*/ 0 w 709"/>
              <a:gd name="T3" fmla="*/ 57 h 178"/>
              <a:gd name="T4" fmla="*/ 10 w 709"/>
              <a:gd name="T5" fmla="*/ 0 h 178"/>
              <a:gd name="T6" fmla="*/ 709 w 709"/>
              <a:gd name="T7" fmla="*/ 119 h 178"/>
              <a:gd name="T8" fmla="*/ 699 w 709"/>
              <a:gd name="T9" fmla="*/ 178 h 178"/>
            </a:gdLst>
            <a:ahLst/>
            <a:cxnLst>
              <a:cxn ang="0">
                <a:pos x="T0" y="T1"/>
              </a:cxn>
              <a:cxn ang="0">
                <a:pos x="T2" y="T3"/>
              </a:cxn>
              <a:cxn ang="0">
                <a:pos x="T4" y="T5"/>
              </a:cxn>
              <a:cxn ang="0">
                <a:pos x="T6" y="T7"/>
              </a:cxn>
              <a:cxn ang="0">
                <a:pos x="T8" y="T9"/>
              </a:cxn>
            </a:cxnLst>
            <a:rect l="0" t="0" r="r" b="b"/>
            <a:pathLst>
              <a:path w="709" h="178">
                <a:moveTo>
                  <a:pt x="699" y="178"/>
                </a:moveTo>
                <a:lnTo>
                  <a:pt x="0" y="57"/>
                </a:lnTo>
                <a:lnTo>
                  <a:pt x="10" y="0"/>
                </a:lnTo>
                <a:lnTo>
                  <a:pt x="709" y="119"/>
                </a:lnTo>
                <a:lnTo>
                  <a:pt x="699" y="178"/>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7" name="íSḻide"/>
          <p:cNvSpPr/>
          <p:nvPr/>
        </p:nvSpPr>
        <p:spPr bwMode="auto">
          <a:xfrm>
            <a:off x="3550628" y="3199047"/>
            <a:ext cx="465958" cy="116982"/>
          </a:xfrm>
          <a:custGeom>
            <a:avLst/>
            <a:gdLst>
              <a:gd name="T0" fmla="*/ 699 w 709"/>
              <a:gd name="T1" fmla="*/ 178 h 178"/>
              <a:gd name="T2" fmla="*/ 0 w 709"/>
              <a:gd name="T3" fmla="*/ 57 h 178"/>
              <a:gd name="T4" fmla="*/ 10 w 709"/>
              <a:gd name="T5" fmla="*/ 0 h 178"/>
              <a:gd name="T6" fmla="*/ 709 w 709"/>
              <a:gd name="T7" fmla="*/ 119 h 178"/>
              <a:gd name="T8" fmla="*/ 699 w 709"/>
              <a:gd name="T9" fmla="*/ 178 h 178"/>
            </a:gdLst>
            <a:ahLst/>
            <a:cxnLst>
              <a:cxn ang="0">
                <a:pos x="T0" y="T1"/>
              </a:cxn>
              <a:cxn ang="0">
                <a:pos x="T2" y="T3"/>
              </a:cxn>
              <a:cxn ang="0">
                <a:pos x="T4" y="T5"/>
              </a:cxn>
              <a:cxn ang="0">
                <a:pos x="T6" y="T7"/>
              </a:cxn>
              <a:cxn ang="0">
                <a:pos x="T8" y="T9"/>
              </a:cxn>
            </a:cxnLst>
            <a:rect l="0" t="0" r="r" b="b"/>
            <a:pathLst>
              <a:path w="709" h="178">
                <a:moveTo>
                  <a:pt x="699" y="178"/>
                </a:moveTo>
                <a:lnTo>
                  <a:pt x="0" y="57"/>
                </a:lnTo>
                <a:lnTo>
                  <a:pt x="10" y="0"/>
                </a:lnTo>
                <a:lnTo>
                  <a:pt x="709" y="119"/>
                </a:lnTo>
                <a:lnTo>
                  <a:pt x="699" y="1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8" name="îṣ1îḋè"/>
          <p:cNvSpPr/>
          <p:nvPr/>
        </p:nvSpPr>
        <p:spPr bwMode="auto">
          <a:xfrm>
            <a:off x="3607804" y="3298284"/>
            <a:ext cx="393665" cy="86094"/>
          </a:xfrm>
          <a:custGeom>
            <a:avLst/>
            <a:gdLst>
              <a:gd name="T0" fmla="*/ 595 w 599"/>
              <a:gd name="T1" fmla="*/ 131 h 131"/>
              <a:gd name="T2" fmla="*/ 0 w 599"/>
              <a:gd name="T3" fmla="*/ 28 h 131"/>
              <a:gd name="T4" fmla="*/ 6 w 599"/>
              <a:gd name="T5" fmla="*/ 0 h 131"/>
              <a:gd name="T6" fmla="*/ 599 w 599"/>
              <a:gd name="T7" fmla="*/ 102 h 131"/>
              <a:gd name="T8" fmla="*/ 595 w 599"/>
              <a:gd name="T9" fmla="*/ 131 h 131"/>
            </a:gdLst>
            <a:ahLst/>
            <a:cxnLst>
              <a:cxn ang="0">
                <a:pos x="T0" y="T1"/>
              </a:cxn>
              <a:cxn ang="0">
                <a:pos x="T2" y="T3"/>
              </a:cxn>
              <a:cxn ang="0">
                <a:pos x="T4" y="T5"/>
              </a:cxn>
              <a:cxn ang="0">
                <a:pos x="T6" y="T7"/>
              </a:cxn>
              <a:cxn ang="0">
                <a:pos x="T8" y="T9"/>
              </a:cxn>
            </a:cxnLst>
            <a:rect l="0" t="0" r="r" b="b"/>
            <a:pathLst>
              <a:path w="599" h="131">
                <a:moveTo>
                  <a:pt x="595" y="131"/>
                </a:moveTo>
                <a:lnTo>
                  <a:pt x="0" y="28"/>
                </a:lnTo>
                <a:lnTo>
                  <a:pt x="6" y="0"/>
                </a:lnTo>
                <a:lnTo>
                  <a:pt x="599" y="102"/>
                </a:lnTo>
                <a:lnTo>
                  <a:pt x="595" y="13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99" name="íṡ1iḓé"/>
          <p:cNvSpPr/>
          <p:nvPr/>
        </p:nvSpPr>
        <p:spPr bwMode="auto">
          <a:xfrm>
            <a:off x="3607804" y="3298284"/>
            <a:ext cx="393665" cy="86094"/>
          </a:xfrm>
          <a:custGeom>
            <a:avLst/>
            <a:gdLst>
              <a:gd name="T0" fmla="*/ 595 w 599"/>
              <a:gd name="T1" fmla="*/ 131 h 131"/>
              <a:gd name="T2" fmla="*/ 0 w 599"/>
              <a:gd name="T3" fmla="*/ 28 h 131"/>
              <a:gd name="T4" fmla="*/ 6 w 599"/>
              <a:gd name="T5" fmla="*/ 0 h 131"/>
              <a:gd name="T6" fmla="*/ 599 w 599"/>
              <a:gd name="T7" fmla="*/ 102 h 131"/>
              <a:gd name="T8" fmla="*/ 595 w 599"/>
              <a:gd name="T9" fmla="*/ 131 h 131"/>
            </a:gdLst>
            <a:ahLst/>
            <a:cxnLst>
              <a:cxn ang="0">
                <a:pos x="T0" y="T1"/>
              </a:cxn>
              <a:cxn ang="0">
                <a:pos x="T2" y="T3"/>
              </a:cxn>
              <a:cxn ang="0">
                <a:pos x="T4" y="T5"/>
              </a:cxn>
              <a:cxn ang="0">
                <a:pos x="T6" y="T7"/>
              </a:cxn>
              <a:cxn ang="0">
                <a:pos x="T8" y="T9"/>
              </a:cxn>
            </a:cxnLst>
            <a:rect l="0" t="0" r="r" b="b"/>
            <a:pathLst>
              <a:path w="599" h="131">
                <a:moveTo>
                  <a:pt x="595" y="131"/>
                </a:moveTo>
                <a:lnTo>
                  <a:pt x="0" y="28"/>
                </a:lnTo>
                <a:lnTo>
                  <a:pt x="6" y="0"/>
                </a:lnTo>
                <a:lnTo>
                  <a:pt x="599" y="102"/>
                </a:lnTo>
                <a:lnTo>
                  <a:pt x="595" y="1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0" name="íŝlíďê"/>
          <p:cNvSpPr/>
          <p:nvPr/>
        </p:nvSpPr>
        <p:spPr bwMode="auto">
          <a:xfrm>
            <a:off x="3528940" y="3340346"/>
            <a:ext cx="463329" cy="97923"/>
          </a:xfrm>
          <a:custGeom>
            <a:avLst/>
            <a:gdLst>
              <a:gd name="T0" fmla="*/ 701 w 705"/>
              <a:gd name="T1" fmla="*/ 149 h 149"/>
              <a:gd name="T2" fmla="*/ 0 w 705"/>
              <a:gd name="T3" fmla="*/ 28 h 149"/>
              <a:gd name="T4" fmla="*/ 6 w 705"/>
              <a:gd name="T5" fmla="*/ 0 h 149"/>
              <a:gd name="T6" fmla="*/ 705 w 705"/>
              <a:gd name="T7" fmla="*/ 119 h 149"/>
              <a:gd name="T8" fmla="*/ 701 w 705"/>
              <a:gd name="T9" fmla="*/ 149 h 149"/>
            </a:gdLst>
            <a:ahLst/>
            <a:cxnLst>
              <a:cxn ang="0">
                <a:pos x="T0" y="T1"/>
              </a:cxn>
              <a:cxn ang="0">
                <a:pos x="T2" y="T3"/>
              </a:cxn>
              <a:cxn ang="0">
                <a:pos x="T4" y="T5"/>
              </a:cxn>
              <a:cxn ang="0">
                <a:pos x="T6" y="T7"/>
              </a:cxn>
              <a:cxn ang="0">
                <a:pos x="T8" y="T9"/>
              </a:cxn>
            </a:cxnLst>
            <a:rect l="0" t="0" r="r" b="b"/>
            <a:pathLst>
              <a:path w="705" h="149">
                <a:moveTo>
                  <a:pt x="701" y="149"/>
                </a:moveTo>
                <a:lnTo>
                  <a:pt x="0" y="28"/>
                </a:lnTo>
                <a:lnTo>
                  <a:pt x="6" y="0"/>
                </a:lnTo>
                <a:lnTo>
                  <a:pt x="705" y="119"/>
                </a:lnTo>
                <a:lnTo>
                  <a:pt x="701" y="14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1" name="ïśliḑé"/>
          <p:cNvSpPr/>
          <p:nvPr/>
        </p:nvSpPr>
        <p:spPr bwMode="auto">
          <a:xfrm>
            <a:off x="3528940" y="3340346"/>
            <a:ext cx="463329" cy="97923"/>
          </a:xfrm>
          <a:custGeom>
            <a:avLst/>
            <a:gdLst>
              <a:gd name="T0" fmla="*/ 701 w 705"/>
              <a:gd name="T1" fmla="*/ 149 h 149"/>
              <a:gd name="T2" fmla="*/ 0 w 705"/>
              <a:gd name="T3" fmla="*/ 28 h 149"/>
              <a:gd name="T4" fmla="*/ 6 w 705"/>
              <a:gd name="T5" fmla="*/ 0 h 149"/>
              <a:gd name="T6" fmla="*/ 705 w 705"/>
              <a:gd name="T7" fmla="*/ 119 h 149"/>
              <a:gd name="T8" fmla="*/ 701 w 705"/>
              <a:gd name="T9" fmla="*/ 149 h 149"/>
            </a:gdLst>
            <a:ahLst/>
            <a:cxnLst>
              <a:cxn ang="0">
                <a:pos x="T0" y="T1"/>
              </a:cxn>
              <a:cxn ang="0">
                <a:pos x="T2" y="T3"/>
              </a:cxn>
              <a:cxn ang="0">
                <a:pos x="T4" y="T5"/>
              </a:cxn>
              <a:cxn ang="0">
                <a:pos x="T6" y="T7"/>
              </a:cxn>
              <a:cxn ang="0">
                <a:pos x="T8" y="T9"/>
              </a:cxn>
            </a:cxnLst>
            <a:rect l="0" t="0" r="r" b="b"/>
            <a:pathLst>
              <a:path w="705" h="149">
                <a:moveTo>
                  <a:pt x="701" y="149"/>
                </a:moveTo>
                <a:lnTo>
                  <a:pt x="0" y="28"/>
                </a:lnTo>
                <a:lnTo>
                  <a:pt x="6" y="0"/>
                </a:lnTo>
                <a:lnTo>
                  <a:pt x="705" y="119"/>
                </a:lnTo>
                <a:lnTo>
                  <a:pt x="701" y="1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2" name="ïṧḷïḋê"/>
          <p:cNvSpPr/>
          <p:nvPr/>
        </p:nvSpPr>
        <p:spPr bwMode="auto">
          <a:xfrm>
            <a:off x="3519739" y="3394236"/>
            <a:ext cx="463329" cy="97266"/>
          </a:xfrm>
          <a:custGeom>
            <a:avLst/>
            <a:gdLst>
              <a:gd name="T0" fmla="*/ 700 w 705"/>
              <a:gd name="T1" fmla="*/ 148 h 148"/>
              <a:gd name="T2" fmla="*/ 0 w 705"/>
              <a:gd name="T3" fmla="*/ 29 h 148"/>
              <a:gd name="T4" fmla="*/ 6 w 705"/>
              <a:gd name="T5" fmla="*/ 0 h 148"/>
              <a:gd name="T6" fmla="*/ 705 w 705"/>
              <a:gd name="T7" fmla="*/ 120 h 148"/>
              <a:gd name="T8" fmla="*/ 700 w 705"/>
              <a:gd name="T9" fmla="*/ 148 h 148"/>
            </a:gdLst>
            <a:ahLst/>
            <a:cxnLst>
              <a:cxn ang="0">
                <a:pos x="T0" y="T1"/>
              </a:cxn>
              <a:cxn ang="0">
                <a:pos x="T2" y="T3"/>
              </a:cxn>
              <a:cxn ang="0">
                <a:pos x="T4" y="T5"/>
              </a:cxn>
              <a:cxn ang="0">
                <a:pos x="T6" y="T7"/>
              </a:cxn>
              <a:cxn ang="0">
                <a:pos x="T8" y="T9"/>
              </a:cxn>
            </a:cxnLst>
            <a:rect l="0" t="0" r="r" b="b"/>
            <a:pathLst>
              <a:path w="705" h="148">
                <a:moveTo>
                  <a:pt x="700" y="148"/>
                </a:moveTo>
                <a:lnTo>
                  <a:pt x="0" y="29"/>
                </a:lnTo>
                <a:lnTo>
                  <a:pt x="6" y="0"/>
                </a:lnTo>
                <a:lnTo>
                  <a:pt x="705" y="120"/>
                </a:lnTo>
                <a:lnTo>
                  <a:pt x="700" y="14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3" name="iṣḻïḋê"/>
          <p:cNvSpPr/>
          <p:nvPr/>
        </p:nvSpPr>
        <p:spPr bwMode="auto">
          <a:xfrm>
            <a:off x="3519739" y="3394236"/>
            <a:ext cx="463329" cy="97266"/>
          </a:xfrm>
          <a:custGeom>
            <a:avLst/>
            <a:gdLst>
              <a:gd name="T0" fmla="*/ 700 w 705"/>
              <a:gd name="T1" fmla="*/ 148 h 148"/>
              <a:gd name="T2" fmla="*/ 0 w 705"/>
              <a:gd name="T3" fmla="*/ 29 h 148"/>
              <a:gd name="T4" fmla="*/ 6 w 705"/>
              <a:gd name="T5" fmla="*/ 0 h 148"/>
              <a:gd name="T6" fmla="*/ 705 w 705"/>
              <a:gd name="T7" fmla="*/ 120 h 148"/>
              <a:gd name="T8" fmla="*/ 700 w 705"/>
              <a:gd name="T9" fmla="*/ 148 h 148"/>
            </a:gdLst>
            <a:ahLst/>
            <a:cxnLst>
              <a:cxn ang="0">
                <a:pos x="T0" y="T1"/>
              </a:cxn>
              <a:cxn ang="0">
                <a:pos x="T2" y="T3"/>
              </a:cxn>
              <a:cxn ang="0">
                <a:pos x="T4" y="T5"/>
              </a:cxn>
              <a:cxn ang="0">
                <a:pos x="T6" y="T7"/>
              </a:cxn>
              <a:cxn ang="0">
                <a:pos x="T8" y="T9"/>
              </a:cxn>
            </a:cxnLst>
            <a:rect l="0" t="0" r="r" b="b"/>
            <a:pathLst>
              <a:path w="705" h="148">
                <a:moveTo>
                  <a:pt x="700" y="148"/>
                </a:moveTo>
                <a:lnTo>
                  <a:pt x="0" y="29"/>
                </a:lnTo>
                <a:lnTo>
                  <a:pt x="6" y="0"/>
                </a:lnTo>
                <a:lnTo>
                  <a:pt x="705" y="120"/>
                </a:lnTo>
                <a:lnTo>
                  <a:pt x="700" y="1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4" name="išḻîḋè"/>
          <p:cNvSpPr/>
          <p:nvPr/>
        </p:nvSpPr>
        <p:spPr bwMode="auto">
          <a:xfrm>
            <a:off x="3510538" y="3448127"/>
            <a:ext cx="462672" cy="97923"/>
          </a:xfrm>
          <a:custGeom>
            <a:avLst/>
            <a:gdLst>
              <a:gd name="T0" fmla="*/ 700 w 704"/>
              <a:gd name="T1" fmla="*/ 149 h 149"/>
              <a:gd name="T2" fmla="*/ 0 w 704"/>
              <a:gd name="T3" fmla="*/ 29 h 149"/>
              <a:gd name="T4" fmla="*/ 5 w 704"/>
              <a:gd name="T5" fmla="*/ 0 h 149"/>
              <a:gd name="T6" fmla="*/ 704 w 704"/>
              <a:gd name="T7" fmla="*/ 121 h 149"/>
              <a:gd name="T8" fmla="*/ 700 w 704"/>
              <a:gd name="T9" fmla="*/ 149 h 149"/>
            </a:gdLst>
            <a:ahLst/>
            <a:cxnLst>
              <a:cxn ang="0">
                <a:pos x="T0" y="T1"/>
              </a:cxn>
              <a:cxn ang="0">
                <a:pos x="T2" y="T3"/>
              </a:cxn>
              <a:cxn ang="0">
                <a:pos x="T4" y="T5"/>
              </a:cxn>
              <a:cxn ang="0">
                <a:pos x="T6" y="T7"/>
              </a:cxn>
              <a:cxn ang="0">
                <a:pos x="T8" y="T9"/>
              </a:cxn>
            </a:cxnLst>
            <a:rect l="0" t="0" r="r" b="b"/>
            <a:pathLst>
              <a:path w="704" h="149">
                <a:moveTo>
                  <a:pt x="700" y="149"/>
                </a:moveTo>
                <a:lnTo>
                  <a:pt x="0" y="29"/>
                </a:lnTo>
                <a:lnTo>
                  <a:pt x="5" y="0"/>
                </a:lnTo>
                <a:lnTo>
                  <a:pt x="704" y="121"/>
                </a:lnTo>
                <a:lnTo>
                  <a:pt x="700" y="14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5" name="îŝļïḑè"/>
          <p:cNvSpPr/>
          <p:nvPr/>
        </p:nvSpPr>
        <p:spPr bwMode="auto">
          <a:xfrm>
            <a:off x="3510538" y="3448127"/>
            <a:ext cx="462672" cy="97923"/>
          </a:xfrm>
          <a:custGeom>
            <a:avLst/>
            <a:gdLst>
              <a:gd name="T0" fmla="*/ 700 w 704"/>
              <a:gd name="T1" fmla="*/ 149 h 149"/>
              <a:gd name="T2" fmla="*/ 0 w 704"/>
              <a:gd name="T3" fmla="*/ 29 h 149"/>
              <a:gd name="T4" fmla="*/ 5 w 704"/>
              <a:gd name="T5" fmla="*/ 0 h 149"/>
              <a:gd name="T6" fmla="*/ 704 w 704"/>
              <a:gd name="T7" fmla="*/ 121 h 149"/>
              <a:gd name="T8" fmla="*/ 700 w 704"/>
              <a:gd name="T9" fmla="*/ 149 h 149"/>
            </a:gdLst>
            <a:ahLst/>
            <a:cxnLst>
              <a:cxn ang="0">
                <a:pos x="T0" y="T1"/>
              </a:cxn>
              <a:cxn ang="0">
                <a:pos x="T2" y="T3"/>
              </a:cxn>
              <a:cxn ang="0">
                <a:pos x="T4" y="T5"/>
              </a:cxn>
              <a:cxn ang="0">
                <a:pos x="T6" y="T7"/>
              </a:cxn>
              <a:cxn ang="0">
                <a:pos x="T8" y="T9"/>
              </a:cxn>
            </a:cxnLst>
            <a:rect l="0" t="0" r="r" b="b"/>
            <a:pathLst>
              <a:path w="704" h="149">
                <a:moveTo>
                  <a:pt x="700" y="149"/>
                </a:moveTo>
                <a:lnTo>
                  <a:pt x="0" y="29"/>
                </a:lnTo>
                <a:lnTo>
                  <a:pt x="5" y="0"/>
                </a:lnTo>
                <a:lnTo>
                  <a:pt x="704" y="121"/>
                </a:lnTo>
                <a:lnTo>
                  <a:pt x="700" y="1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6" name="ïs1iḋê"/>
          <p:cNvSpPr/>
          <p:nvPr/>
        </p:nvSpPr>
        <p:spPr bwMode="auto">
          <a:xfrm>
            <a:off x="3500680" y="3502018"/>
            <a:ext cx="463329" cy="98581"/>
          </a:xfrm>
          <a:custGeom>
            <a:avLst/>
            <a:gdLst>
              <a:gd name="T0" fmla="*/ 701 w 705"/>
              <a:gd name="T1" fmla="*/ 150 h 150"/>
              <a:gd name="T2" fmla="*/ 0 w 705"/>
              <a:gd name="T3" fmla="*/ 29 h 150"/>
              <a:gd name="T4" fmla="*/ 6 w 705"/>
              <a:gd name="T5" fmla="*/ 0 h 150"/>
              <a:gd name="T6" fmla="*/ 705 w 705"/>
              <a:gd name="T7" fmla="*/ 121 h 150"/>
              <a:gd name="T8" fmla="*/ 701 w 705"/>
              <a:gd name="T9" fmla="*/ 150 h 150"/>
            </a:gdLst>
            <a:ahLst/>
            <a:cxnLst>
              <a:cxn ang="0">
                <a:pos x="T0" y="T1"/>
              </a:cxn>
              <a:cxn ang="0">
                <a:pos x="T2" y="T3"/>
              </a:cxn>
              <a:cxn ang="0">
                <a:pos x="T4" y="T5"/>
              </a:cxn>
              <a:cxn ang="0">
                <a:pos x="T6" y="T7"/>
              </a:cxn>
              <a:cxn ang="0">
                <a:pos x="T8" y="T9"/>
              </a:cxn>
            </a:cxnLst>
            <a:rect l="0" t="0" r="r" b="b"/>
            <a:pathLst>
              <a:path w="705" h="150">
                <a:moveTo>
                  <a:pt x="701" y="150"/>
                </a:moveTo>
                <a:lnTo>
                  <a:pt x="0" y="29"/>
                </a:lnTo>
                <a:lnTo>
                  <a:pt x="6" y="0"/>
                </a:lnTo>
                <a:lnTo>
                  <a:pt x="705" y="121"/>
                </a:lnTo>
                <a:lnTo>
                  <a:pt x="701" y="15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7" name="ïṩ1íďè"/>
          <p:cNvSpPr/>
          <p:nvPr/>
        </p:nvSpPr>
        <p:spPr bwMode="auto">
          <a:xfrm>
            <a:off x="3500680" y="3502018"/>
            <a:ext cx="463329" cy="98581"/>
          </a:xfrm>
          <a:custGeom>
            <a:avLst/>
            <a:gdLst>
              <a:gd name="T0" fmla="*/ 701 w 705"/>
              <a:gd name="T1" fmla="*/ 150 h 150"/>
              <a:gd name="T2" fmla="*/ 0 w 705"/>
              <a:gd name="T3" fmla="*/ 29 h 150"/>
              <a:gd name="T4" fmla="*/ 6 w 705"/>
              <a:gd name="T5" fmla="*/ 0 h 150"/>
              <a:gd name="T6" fmla="*/ 705 w 705"/>
              <a:gd name="T7" fmla="*/ 121 h 150"/>
              <a:gd name="T8" fmla="*/ 701 w 705"/>
              <a:gd name="T9" fmla="*/ 150 h 150"/>
            </a:gdLst>
            <a:ahLst/>
            <a:cxnLst>
              <a:cxn ang="0">
                <a:pos x="T0" y="T1"/>
              </a:cxn>
              <a:cxn ang="0">
                <a:pos x="T2" y="T3"/>
              </a:cxn>
              <a:cxn ang="0">
                <a:pos x="T4" y="T5"/>
              </a:cxn>
              <a:cxn ang="0">
                <a:pos x="T6" y="T7"/>
              </a:cxn>
              <a:cxn ang="0">
                <a:pos x="T8" y="T9"/>
              </a:cxn>
            </a:cxnLst>
            <a:rect l="0" t="0" r="r" b="b"/>
            <a:pathLst>
              <a:path w="705" h="150">
                <a:moveTo>
                  <a:pt x="701" y="150"/>
                </a:moveTo>
                <a:lnTo>
                  <a:pt x="0" y="29"/>
                </a:lnTo>
                <a:lnTo>
                  <a:pt x="6" y="0"/>
                </a:lnTo>
                <a:lnTo>
                  <a:pt x="705" y="121"/>
                </a:lnTo>
                <a:lnTo>
                  <a:pt x="701" y="1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8" name="îṡ1íďe"/>
          <p:cNvSpPr/>
          <p:nvPr/>
        </p:nvSpPr>
        <p:spPr bwMode="auto">
          <a:xfrm>
            <a:off x="3492794" y="3556565"/>
            <a:ext cx="343718" cy="77550"/>
          </a:xfrm>
          <a:custGeom>
            <a:avLst/>
            <a:gdLst>
              <a:gd name="T0" fmla="*/ 519 w 523"/>
              <a:gd name="T1" fmla="*/ 118 h 118"/>
              <a:gd name="T2" fmla="*/ 0 w 523"/>
              <a:gd name="T3" fmla="*/ 28 h 118"/>
              <a:gd name="T4" fmla="*/ 4 w 523"/>
              <a:gd name="T5" fmla="*/ 0 h 118"/>
              <a:gd name="T6" fmla="*/ 523 w 523"/>
              <a:gd name="T7" fmla="*/ 89 h 118"/>
              <a:gd name="T8" fmla="*/ 519 w 523"/>
              <a:gd name="T9" fmla="*/ 118 h 118"/>
            </a:gdLst>
            <a:ahLst/>
            <a:cxnLst>
              <a:cxn ang="0">
                <a:pos x="T0" y="T1"/>
              </a:cxn>
              <a:cxn ang="0">
                <a:pos x="T2" y="T3"/>
              </a:cxn>
              <a:cxn ang="0">
                <a:pos x="T4" y="T5"/>
              </a:cxn>
              <a:cxn ang="0">
                <a:pos x="T6" y="T7"/>
              </a:cxn>
              <a:cxn ang="0">
                <a:pos x="T8" y="T9"/>
              </a:cxn>
            </a:cxnLst>
            <a:rect l="0" t="0" r="r" b="b"/>
            <a:pathLst>
              <a:path w="523" h="118">
                <a:moveTo>
                  <a:pt x="519" y="118"/>
                </a:moveTo>
                <a:lnTo>
                  <a:pt x="0" y="28"/>
                </a:lnTo>
                <a:lnTo>
                  <a:pt x="4" y="0"/>
                </a:lnTo>
                <a:lnTo>
                  <a:pt x="523" y="89"/>
                </a:lnTo>
                <a:lnTo>
                  <a:pt x="519" y="118"/>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09" name="îṡļíde"/>
          <p:cNvSpPr/>
          <p:nvPr/>
        </p:nvSpPr>
        <p:spPr bwMode="auto">
          <a:xfrm>
            <a:off x="3492794" y="3556565"/>
            <a:ext cx="343718" cy="77550"/>
          </a:xfrm>
          <a:custGeom>
            <a:avLst/>
            <a:gdLst>
              <a:gd name="T0" fmla="*/ 519 w 523"/>
              <a:gd name="T1" fmla="*/ 118 h 118"/>
              <a:gd name="T2" fmla="*/ 0 w 523"/>
              <a:gd name="T3" fmla="*/ 28 h 118"/>
              <a:gd name="T4" fmla="*/ 4 w 523"/>
              <a:gd name="T5" fmla="*/ 0 h 118"/>
              <a:gd name="T6" fmla="*/ 523 w 523"/>
              <a:gd name="T7" fmla="*/ 89 h 118"/>
              <a:gd name="T8" fmla="*/ 519 w 523"/>
              <a:gd name="T9" fmla="*/ 118 h 118"/>
            </a:gdLst>
            <a:ahLst/>
            <a:cxnLst>
              <a:cxn ang="0">
                <a:pos x="T0" y="T1"/>
              </a:cxn>
              <a:cxn ang="0">
                <a:pos x="T2" y="T3"/>
              </a:cxn>
              <a:cxn ang="0">
                <a:pos x="T4" y="T5"/>
              </a:cxn>
              <a:cxn ang="0">
                <a:pos x="T6" y="T7"/>
              </a:cxn>
              <a:cxn ang="0">
                <a:pos x="T8" y="T9"/>
              </a:cxn>
            </a:cxnLst>
            <a:rect l="0" t="0" r="r" b="b"/>
            <a:pathLst>
              <a:path w="523" h="118">
                <a:moveTo>
                  <a:pt x="519" y="118"/>
                </a:moveTo>
                <a:lnTo>
                  <a:pt x="0" y="28"/>
                </a:lnTo>
                <a:lnTo>
                  <a:pt x="4" y="0"/>
                </a:lnTo>
                <a:lnTo>
                  <a:pt x="523" y="89"/>
                </a:lnTo>
                <a:lnTo>
                  <a:pt x="519" y="1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0" name="ïṡ1îḍê"/>
          <p:cNvSpPr/>
          <p:nvPr/>
        </p:nvSpPr>
        <p:spPr bwMode="auto">
          <a:xfrm>
            <a:off x="3126731" y="3078778"/>
            <a:ext cx="109096" cy="36804"/>
          </a:xfrm>
          <a:custGeom>
            <a:avLst/>
            <a:gdLst>
              <a:gd name="T0" fmla="*/ 161 w 166"/>
              <a:gd name="T1" fmla="*/ 56 h 56"/>
              <a:gd name="T2" fmla="*/ 0 w 166"/>
              <a:gd name="T3" fmla="*/ 29 h 56"/>
              <a:gd name="T4" fmla="*/ 4 w 166"/>
              <a:gd name="T5" fmla="*/ 0 h 56"/>
              <a:gd name="T6" fmla="*/ 166 w 166"/>
              <a:gd name="T7" fmla="*/ 27 h 56"/>
              <a:gd name="T8" fmla="*/ 161 w 166"/>
              <a:gd name="T9" fmla="*/ 56 h 56"/>
            </a:gdLst>
            <a:ahLst/>
            <a:cxnLst>
              <a:cxn ang="0">
                <a:pos x="T0" y="T1"/>
              </a:cxn>
              <a:cxn ang="0">
                <a:pos x="T2" y="T3"/>
              </a:cxn>
              <a:cxn ang="0">
                <a:pos x="T4" y="T5"/>
              </a:cxn>
              <a:cxn ang="0">
                <a:pos x="T6" y="T7"/>
              </a:cxn>
              <a:cxn ang="0">
                <a:pos x="T8" y="T9"/>
              </a:cxn>
            </a:cxnLst>
            <a:rect l="0" t="0" r="r" b="b"/>
            <a:pathLst>
              <a:path w="166" h="56">
                <a:moveTo>
                  <a:pt x="161" y="56"/>
                </a:moveTo>
                <a:lnTo>
                  <a:pt x="0" y="29"/>
                </a:lnTo>
                <a:lnTo>
                  <a:pt x="4" y="0"/>
                </a:lnTo>
                <a:lnTo>
                  <a:pt x="166" y="27"/>
                </a:lnTo>
                <a:lnTo>
                  <a:pt x="161" y="5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1" name="iSlíde"/>
          <p:cNvSpPr/>
          <p:nvPr/>
        </p:nvSpPr>
        <p:spPr bwMode="auto">
          <a:xfrm>
            <a:off x="3126731" y="3078778"/>
            <a:ext cx="109096" cy="36804"/>
          </a:xfrm>
          <a:custGeom>
            <a:avLst/>
            <a:gdLst>
              <a:gd name="T0" fmla="*/ 161 w 166"/>
              <a:gd name="T1" fmla="*/ 56 h 56"/>
              <a:gd name="T2" fmla="*/ 0 w 166"/>
              <a:gd name="T3" fmla="*/ 29 h 56"/>
              <a:gd name="T4" fmla="*/ 4 w 166"/>
              <a:gd name="T5" fmla="*/ 0 h 56"/>
              <a:gd name="T6" fmla="*/ 166 w 166"/>
              <a:gd name="T7" fmla="*/ 27 h 56"/>
              <a:gd name="T8" fmla="*/ 161 w 166"/>
              <a:gd name="T9" fmla="*/ 56 h 56"/>
            </a:gdLst>
            <a:ahLst/>
            <a:cxnLst>
              <a:cxn ang="0">
                <a:pos x="T0" y="T1"/>
              </a:cxn>
              <a:cxn ang="0">
                <a:pos x="T2" y="T3"/>
              </a:cxn>
              <a:cxn ang="0">
                <a:pos x="T4" y="T5"/>
              </a:cxn>
              <a:cxn ang="0">
                <a:pos x="T6" y="T7"/>
              </a:cxn>
              <a:cxn ang="0">
                <a:pos x="T8" y="T9"/>
              </a:cxn>
            </a:cxnLst>
            <a:rect l="0" t="0" r="r" b="b"/>
            <a:pathLst>
              <a:path w="166" h="56">
                <a:moveTo>
                  <a:pt x="161" y="56"/>
                </a:moveTo>
                <a:lnTo>
                  <a:pt x="0" y="29"/>
                </a:lnTo>
                <a:lnTo>
                  <a:pt x="4" y="0"/>
                </a:lnTo>
                <a:lnTo>
                  <a:pt x="166" y="27"/>
                </a:lnTo>
                <a:lnTo>
                  <a:pt x="161"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2" name="îslidé"/>
          <p:cNvSpPr/>
          <p:nvPr/>
        </p:nvSpPr>
        <p:spPr bwMode="auto">
          <a:xfrm>
            <a:off x="3038008" y="3595998"/>
            <a:ext cx="108439" cy="36147"/>
          </a:xfrm>
          <a:custGeom>
            <a:avLst/>
            <a:gdLst>
              <a:gd name="T0" fmla="*/ 161 w 165"/>
              <a:gd name="T1" fmla="*/ 55 h 55"/>
              <a:gd name="T2" fmla="*/ 0 w 165"/>
              <a:gd name="T3" fmla="*/ 28 h 55"/>
              <a:gd name="T4" fmla="*/ 4 w 165"/>
              <a:gd name="T5" fmla="*/ 0 h 55"/>
              <a:gd name="T6" fmla="*/ 165 w 165"/>
              <a:gd name="T7" fmla="*/ 27 h 55"/>
              <a:gd name="T8" fmla="*/ 161 w 165"/>
              <a:gd name="T9" fmla="*/ 55 h 55"/>
            </a:gdLst>
            <a:ahLst/>
            <a:cxnLst>
              <a:cxn ang="0">
                <a:pos x="T0" y="T1"/>
              </a:cxn>
              <a:cxn ang="0">
                <a:pos x="T2" y="T3"/>
              </a:cxn>
              <a:cxn ang="0">
                <a:pos x="T4" y="T5"/>
              </a:cxn>
              <a:cxn ang="0">
                <a:pos x="T6" y="T7"/>
              </a:cxn>
              <a:cxn ang="0">
                <a:pos x="T8" y="T9"/>
              </a:cxn>
            </a:cxnLst>
            <a:rect l="0" t="0" r="r" b="b"/>
            <a:pathLst>
              <a:path w="165" h="55">
                <a:moveTo>
                  <a:pt x="161" y="55"/>
                </a:moveTo>
                <a:lnTo>
                  <a:pt x="0" y="28"/>
                </a:lnTo>
                <a:lnTo>
                  <a:pt x="4" y="0"/>
                </a:lnTo>
                <a:lnTo>
                  <a:pt x="165" y="27"/>
                </a:lnTo>
                <a:lnTo>
                  <a:pt x="161" y="55"/>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3" name="îŝ1îďê"/>
          <p:cNvSpPr/>
          <p:nvPr/>
        </p:nvSpPr>
        <p:spPr bwMode="auto">
          <a:xfrm>
            <a:off x="3038008" y="3595998"/>
            <a:ext cx="108439" cy="36147"/>
          </a:xfrm>
          <a:custGeom>
            <a:avLst/>
            <a:gdLst>
              <a:gd name="T0" fmla="*/ 161 w 165"/>
              <a:gd name="T1" fmla="*/ 55 h 55"/>
              <a:gd name="T2" fmla="*/ 0 w 165"/>
              <a:gd name="T3" fmla="*/ 28 h 55"/>
              <a:gd name="T4" fmla="*/ 4 w 165"/>
              <a:gd name="T5" fmla="*/ 0 h 55"/>
              <a:gd name="T6" fmla="*/ 165 w 165"/>
              <a:gd name="T7" fmla="*/ 27 h 55"/>
              <a:gd name="T8" fmla="*/ 161 w 165"/>
              <a:gd name="T9" fmla="*/ 55 h 55"/>
            </a:gdLst>
            <a:ahLst/>
            <a:cxnLst>
              <a:cxn ang="0">
                <a:pos x="T0" y="T1"/>
              </a:cxn>
              <a:cxn ang="0">
                <a:pos x="T2" y="T3"/>
              </a:cxn>
              <a:cxn ang="0">
                <a:pos x="T4" y="T5"/>
              </a:cxn>
              <a:cxn ang="0">
                <a:pos x="T6" y="T7"/>
              </a:cxn>
              <a:cxn ang="0">
                <a:pos x="T8" y="T9"/>
              </a:cxn>
            </a:cxnLst>
            <a:rect l="0" t="0" r="r" b="b"/>
            <a:pathLst>
              <a:path w="165" h="55">
                <a:moveTo>
                  <a:pt x="161" y="55"/>
                </a:moveTo>
                <a:lnTo>
                  <a:pt x="0" y="28"/>
                </a:lnTo>
                <a:lnTo>
                  <a:pt x="4" y="0"/>
                </a:lnTo>
                <a:lnTo>
                  <a:pt x="165" y="27"/>
                </a:lnTo>
                <a:lnTo>
                  <a:pt x="161" y="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4" name="íṡḷíḋe"/>
          <p:cNvSpPr/>
          <p:nvPr/>
        </p:nvSpPr>
        <p:spPr bwMode="auto">
          <a:xfrm>
            <a:off x="3929177" y="1701279"/>
            <a:ext cx="22345" cy="199133"/>
          </a:xfrm>
          <a:custGeom>
            <a:avLst/>
            <a:gdLst>
              <a:gd name="T0" fmla="*/ 27 w 34"/>
              <a:gd name="T1" fmla="*/ 0 h 303"/>
              <a:gd name="T2" fmla="*/ 0 w 34"/>
              <a:gd name="T3" fmla="*/ 302 h 303"/>
              <a:gd name="T4" fmla="*/ 16 w 34"/>
              <a:gd name="T5" fmla="*/ 303 h 303"/>
              <a:gd name="T6" fmla="*/ 34 w 34"/>
              <a:gd name="T7" fmla="*/ 0 h 303"/>
              <a:gd name="T8" fmla="*/ 27 w 34"/>
              <a:gd name="T9" fmla="*/ 0 h 303"/>
            </a:gdLst>
            <a:ahLst/>
            <a:cxnLst>
              <a:cxn ang="0">
                <a:pos x="T0" y="T1"/>
              </a:cxn>
              <a:cxn ang="0">
                <a:pos x="T2" y="T3"/>
              </a:cxn>
              <a:cxn ang="0">
                <a:pos x="T4" y="T5"/>
              </a:cxn>
              <a:cxn ang="0">
                <a:pos x="T6" y="T7"/>
              </a:cxn>
              <a:cxn ang="0">
                <a:pos x="T8" y="T9"/>
              </a:cxn>
            </a:cxnLst>
            <a:rect l="0" t="0" r="r" b="b"/>
            <a:pathLst>
              <a:path w="34" h="303">
                <a:moveTo>
                  <a:pt x="27" y="0"/>
                </a:moveTo>
                <a:lnTo>
                  <a:pt x="0" y="302"/>
                </a:lnTo>
                <a:lnTo>
                  <a:pt x="16" y="303"/>
                </a:lnTo>
                <a:lnTo>
                  <a:pt x="34" y="0"/>
                </a:lnTo>
                <a:lnTo>
                  <a:pt x="27"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5" name="ïṩ1ïdê"/>
          <p:cNvSpPr/>
          <p:nvPr/>
        </p:nvSpPr>
        <p:spPr bwMode="auto">
          <a:xfrm>
            <a:off x="3929177" y="1701279"/>
            <a:ext cx="22345" cy="199133"/>
          </a:xfrm>
          <a:custGeom>
            <a:avLst/>
            <a:gdLst>
              <a:gd name="T0" fmla="*/ 27 w 34"/>
              <a:gd name="T1" fmla="*/ 0 h 303"/>
              <a:gd name="T2" fmla="*/ 0 w 34"/>
              <a:gd name="T3" fmla="*/ 302 h 303"/>
              <a:gd name="T4" fmla="*/ 16 w 34"/>
              <a:gd name="T5" fmla="*/ 303 h 303"/>
              <a:gd name="T6" fmla="*/ 34 w 34"/>
              <a:gd name="T7" fmla="*/ 0 h 303"/>
              <a:gd name="T8" fmla="*/ 27 w 34"/>
              <a:gd name="T9" fmla="*/ 0 h 303"/>
            </a:gdLst>
            <a:ahLst/>
            <a:cxnLst>
              <a:cxn ang="0">
                <a:pos x="T0" y="T1"/>
              </a:cxn>
              <a:cxn ang="0">
                <a:pos x="T2" y="T3"/>
              </a:cxn>
              <a:cxn ang="0">
                <a:pos x="T4" y="T5"/>
              </a:cxn>
              <a:cxn ang="0">
                <a:pos x="T6" y="T7"/>
              </a:cxn>
              <a:cxn ang="0">
                <a:pos x="T8" y="T9"/>
              </a:cxn>
            </a:cxnLst>
            <a:rect l="0" t="0" r="r" b="b"/>
            <a:pathLst>
              <a:path w="34" h="303">
                <a:moveTo>
                  <a:pt x="27" y="0"/>
                </a:moveTo>
                <a:lnTo>
                  <a:pt x="0" y="302"/>
                </a:lnTo>
                <a:lnTo>
                  <a:pt x="16" y="303"/>
                </a:lnTo>
                <a:lnTo>
                  <a:pt x="34"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6" name="ï$1íḋê"/>
          <p:cNvSpPr/>
          <p:nvPr/>
        </p:nvSpPr>
        <p:spPr bwMode="auto">
          <a:xfrm>
            <a:off x="3879887" y="1899754"/>
            <a:ext cx="59806" cy="699265"/>
          </a:xfrm>
          <a:custGeom>
            <a:avLst/>
            <a:gdLst>
              <a:gd name="T0" fmla="*/ 17 w 91"/>
              <a:gd name="T1" fmla="*/ 668 h 1064"/>
              <a:gd name="T2" fmla="*/ 0 w 91"/>
              <a:gd name="T3" fmla="*/ 866 h 1064"/>
              <a:gd name="T4" fmla="*/ 25 w 91"/>
              <a:gd name="T5" fmla="*/ 1064 h 1064"/>
              <a:gd name="T6" fmla="*/ 50 w 91"/>
              <a:gd name="T7" fmla="*/ 673 h 1064"/>
              <a:gd name="T8" fmla="*/ 17 w 91"/>
              <a:gd name="T9" fmla="*/ 668 h 1064"/>
              <a:gd name="T10" fmla="*/ 57 w 91"/>
              <a:gd name="T11" fmla="*/ 213 h 1064"/>
              <a:gd name="T12" fmla="*/ 47 w 91"/>
              <a:gd name="T13" fmla="*/ 332 h 1064"/>
              <a:gd name="T14" fmla="*/ 70 w 91"/>
              <a:gd name="T15" fmla="*/ 336 h 1064"/>
              <a:gd name="T16" fmla="*/ 77 w 91"/>
              <a:gd name="T17" fmla="*/ 218 h 1064"/>
              <a:gd name="T18" fmla="*/ 57 w 91"/>
              <a:gd name="T19" fmla="*/ 213 h 1064"/>
              <a:gd name="T20" fmla="*/ 75 w 91"/>
              <a:gd name="T21" fmla="*/ 0 h 1064"/>
              <a:gd name="T22" fmla="*/ 67 w 91"/>
              <a:gd name="T23" fmla="*/ 111 h 1064"/>
              <a:gd name="T24" fmla="*/ 84 w 91"/>
              <a:gd name="T25" fmla="*/ 114 h 1064"/>
              <a:gd name="T26" fmla="*/ 91 w 91"/>
              <a:gd name="T27" fmla="*/ 1 h 1064"/>
              <a:gd name="T28" fmla="*/ 75 w 91"/>
              <a:gd name="T29" fmla="*/ 0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 h="1064">
                <a:moveTo>
                  <a:pt x="17" y="668"/>
                </a:moveTo>
                <a:lnTo>
                  <a:pt x="0" y="866"/>
                </a:lnTo>
                <a:lnTo>
                  <a:pt x="25" y="1064"/>
                </a:lnTo>
                <a:lnTo>
                  <a:pt x="50" y="673"/>
                </a:lnTo>
                <a:lnTo>
                  <a:pt x="17" y="668"/>
                </a:lnTo>
                <a:close/>
                <a:moveTo>
                  <a:pt x="57" y="213"/>
                </a:moveTo>
                <a:lnTo>
                  <a:pt x="47" y="332"/>
                </a:lnTo>
                <a:lnTo>
                  <a:pt x="70" y="336"/>
                </a:lnTo>
                <a:lnTo>
                  <a:pt x="77" y="218"/>
                </a:lnTo>
                <a:lnTo>
                  <a:pt x="57" y="213"/>
                </a:lnTo>
                <a:close/>
                <a:moveTo>
                  <a:pt x="75" y="0"/>
                </a:moveTo>
                <a:lnTo>
                  <a:pt x="67" y="111"/>
                </a:lnTo>
                <a:lnTo>
                  <a:pt x="84" y="114"/>
                </a:lnTo>
                <a:lnTo>
                  <a:pt x="91" y="1"/>
                </a:lnTo>
                <a:lnTo>
                  <a:pt x="75" y="0"/>
                </a:lnTo>
                <a:close/>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7" name="iślïḑê"/>
          <p:cNvSpPr/>
          <p:nvPr/>
        </p:nvSpPr>
        <p:spPr bwMode="auto">
          <a:xfrm>
            <a:off x="3879887" y="1899754"/>
            <a:ext cx="59806" cy="699265"/>
          </a:xfrm>
          <a:custGeom>
            <a:avLst/>
            <a:gdLst>
              <a:gd name="T0" fmla="*/ 17 w 91"/>
              <a:gd name="T1" fmla="*/ 668 h 1064"/>
              <a:gd name="T2" fmla="*/ 0 w 91"/>
              <a:gd name="T3" fmla="*/ 866 h 1064"/>
              <a:gd name="T4" fmla="*/ 25 w 91"/>
              <a:gd name="T5" fmla="*/ 1064 h 1064"/>
              <a:gd name="T6" fmla="*/ 50 w 91"/>
              <a:gd name="T7" fmla="*/ 673 h 1064"/>
              <a:gd name="T8" fmla="*/ 17 w 91"/>
              <a:gd name="T9" fmla="*/ 668 h 1064"/>
              <a:gd name="T10" fmla="*/ 57 w 91"/>
              <a:gd name="T11" fmla="*/ 213 h 1064"/>
              <a:gd name="T12" fmla="*/ 47 w 91"/>
              <a:gd name="T13" fmla="*/ 332 h 1064"/>
              <a:gd name="T14" fmla="*/ 70 w 91"/>
              <a:gd name="T15" fmla="*/ 336 h 1064"/>
              <a:gd name="T16" fmla="*/ 77 w 91"/>
              <a:gd name="T17" fmla="*/ 218 h 1064"/>
              <a:gd name="T18" fmla="*/ 57 w 91"/>
              <a:gd name="T19" fmla="*/ 213 h 1064"/>
              <a:gd name="T20" fmla="*/ 75 w 91"/>
              <a:gd name="T21" fmla="*/ 0 h 1064"/>
              <a:gd name="T22" fmla="*/ 67 w 91"/>
              <a:gd name="T23" fmla="*/ 111 h 1064"/>
              <a:gd name="T24" fmla="*/ 84 w 91"/>
              <a:gd name="T25" fmla="*/ 114 h 1064"/>
              <a:gd name="T26" fmla="*/ 91 w 91"/>
              <a:gd name="T27" fmla="*/ 1 h 1064"/>
              <a:gd name="T28" fmla="*/ 75 w 91"/>
              <a:gd name="T29" fmla="*/ 0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 h="1064">
                <a:moveTo>
                  <a:pt x="17" y="668"/>
                </a:moveTo>
                <a:lnTo>
                  <a:pt x="0" y="866"/>
                </a:lnTo>
                <a:lnTo>
                  <a:pt x="25" y="1064"/>
                </a:lnTo>
                <a:lnTo>
                  <a:pt x="50" y="673"/>
                </a:lnTo>
                <a:lnTo>
                  <a:pt x="17" y="668"/>
                </a:lnTo>
                <a:moveTo>
                  <a:pt x="57" y="213"/>
                </a:moveTo>
                <a:lnTo>
                  <a:pt x="47" y="332"/>
                </a:lnTo>
                <a:lnTo>
                  <a:pt x="70" y="336"/>
                </a:lnTo>
                <a:lnTo>
                  <a:pt x="77" y="218"/>
                </a:lnTo>
                <a:lnTo>
                  <a:pt x="57" y="213"/>
                </a:lnTo>
                <a:moveTo>
                  <a:pt x="75" y="0"/>
                </a:moveTo>
                <a:lnTo>
                  <a:pt x="67" y="111"/>
                </a:lnTo>
                <a:lnTo>
                  <a:pt x="84" y="114"/>
                </a:lnTo>
                <a:lnTo>
                  <a:pt x="91" y="1"/>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8" name="ïṥlïḓè"/>
          <p:cNvSpPr/>
          <p:nvPr/>
        </p:nvSpPr>
        <p:spPr bwMode="auto">
          <a:xfrm>
            <a:off x="3891059" y="2117946"/>
            <a:ext cx="34832" cy="224107"/>
          </a:xfrm>
          <a:custGeom>
            <a:avLst/>
            <a:gdLst>
              <a:gd name="T0" fmla="*/ 7 w 53"/>
              <a:gd name="T1" fmla="*/ 263 h 341"/>
              <a:gd name="T2" fmla="*/ 0 w 53"/>
              <a:gd name="T3" fmla="*/ 336 h 341"/>
              <a:gd name="T4" fmla="*/ 33 w 53"/>
              <a:gd name="T5" fmla="*/ 341 h 341"/>
              <a:gd name="T6" fmla="*/ 37 w 53"/>
              <a:gd name="T7" fmla="*/ 269 h 341"/>
              <a:gd name="T8" fmla="*/ 7 w 53"/>
              <a:gd name="T9" fmla="*/ 263 h 341"/>
              <a:gd name="T10" fmla="*/ 17 w 53"/>
              <a:gd name="T11" fmla="*/ 152 h 341"/>
              <a:gd name="T12" fmla="*/ 11 w 53"/>
              <a:gd name="T13" fmla="*/ 205 h 341"/>
              <a:gd name="T14" fmla="*/ 41 w 53"/>
              <a:gd name="T15" fmla="*/ 210 h 341"/>
              <a:gd name="T16" fmla="*/ 44 w 53"/>
              <a:gd name="T17" fmla="*/ 156 h 341"/>
              <a:gd name="T18" fmla="*/ 17 w 53"/>
              <a:gd name="T19" fmla="*/ 152 h 341"/>
              <a:gd name="T20" fmla="*/ 30 w 53"/>
              <a:gd name="T21" fmla="*/ 0 h 341"/>
              <a:gd name="T22" fmla="*/ 21 w 53"/>
              <a:gd name="T23" fmla="*/ 94 h 341"/>
              <a:gd name="T24" fmla="*/ 47 w 53"/>
              <a:gd name="T25" fmla="*/ 98 h 341"/>
              <a:gd name="T26" fmla="*/ 53 w 53"/>
              <a:gd name="T27" fmla="*/ 4 h 341"/>
              <a:gd name="T28" fmla="*/ 30 w 53"/>
              <a:gd name="T2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41">
                <a:moveTo>
                  <a:pt x="7" y="263"/>
                </a:moveTo>
                <a:lnTo>
                  <a:pt x="0" y="336"/>
                </a:lnTo>
                <a:lnTo>
                  <a:pt x="33" y="341"/>
                </a:lnTo>
                <a:lnTo>
                  <a:pt x="37" y="269"/>
                </a:lnTo>
                <a:lnTo>
                  <a:pt x="7" y="263"/>
                </a:lnTo>
                <a:close/>
                <a:moveTo>
                  <a:pt x="17" y="152"/>
                </a:moveTo>
                <a:lnTo>
                  <a:pt x="11" y="205"/>
                </a:lnTo>
                <a:lnTo>
                  <a:pt x="41" y="210"/>
                </a:lnTo>
                <a:lnTo>
                  <a:pt x="44" y="156"/>
                </a:lnTo>
                <a:lnTo>
                  <a:pt x="17" y="152"/>
                </a:lnTo>
                <a:close/>
                <a:moveTo>
                  <a:pt x="30" y="0"/>
                </a:moveTo>
                <a:lnTo>
                  <a:pt x="21" y="94"/>
                </a:lnTo>
                <a:lnTo>
                  <a:pt x="47" y="98"/>
                </a:lnTo>
                <a:lnTo>
                  <a:pt x="53" y="4"/>
                </a:lnTo>
                <a:lnTo>
                  <a:pt x="30"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19" name="iṩľiḍe"/>
          <p:cNvSpPr/>
          <p:nvPr/>
        </p:nvSpPr>
        <p:spPr bwMode="auto">
          <a:xfrm>
            <a:off x="3891059" y="2117946"/>
            <a:ext cx="34832" cy="224107"/>
          </a:xfrm>
          <a:custGeom>
            <a:avLst/>
            <a:gdLst>
              <a:gd name="T0" fmla="*/ 7 w 53"/>
              <a:gd name="T1" fmla="*/ 263 h 341"/>
              <a:gd name="T2" fmla="*/ 0 w 53"/>
              <a:gd name="T3" fmla="*/ 336 h 341"/>
              <a:gd name="T4" fmla="*/ 33 w 53"/>
              <a:gd name="T5" fmla="*/ 341 h 341"/>
              <a:gd name="T6" fmla="*/ 37 w 53"/>
              <a:gd name="T7" fmla="*/ 269 h 341"/>
              <a:gd name="T8" fmla="*/ 7 w 53"/>
              <a:gd name="T9" fmla="*/ 263 h 341"/>
              <a:gd name="T10" fmla="*/ 17 w 53"/>
              <a:gd name="T11" fmla="*/ 152 h 341"/>
              <a:gd name="T12" fmla="*/ 11 w 53"/>
              <a:gd name="T13" fmla="*/ 205 h 341"/>
              <a:gd name="T14" fmla="*/ 41 w 53"/>
              <a:gd name="T15" fmla="*/ 210 h 341"/>
              <a:gd name="T16" fmla="*/ 44 w 53"/>
              <a:gd name="T17" fmla="*/ 156 h 341"/>
              <a:gd name="T18" fmla="*/ 17 w 53"/>
              <a:gd name="T19" fmla="*/ 152 h 341"/>
              <a:gd name="T20" fmla="*/ 30 w 53"/>
              <a:gd name="T21" fmla="*/ 0 h 341"/>
              <a:gd name="T22" fmla="*/ 21 w 53"/>
              <a:gd name="T23" fmla="*/ 94 h 341"/>
              <a:gd name="T24" fmla="*/ 47 w 53"/>
              <a:gd name="T25" fmla="*/ 98 h 341"/>
              <a:gd name="T26" fmla="*/ 53 w 53"/>
              <a:gd name="T27" fmla="*/ 4 h 341"/>
              <a:gd name="T28" fmla="*/ 30 w 53"/>
              <a:gd name="T2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41">
                <a:moveTo>
                  <a:pt x="7" y="263"/>
                </a:moveTo>
                <a:lnTo>
                  <a:pt x="0" y="336"/>
                </a:lnTo>
                <a:lnTo>
                  <a:pt x="33" y="341"/>
                </a:lnTo>
                <a:lnTo>
                  <a:pt x="37" y="269"/>
                </a:lnTo>
                <a:lnTo>
                  <a:pt x="7" y="263"/>
                </a:lnTo>
                <a:moveTo>
                  <a:pt x="17" y="152"/>
                </a:moveTo>
                <a:lnTo>
                  <a:pt x="11" y="205"/>
                </a:lnTo>
                <a:lnTo>
                  <a:pt x="41" y="210"/>
                </a:lnTo>
                <a:lnTo>
                  <a:pt x="44" y="156"/>
                </a:lnTo>
                <a:lnTo>
                  <a:pt x="17" y="152"/>
                </a:lnTo>
                <a:moveTo>
                  <a:pt x="30" y="0"/>
                </a:moveTo>
                <a:lnTo>
                  <a:pt x="21" y="94"/>
                </a:lnTo>
                <a:lnTo>
                  <a:pt x="47" y="98"/>
                </a:lnTo>
                <a:lnTo>
                  <a:pt x="53" y="4"/>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0" name="iŝḻïḍé"/>
          <p:cNvSpPr/>
          <p:nvPr/>
        </p:nvSpPr>
        <p:spPr bwMode="auto">
          <a:xfrm>
            <a:off x="3917347" y="1972704"/>
            <a:ext cx="17745" cy="70321"/>
          </a:xfrm>
          <a:custGeom>
            <a:avLst/>
            <a:gdLst>
              <a:gd name="T0" fmla="*/ 10 w 27"/>
              <a:gd name="T1" fmla="*/ 0 h 107"/>
              <a:gd name="T2" fmla="*/ 0 w 27"/>
              <a:gd name="T3" fmla="*/ 102 h 107"/>
              <a:gd name="T4" fmla="*/ 20 w 27"/>
              <a:gd name="T5" fmla="*/ 107 h 107"/>
              <a:gd name="T6" fmla="*/ 27 w 27"/>
              <a:gd name="T7" fmla="*/ 3 h 107"/>
              <a:gd name="T8" fmla="*/ 10 w 27"/>
              <a:gd name="T9" fmla="*/ 0 h 107"/>
            </a:gdLst>
            <a:ahLst/>
            <a:cxnLst>
              <a:cxn ang="0">
                <a:pos x="T0" y="T1"/>
              </a:cxn>
              <a:cxn ang="0">
                <a:pos x="T2" y="T3"/>
              </a:cxn>
              <a:cxn ang="0">
                <a:pos x="T4" y="T5"/>
              </a:cxn>
              <a:cxn ang="0">
                <a:pos x="T6" y="T7"/>
              </a:cxn>
              <a:cxn ang="0">
                <a:pos x="T8" y="T9"/>
              </a:cxn>
            </a:cxnLst>
            <a:rect l="0" t="0" r="r" b="b"/>
            <a:pathLst>
              <a:path w="27" h="107">
                <a:moveTo>
                  <a:pt x="10" y="0"/>
                </a:moveTo>
                <a:lnTo>
                  <a:pt x="0" y="102"/>
                </a:lnTo>
                <a:lnTo>
                  <a:pt x="20" y="107"/>
                </a:lnTo>
                <a:lnTo>
                  <a:pt x="27" y="3"/>
                </a:lnTo>
                <a:lnTo>
                  <a:pt x="10"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1" name="iṧ1íḋê"/>
          <p:cNvSpPr/>
          <p:nvPr/>
        </p:nvSpPr>
        <p:spPr bwMode="auto">
          <a:xfrm>
            <a:off x="3917347" y="1972704"/>
            <a:ext cx="17745" cy="70321"/>
          </a:xfrm>
          <a:custGeom>
            <a:avLst/>
            <a:gdLst>
              <a:gd name="T0" fmla="*/ 10 w 27"/>
              <a:gd name="T1" fmla="*/ 0 h 107"/>
              <a:gd name="T2" fmla="*/ 0 w 27"/>
              <a:gd name="T3" fmla="*/ 102 h 107"/>
              <a:gd name="T4" fmla="*/ 20 w 27"/>
              <a:gd name="T5" fmla="*/ 107 h 107"/>
              <a:gd name="T6" fmla="*/ 27 w 27"/>
              <a:gd name="T7" fmla="*/ 3 h 107"/>
              <a:gd name="T8" fmla="*/ 10 w 27"/>
              <a:gd name="T9" fmla="*/ 0 h 107"/>
            </a:gdLst>
            <a:ahLst/>
            <a:cxnLst>
              <a:cxn ang="0">
                <a:pos x="T0" y="T1"/>
              </a:cxn>
              <a:cxn ang="0">
                <a:pos x="T2" y="T3"/>
              </a:cxn>
              <a:cxn ang="0">
                <a:pos x="T4" y="T5"/>
              </a:cxn>
              <a:cxn ang="0">
                <a:pos x="T6" y="T7"/>
              </a:cxn>
              <a:cxn ang="0">
                <a:pos x="T8" y="T9"/>
              </a:cxn>
            </a:cxnLst>
            <a:rect l="0" t="0" r="r" b="b"/>
            <a:pathLst>
              <a:path w="27" h="107">
                <a:moveTo>
                  <a:pt x="10" y="0"/>
                </a:moveTo>
                <a:lnTo>
                  <a:pt x="0" y="102"/>
                </a:lnTo>
                <a:lnTo>
                  <a:pt x="20" y="107"/>
                </a:lnTo>
                <a:lnTo>
                  <a:pt x="27" y="3"/>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2" name="îṩľiḍé"/>
          <p:cNvSpPr/>
          <p:nvPr/>
        </p:nvSpPr>
        <p:spPr bwMode="auto">
          <a:xfrm>
            <a:off x="3895660" y="2252673"/>
            <a:ext cx="22345" cy="42061"/>
          </a:xfrm>
          <a:custGeom>
            <a:avLst/>
            <a:gdLst>
              <a:gd name="T0" fmla="*/ 4 w 34"/>
              <a:gd name="T1" fmla="*/ 0 h 64"/>
              <a:gd name="T2" fmla="*/ 0 w 34"/>
              <a:gd name="T3" fmla="*/ 58 h 64"/>
              <a:gd name="T4" fmla="*/ 30 w 34"/>
              <a:gd name="T5" fmla="*/ 64 h 64"/>
              <a:gd name="T6" fmla="*/ 34 w 34"/>
              <a:gd name="T7" fmla="*/ 5 h 64"/>
              <a:gd name="T8" fmla="*/ 4 w 34"/>
              <a:gd name="T9" fmla="*/ 0 h 64"/>
            </a:gdLst>
            <a:ahLst/>
            <a:cxnLst>
              <a:cxn ang="0">
                <a:pos x="T0" y="T1"/>
              </a:cxn>
              <a:cxn ang="0">
                <a:pos x="T2" y="T3"/>
              </a:cxn>
              <a:cxn ang="0">
                <a:pos x="T4" y="T5"/>
              </a:cxn>
              <a:cxn ang="0">
                <a:pos x="T6" y="T7"/>
              </a:cxn>
              <a:cxn ang="0">
                <a:pos x="T8" y="T9"/>
              </a:cxn>
            </a:cxnLst>
            <a:rect l="0" t="0" r="r" b="b"/>
            <a:pathLst>
              <a:path w="34" h="64">
                <a:moveTo>
                  <a:pt x="4" y="0"/>
                </a:moveTo>
                <a:lnTo>
                  <a:pt x="0" y="58"/>
                </a:lnTo>
                <a:lnTo>
                  <a:pt x="30" y="64"/>
                </a:lnTo>
                <a:lnTo>
                  <a:pt x="34" y="5"/>
                </a:lnTo>
                <a:lnTo>
                  <a:pt x="4"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3" name="îśḷïḑé"/>
          <p:cNvSpPr/>
          <p:nvPr/>
        </p:nvSpPr>
        <p:spPr bwMode="auto">
          <a:xfrm>
            <a:off x="3895660" y="2252673"/>
            <a:ext cx="22345" cy="42061"/>
          </a:xfrm>
          <a:custGeom>
            <a:avLst/>
            <a:gdLst>
              <a:gd name="T0" fmla="*/ 4 w 34"/>
              <a:gd name="T1" fmla="*/ 0 h 64"/>
              <a:gd name="T2" fmla="*/ 0 w 34"/>
              <a:gd name="T3" fmla="*/ 58 h 64"/>
              <a:gd name="T4" fmla="*/ 30 w 34"/>
              <a:gd name="T5" fmla="*/ 64 h 64"/>
              <a:gd name="T6" fmla="*/ 34 w 34"/>
              <a:gd name="T7" fmla="*/ 5 h 64"/>
              <a:gd name="T8" fmla="*/ 4 w 34"/>
              <a:gd name="T9" fmla="*/ 0 h 64"/>
            </a:gdLst>
            <a:ahLst/>
            <a:cxnLst>
              <a:cxn ang="0">
                <a:pos x="T0" y="T1"/>
              </a:cxn>
              <a:cxn ang="0">
                <a:pos x="T2" y="T3"/>
              </a:cxn>
              <a:cxn ang="0">
                <a:pos x="T4" y="T5"/>
              </a:cxn>
              <a:cxn ang="0">
                <a:pos x="T6" y="T7"/>
              </a:cxn>
              <a:cxn ang="0">
                <a:pos x="T8" y="T9"/>
              </a:cxn>
            </a:cxnLst>
            <a:rect l="0" t="0" r="r" b="b"/>
            <a:pathLst>
              <a:path w="34" h="64">
                <a:moveTo>
                  <a:pt x="4" y="0"/>
                </a:moveTo>
                <a:lnTo>
                  <a:pt x="0" y="58"/>
                </a:lnTo>
                <a:lnTo>
                  <a:pt x="30" y="64"/>
                </a:lnTo>
                <a:lnTo>
                  <a:pt x="34"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4" name="ïSḷîďé"/>
          <p:cNvSpPr/>
          <p:nvPr/>
        </p:nvSpPr>
        <p:spPr bwMode="auto">
          <a:xfrm>
            <a:off x="3902231" y="2179723"/>
            <a:ext cx="19716" cy="40747"/>
          </a:xfrm>
          <a:custGeom>
            <a:avLst/>
            <a:gdLst>
              <a:gd name="T0" fmla="*/ 4 w 30"/>
              <a:gd name="T1" fmla="*/ 0 h 62"/>
              <a:gd name="T2" fmla="*/ 0 w 30"/>
              <a:gd name="T3" fmla="*/ 58 h 62"/>
              <a:gd name="T4" fmla="*/ 27 w 30"/>
              <a:gd name="T5" fmla="*/ 62 h 62"/>
              <a:gd name="T6" fmla="*/ 30 w 30"/>
              <a:gd name="T7" fmla="*/ 4 h 62"/>
              <a:gd name="T8" fmla="*/ 4 w 30"/>
              <a:gd name="T9" fmla="*/ 0 h 62"/>
            </a:gdLst>
            <a:ahLst/>
            <a:cxnLst>
              <a:cxn ang="0">
                <a:pos x="T0" y="T1"/>
              </a:cxn>
              <a:cxn ang="0">
                <a:pos x="T2" y="T3"/>
              </a:cxn>
              <a:cxn ang="0">
                <a:pos x="T4" y="T5"/>
              </a:cxn>
              <a:cxn ang="0">
                <a:pos x="T6" y="T7"/>
              </a:cxn>
              <a:cxn ang="0">
                <a:pos x="T8" y="T9"/>
              </a:cxn>
            </a:cxnLst>
            <a:rect l="0" t="0" r="r" b="b"/>
            <a:pathLst>
              <a:path w="30" h="62">
                <a:moveTo>
                  <a:pt x="4" y="0"/>
                </a:moveTo>
                <a:lnTo>
                  <a:pt x="0" y="58"/>
                </a:lnTo>
                <a:lnTo>
                  <a:pt x="27" y="62"/>
                </a:lnTo>
                <a:lnTo>
                  <a:pt x="30" y="4"/>
                </a:lnTo>
                <a:lnTo>
                  <a:pt x="4"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5" name="îṥḷïḋé"/>
          <p:cNvSpPr/>
          <p:nvPr/>
        </p:nvSpPr>
        <p:spPr bwMode="auto">
          <a:xfrm>
            <a:off x="3902231" y="2179723"/>
            <a:ext cx="19716" cy="40747"/>
          </a:xfrm>
          <a:custGeom>
            <a:avLst/>
            <a:gdLst>
              <a:gd name="T0" fmla="*/ 4 w 30"/>
              <a:gd name="T1" fmla="*/ 0 h 62"/>
              <a:gd name="T2" fmla="*/ 0 w 30"/>
              <a:gd name="T3" fmla="*/ 58 h 62"/>
              <a:gd name="T4" fmla="*/ 27 w 30"/>
              <a:gd name="T5" fmla="*/ 62 h 62"/>
              <a:gd name="T6" fmla="*/ 30 w 30"/>
              <a:gd name="T7" fmla="*/ 4 h 62"/>
              <a:gd name="T8" fmla="*/ 4 w 30"/>
              <a:gd name="T9" fmla="*/ 0 h 62"/>
            </a:gdLst>
            <a:ahLst/>
            <a:cxnLst>
              <a:cxn ang="0">
                <a:pos x="T0" y="T1"/>
              </a:cxn>
              <a:cxn ang="0">
                <a:pos x="T2" y="T3"/>
              </a:cxn>
              <a:cxn ang="0">
                <a:pos x="T4" y="T5"/>
              </a:cxn>
              <a:cxn ang="0">
                <a:pos x="T6" y="T7"/>
              </a:cxn>
              <a:cxn ang="0">
                <a:pos x="T8" y="T9"/>
              </a:cxn>
            </a:cxnLst>
            <a:rect l="0" t="0" r="r" b="b"/>
            <a:pathLst>
              <a:path w="30" h="62">
                <a:moveTo>
                  <a:pt x="4" y="0"/>
                </a:moveTo>
                <a:lnTo>
                  <a:pt x="0" y="58"/>
                </a:lnTo>
                <a:lnTo>
                  <a:pt x="27" y="62"/>
                </a:lnTo>
                <a:lnTo>
                  <a:pt x="30"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6" name="ï$ḷîďê"/>
          <p:cNvSpPr/>
          <p:nvPr/>
        </p:nvSpPr>
        <p:spPr bwMode="auto">
          <a:xfrm>
            <a:off x="1475178" y="1726253"/>
            <a:ext cx="168244" cy="1471480"/>
          </a:xfrm>
          <a:custGeom>
            <a:avLst/>
            <a:gdLst>
              <a:gd name="T0" fmla="*/ 30 w 256"/>
              <a:gd name="T1" fmla="*/ 1977 h 2239"/>
              <a:gd name="T2" fmla="*/ 0 w 256"/>
              <a:gd name="T3" fmla="*/ 2229 h 2239"/>
              <a:gd name="T4" fmla="*/ 101 w 256"/>
              <a:gd name="T5" fmla="*/ 2239 h 2239"/>
              <a:gd name="T6" fmla="*/ 84 w 256"/>
              <a:gd name="T7" fmla="*/ 2175 h 2239"/>
              <a:gd name="T8" fmla="*/ 65 w 256"/>
              <a:gd name="T9" fmla="*/ 2174 h 2239"/>
              <a:gd name="T10" fmla="*/ 70 w 256"/>
              <a:gd name="T11" fmla="*/ 2125 h 2239"/>
              <a:gd name="T12" fmla="*/ 30 w 256"/>
              <a:gd name="T13" fmla="*/ 1977 h 2239"/>
              <a:gd name="T14" fmla="*/ 256 w 256"/>
              <a:gd name="T15" fmla="*/ 0 h 2239"/>
              <a:gd name="T16" fmla="*/ 94 w 256"/>
              <a:gd name="T17" fmla="*/ 1419 h 2239"/>
              <a:gd name="T18" fmla="*/ 132 w 256"/>
              <a:gd name="T19" fmla="*/ 1409 h 2239"/>
              <a:gd name="T20" fmla="*/ 256 w 256"/>
              <a:gd name="T21" fmla="*/ 0 h 2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239">
                <a:moveTo>
                  <a:pt x="30" y="1977"/>
                </a:moveTo>
                <a:lnTo>
                  <a:pt x="0" y="2229"/>
                </a:lnTo>
                <a:lnTo>
                  <a:pt x="101" y="2239"/>
                </a:lnTo>
                <a:lnTo>
                  <a:pt x="84" y="2175"/>
                </a:lnTo>
                <a:lnTo>
                  <a:pt x="65" y="2174"/>
                </a:lnTo>
                <a:lnTo>
                  <a:pt x="70" y="2125"/>
                </a:lnTo>
                <a:lnTo>
                  <a:pt x="30" y="1977"/>
                </a:lnTo>
                <a:close/>
                <a:moveTo>
                  <a:pt x="256" y="0"/>
                </a:moveTo>
                <a:lnTo>
                  <a:pt x="94" y="1419"/>
                </a:lnTo>
                <a:lnTo>
                  <a:pt x="132" y="1409"/>
                </a:lnTo>
                <a:lnTo>
                  <a:pt x="256"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7" name="ïṩlídè"/>
          <p:cNvSpPr/>
          <p:nvPr/>
        </p:nvSpPr>
        <p:spPr bwMode="auto">
          <a:xfrm>
            <a:off x="1475178" y="1726253"/>
            <a:ext cx="168244" cy="1471480"/>
          </a:xfrm>
          <a:custGeom>
            <a:avLst/>
            <a:gdLst>
              <a:gd name="T0" fmla="*/ 30 w 256"/>
              <a:gd name="T1" fmla="*/ 1977 h 2239"/>
              <a:gd name="T2" fmla="*/ 0 w 256"/>
              <a:gd name="T3" fmla="*/ 2229 h 2239"/>
              <a:gd name="T4" fmla="*/ 101 w 256"/>
              <a:gd name="T5" fmla="*/ 2239 h 2239"/>
              <a:gd name="T6" fmla="*/ 84 w 256"/>
              <a:gd name="T7" fmla="*/ 2175 h 2239"/>
              <a:gd name="T8" fmla="*/ 65 w 256"/>
              <a:gd name="T9" fmla="*/ 2174 h 2239"/>
              <a:gd name="T10" fmla="*/ 70 w 256"/>
              <a:gd name="T11" fmla="*/ 2125 h 2239"/>
              <a:gd name="T12" fmla="*/ 30 w 256"/>
              <a:gd name="T13" fmla="*/ 1977 h 2239"/>
              <a:gd name="T14" fmla="*/ 256 w 256"/>
              <a:gd name="T15" fmla="*/ 0 h 2239"/>
              <a:gd name="T16" fmla="*/ 94 w 256"/>
              <a:gd name="T17" fmla="*/ 1419 h 2239"/>
              <a:gd name="T18" fmla="*/ 132 w 256"/>
              <a:gd name="T19" fmla="*/ 1409 h 2239"/>
              <a:gd name="T20" fmla="*/ 256 w 256"/>
              <a:gd name="T21" fmla="*/ 0 h 2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239">
                <a:moveTo>
                  <a:pt x="30" y="1977"/>
                </a:moveTo>
                <a:lnTo>
                  <a:pt x="0" y="2229"/>
                </a:lnTo>
                <a:lnTo>
                  <a:pt x="101" y="2239"/>
                </a:lnTo>
                <a:lnTo>
                  <a:pt x="84" y="2175"/>
                </a:lnTo>
                <a:lnTo>
                  <a:pt x="65" y="2174"/>
                </a:lnTo>
                <a:lnTo>
                  <a:pt x="70" y="2125"/>
                </a:lnTo>
                <a:lnTo>
                  <a:pt x="30" y="1977"/>
                </a:lnTo>
                <a:moveTo>
                  <a:pt x="256" y="0"/>
                </a:moveTo>
                <a:lnTo>
                  <a:pt x="94" y="1419"/>
                </a:lnTo>
                <a:lnTo>
                  <a:pt x="132" y="1409"/>
                </a:lnTo>
                <a:lnTo>
                  <a:pt x="2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8" name="ïš1îḑe"/>
          <p:cNvSpPr/>
          <p:nvPr/>
        </p:nvSpPr>
        <p:spPr bwMode="auto">
          <a:xfrm>
            <a:off x="1494894" y="2947995"/>
            <a:ext cx="77550" cy="252366"/>
          </a:xfrm>
          <a:custGeom>
            <a:avLst/>
            <a:gdLst>
              <a:gd name="T0" fmla="*/ 54 w 118"/>
              <a:gd name="T1" fmla="*/ 316 h 384"/>
              <a:gd name="T2" fmla="*/ 71 w 118"/>
              <a:gd name="T3" fmla="*/ 380 h 384"/>
              <a:gd name="T4" fmla="*/ 118 w 118"/>
              <a:gd name="T5" fmla="*/ 384 h 384"/>
              <a:gd name="T6" fmla="*/ 101 w 118"/>
              <a:gd name="T7" fmla="*/ 320 h 384"/>
              <a:gd name="T8" fmla="*/ 54 w 118"/>
              <a:gd name="T9" fmla="*/ 316 h 384"/>
              <a:gd name="T10" fmla="*/ 12 w 118"/>
              <a:gd name="T11" fmla="*/ 0 h 384"/>
              <a:gd name="T12" fmla="*/ 0 w 118"/>
              <a:gd name="T13" fmla="*/ 118 h 384"/>
              <a:gd name="T14" fmla="*/ 40 w 118"/>
              <a:gd name="T15" fmla="*/ 266 h 384"/>
              <a:gd name="T16" fmla="*/ 51 w 118"/>
              <a:gd name="T17" fmla="*/ 140 h 384"/>
              <a:gd name="T18" fmla="*/ 12 w 11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84">
                <a:moveTo>
                  <a:pt x="54" y="316"/>
                </a:moveTo>
                <a:lnTo>
                  <a:pt x="71" y="380"/>
                </a:lnTo>
                <a:lnTo>
                  <a:pt x="118" y="384"/>
                </a:lnTo>
                <a:lnTo>
                  <a:pt x="101" y="320"/>
                </a:lnTo>
                <a:lnTo>
                  <a:pt x="54" y="316"/>
                </a:lnTo>
                <a:close/>
                <a:moveTo>
                  <a:pt x="12" y="0"/>
                </a:moveTo>
                <a:lnTo>
                  <a:pt x="0" y="118"/>
                </a:lnTo>
                <a:lnTo>
                  <a:pt x="40" y="266"/>
                </a:lnTo>
                <a:lnTo>
                  <a:pt x="51" y="140"/>
                </a:lnTo>
                <a:lnTo>
                  <a:pt x="12" y="0"/>
                </a:lnTo>
                <a:close/>
              </a:path>
            </a:pathLst>
          </a:custGeom>
          <a:solidFill>
            <a:srgbClr val="677CB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29" name="ís1idè"/>
          <p:cNvSpPr/>
          <p:nvPr/>
        </p:nvSpPr>
        <p:spPr bwMode="auto">
          <a:xfrm>
            <a:off x="1494894" y="2947995"/>
            <a:ext cx="77550" cy="252366"/>
          </a:xfrm>
          <a:custGeom>
            <a:avLst/>
            <a:gdLst>
              <a:gd name="T0" fmla="*/ 54 w 118"/>
              <a:gd name="T1" fmla="*/ 316 h 384"/>
              <a:gd name="T2" fmla="*/ 71 w 118"/>
              <a:gd name="T3" fmla="*/ 380 h 384"/>
              <a:gd name="T4" fmla="*/ 118 w 118"/>
              <a:gd name="T5" fmla="*/ 384 h 384"/>
              <a:gd name="T6" fmla="*/ 101 w 118"/>
              <a:gd name="T7" fmla="*/ 320 h 384"/>
              <a:gd name="T8" fmla="*/ 54 w 118"/>
              <a:gd name="T9" fmla="*/ 316 h 384"/>
              <a:gd name="T10" fmla="*/ 12 w 118"/>
              <a:gd name="T11" fmla="*/ 0 h 384"/>
              <a:gd name="T12" fmla="*/ 0 w 118"/>
              <a:gd name="T13" fmla="*/ 118 h 384"/>
              <a:gd name="T14" fmla="*/ 40 w 118"/>
              <a:gd name="T15" fmla="*/ 266 h 384"/>
              <a:gd name="T16" fmla="*/ 51 w 118"/>
              <a:gd name="T17" fmla="*/ 140 h 384"/>
              <a:gd name="T18" fmla="*/ 12 w 11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84">
                <a:moveTo>
                  <a:pt x="54" y="316"/>
                </a:moveTo>
                <a:lnTo>
                  <a:pt x="71" y="380"/>
                </a:lnTo>
                <a:lnTo>
                  <a:pt x="118" y="384"/>
                </a:lnTo>
                <a:lnTo>
                  <a:pt x="101" y="320"/>
                </a:lnTo>
                <a:lnTo>
                  <a:pt x="54" y="316"/>
                </a:lnTo>
                <a:moveTo>
                  <a:pt x="12" y="0"/>
                </a:moveTo>
                <a:lnTo>
                  <a:pt x="0" y="118"/>
                </a:lnTo>
                <a:lnTo>
                  <a:pt x="40" y="266"/>
                </a:lnTo>
                <a:lnTo>
                  <a:pt x="51" y="14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0" name="ïṡḻíḓê"/>
          <p:cNvSpPr/>
          <p:nvPr/>
        </p:nvSpPr>
        <p:spPr bwMode="auto">
          <a:xfrm>
            <a:off x="1502780" y="2652253"/>
            <a:ext cx="263539" cy="566509"/>
          </a:xfrm>
          <a:custGeom>
            <a:avLst/>
            <a:gdLst>
              <a:gd name="T0" fmla="*/ 89 w 401"/>
              <a:gd name="T1" fmla="*/ 770 h 862"/>
              <a:gd name="T2" fmla="*/ 106 w 401"/>
              <a:gd name="T3" fmla="*/ 834 h 862"/>
              <a:gd name="T4" fmla="*/ 401 w 401"/>
              <a:gd name="T5" fmla="*/ 862 h 862"/>
              <a:gd name="T6" fmla="*/ 393 w 401"/>
              <a:gd name="T7" fmla="*/ 797 h 862"/>
              <a:gd name="T8" fmla="*/ 89 w 401"/>
              <a:gd name="T9" fmla="*/ 770 h 862"/>
              <a:gd name="T10" fmla="*/ 90 w 401"/>
              <a:gd name="T11" fmla="*/ 0 h 862"/>
              <a:gd name="T12" fmla="*/ 52 w 401"/>
              <a:gd name="T13" fmla="*/ 10 h 862"/>
              <a:gd name="T14" fmla="*/ 0 w 401"/>
              <a:gd name="T15" fmla="*/ 450 h 862"/>
              <a:gd name="T16" fmla="*/ 39 w 401"/>
              <a:gd name="T17" fmla="*/ 590 h 862"/>
              <a:gd name="T18" fmla="*/ 90 w 401"/>
              <a:gd name="T19"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862">
                <a:moveTo>
                  <a:pt x="89" y="770"/>
                </a:moveTo>
                <a:lnTo>
                  <a:pt x="106" y="834"/>
                </a:lnTo>
                <a:lnTo>
                  <a:pt x="401" y="862"/>
                </a:lnTo>
                <a:lnTo>
                  <a:pt x="393" y="797"/>
                </a:lnTo>
                <a:lnTo>
                  <a:pt x="89" y="770"/>
                </a:lnTo>
                <a:close/>
                <a:moveTo>
                  <a:pt x="90" y="0"/>
                </a:moveTo>
                <a:lnTo>
                  <a:pt x="52" y="10"/>
                </a:lnTo>
                <a:lnTo>
                  <a:pt x="0" y="450"/>
                </a:lnTo>
                <a:lnTo>
                  <a:pt x="39" y="590"/>
                </a:lnTo>
                <a:lnTo>
                  <a:pt x="90" y="0"/>
                </a:lnTo>
                <a:close/>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1" name="iŝlïḋe"/>
          <p:cNvSpPr/>
          <p:nvPr/>
        </p:nvSpPr>
        <p:spPr bwMode="auto">
          <a:xfrm>
            <a:off x="1502780" y="2652253"/>
            <a:ext cx="263539" cy="566509"/>
          </a:xfrm>
          <a:custGeom>
            <a:avLst/>
            <a:gdLst>
              <a:gd name="T0" fmla="*/ 89 w 401"/>
              <a:gd name="T1" fmla="*/ 770 h 862"/>
              <a:gd name="T2" fmla="*/ 106 w 401"/>
              <a:gd name="T3" fmla="*/ 834 h 862"/>
              <a:gd name="T4" fmla="*/ 401 w 401"/>
              <a:gd name="T5" fmla="*/ 862 h 862"/>
              <a:gd name="T6" fmla="*/ 393 w 401"/>
              <a:gd name="T7" fmla="*/ 797 h 862"/>
              <a:gd name="T8" fmla="*/ 89 w 401"/>
              <a:gd name="T9" fmla="*/ 770 h 862"/>
              <a:gd name="T10" fmla="*/ 90 w 401"/>
              <a:gd name="T11" fmla="*/ 0 h 862"/>
              <a:gd name="T12" fmla="*/ 52 w 401"/>
              <a:gd name="T13" fmla="*/ 10 h 862"/>
              <a:gd name="T14" fmla="*/ 0 w 401"/>
              <a:gd name="T15" fmla="*/ 450 h 862"/>
              <a:gd name="T16" fmla="*/ 39 w 401"/>
              <a:gd name="T17" fmla="*/ 590 h 862"/>
              <a:gd name="T18" fmla="*/ 90 w 401"/>
              <a:gd name="T19"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862">
                <a:moveTo>
                  <a:pt x="89" y="770"/>
                </a:moveTo>
                <a:lnTo>
                  <a:pt x="106" y="834"/>
                </a:lnTo>
                <a:lnTo>
                  <a:pt x="401" y="862"/>
                </a:lnTo>
                <a:lnTo>
                  <a:pt x="393" y="797"/>
                </a:lnTo>
                <a:lnTo>
                  <a:pt x="89" y="770"/>
                </a:lnTo>
                <a:moveTo>
                  <a:pt x="90" y="0"/>
                </a:moveTo>
                <a:lnTo>
                  <a:pt x="52" y="10"/>
                </a:lnTo>
                <a:lnTo>
                  <a:pt x="0" y="450"/>
                </a:lnTo>
                <a:lnTo>
                  <a:pt x="39" y="590"/>
                </a:lnTo>
                <a:lnTo>
                  <a:pt x="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2" name="ïšľïde"/>
          <p:cNvSpPr/>
          <p:nvPr/>
        </p:nvSpPr>
        <p:spPr bwMode="auto">
          <a:xfrm>
            <a:off x="1517896" y="1485716"/>
            <a:ext cx="2430340" cy="1869745"/>
          </a:xfrm>
          <a:custGeom>
            <a:avLst/>
            <a:gdLst>
              <a:gd name="T0" fmla="*/ 0 w 3698"/>
              <a:gd name="T1" fmla="*/ 2540 h 2845"/>
              <a:gd name="T2" fmla="*/ 224 w 3698"/>
              <a:gd name="T3" fmla="*/ 0 h 2845"/>
              <a:gd name="T4" fmla="*/ 3698 w 3698"/>
              <a:gd name="T5" fmla="*/ 305 h 2845"/>
              <a:gd name="T6" fmla="*/ 3475 w 3698"/>
              <a:gd name="T7" fmla="*/ 2845 h 2845"/>
              <a:gd name="T8" fmla="*/ 0 w 3698"/>
              <a:gd name="T9" fmla="*/ 2540 h 2845"/>
            </a:gdLst>
            <a:ahLst/>
            <a:cxnLst>
              <a:cxn ang="0">
                <a:pos x="T0" y="T1"/>
              </a:cxn>
              <a:cxn ang="0">
                <a:pos x="T2" y="T3"/>
              </a:cxn>
              <a:cxn ang="0">
                <a:pos x="T4" y="T5"/>
              </a:cxn>
              <a:cxn ang="0">
                <a:pos x="T6" y="T7"/>
              </a:cxn>
              <a:cxn ang="0">
                <a:pos x="T8" y="T9"/>
              </a:cxn>
            </a:cxnLst>
            <a:rect l="0" t="0" r="r" b="b"/>
            <a:pathLst>
              <a:path w="3698" h="2845">
                <a:moveTo>
                  <a:pt x="0" y="2540"/>
                </a:moveTo>
                <a:lnTo>
                  <a:pt x="224" y="0"/>
                </a:lnTo>
                <a:lnTo>
                  <a:pt x="3698" y="305"/>
                </a:lnTo>
                <a:lnTo>
                  <a:pt x="3475" y="2845"/>
                </a:lnTo>
                <a:lnTo>
                  <a:pt x="0" y="2540"/>
                </a:lnTo>
                <a:close/>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3" name="íṡḻíḓê"/>
          <p:cNvSpPr/>
          <p:nvPr/>
        </p:nvSpPr>
        <p:spPr bwMode="auto">
          <a:xfrm>
            <a:off x="1517896" y="1485716"/>
            <a:ext cx="2430340" cy="1869745"/>
          </a:xfrm>
          <a:custGeom>
            <a:avLst/>
            <a:gdLst>
              <a:gd name="T0" fmla="*/ 0 w 3698"/>
              <a:gd name="T1" fmla="*/ 2540 h 2845"/>
              <a:gd name="T2" fmla="*/ 224 w 3698"/>
              <a:gd name="T3" fmla="*/ 0 h 2845"/>
              <a:gd name="T4" fmla="*/ 3698 w 3698"/>
              <a:gd name="T5" fmla="*/ 305 h 2845"/>
              <a:gd name="T6" fmla="*/ 3475 w 3698"/>
              <a:gd name="T7" fmla="*/ 2845 h 2845"/>
              <a:gd name="T8" fmla="*/ 0 w 3698"/>
              <a:gd name="T9" fmla="*/ 2540 h 2845"/>
            </a:gdLst>
            <a:ahLst/>
            <a:cxnLst>
              <a:cxn ang="0">
                <a:pos x="T0" y="T1"/>
              </a:cxn>
              <a:cxn ang="0">
                <a:pos x="T2" y="T3"/>
              </a:cxn>
              <a:cxn ang="0">
                <a:pos x="T4" y="T5"/>
              </a:cxn>
              <a:cxn ang="0">
                <a:pos x="T6" y="T7"/>
              </a:cxn>
              <a:cxn ang="0">
                <a:pos x="T8" y="T9"/>
              </a:cxn>
            </a:cxnLst>
            <a:rect l="0" t="0" r="r" b="b"/>
            <a:pathLst>
              <a:path w="3698" h="2845">
                <a:moveTo>
                  <a:pt x="0" y="2540"/>
                </a:moveTo>
                <a:lnTo>
                  <a:pt x="224" y="0"/>
                </a:lnTo>
                <a:lnTo>
                  <a:pt x="3698" y="305"/>
                </a:lnTo>
                <a:lnTo>
                  <a:pt x="3475" y="2845"/>
                </a:lnTo>
                <a:lnTo>
                  <a:pt x="0" y="25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4" name="îṧḻîḑe"/>
          <p:cNvSpPr/>
          <p:nvPr/>
        </p:nvSpPr>
        <p:spPr bwMode="auto">
          <a:xfrm>
            <a:off x="2887509" y="1741369"/>
            <a:ext cx="801132" cy="115011"/>
          </a:xfrm>
          <a:custGeom>
            <a:avLst/>
            <a:gdLst>
              <a:gd name="T0" fmla="*/ 1213 w 1219"/>
              <a:gd name="T1" fmla="*/ 175 h 175"/>
              <a:gd name="T2" fmla="*/ 0 w 1219"/>
              <a:gd name="T3" fmla="*/ 70 h 175"/>
              <a:gd name="T4" fmla="*/ 6 w 1219"/>
              <a:gd name="T5" fmla="*/ 0 h 175"/>
              <a:gd name="T6" fmla="*/ 1219 w 1219"/>
              <a:gd name="T7" fmla="*/ 107 h 175"/>
              <a:gd name="T8" fmla="*/ 1213 w 1219"/>
              <a:gd name="T9" fmla="*/ 175 h 175"/>
            </a:gdLst>
            <a:ahLst/>
            <a:cxnLst>
              <a:cxn ang="0">
                <a:pos x="T0" y="T1"/>
              </a:cxn>
              <a:cxn ang="0">
                <a:pos x="T2" y="T3"/>
              </a:cxn>
              <a:cxn ang="0">
                <a:pos x="T4" y="T5"/>
              </a:cxn>
              <a:cxn ang="0">
                <a:pos x="T6" y="T7"/>
              </a:cxn>
              <a:cxn ang="0">
                <a:pos x="T8" y="T9"/>
              </a:cxn>
            </a:cxnLst>
            <a:rect l="0" t="0" r="r" b="b"/>
            <a:pathLst>
              <a:path w="1219" h="175">
                <a:moveTo>
                  <a:pt x="1213" y="175"/>
                </a:moveTo>
                <a:lnTo>
                  <a:pt x="0" y="70"/>
                </a:lnTo>
                <a:lnTo>
                  <a:pt x="6" y="0"/>
                </a:lnTo>
                <a:lnTo>
                  <a:pt x="1219" y="107"/>
                </a:lnTo>
                <a:lnTo>
                  <a:pt x="1213" y="175"/>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5" name="îŝ1íḓé"/>
          <p:cNvSpPr/>
          <p:nvPr/>
        </p:nvSpPr>
        <p:spPr bwMode="auto">
          <a:xfrm>
            <a:off x="3000548" y="1856379"/>
            <a:ext cx="678234" cy="81493"/>
          </a:xfrm>
          <a:custGeom>
            <a:avLst/>
            <a:gdLst>
              <a:gd name="T0" fmla="*/ 1030 w 1032"/>
              <a:gd name="T1" fmla="*/ 124 h 124"/>
              <a:gd name="T2" fmla="*/ 0 w 1032"/>
              <a:gd name="T3" fmla="*/ 34 h 124"/>
              <a:gd name="T4" fmla="*/ 2 w 1032"/>
              <a:gd name="T5" fmla="*/ 0 h 124"/>
              <a:gd name="T6" fmla="*/ 1032 w 1032"/>
              <a:gd name="T7" fmla="*/ 90 h 124"/>
              <a:gd name="T8" fmla="*/ 1030 w 1032"/>
              <a:gd name="T9" fmla="*/ 124 h 124"/>
            </a:gdLst>
            <a:ahLst/>
            <a:cxnLst>
              <a:cxn ang="0">
                <a:pos x="T0" y="T1"/>
              </a:cxn>
              <a:cxn ang="0">
                <a:pos x="T2" y="T3"/>
              </a:cxn>
              <a:cxn ang="0">
                <a:pos x="T4" y="T5"/>
              </a:cxn>
              <a:cxn ang="0">
                <a:pos x="T6" y="T7"/>
              </a:cxn>
              <a:cxn ang="0">
                <a:pos x="T8" y="T9"/>
              </a:cxn>
            </a:cxnLst>
            <a:rect l="0" t="0" r="r" b="b"/>
            <a:pathLst>
              <a:path w="1032" h="124">
                <a:moveTo>
                  <a:pt x="1030" y="124"/>
                </a:moveTo>
                <a:lnTo>
                  <a:pt x="0" y="34"/>
                </a:lnTo>
                <a:lnTo>
                  <a:pt x="2" y="0"/>
                </a:lnTo>
                <a:lnTo>
                  <a:pt x="1032" y="90"/>
                </a:lnTo>
                <a:lnTo>
                  <a:pt x="1030" y="12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6" name="iṡḷíḍè"/>
          <p:cNvSpPr/>
          <p:nvPr/>
        </p:nvSpPr>
        <p:spPr bwMode="auto">
          <a:xfrm>
            <a:off x="2874365" y="1910927"/>
            <a:ext cx="799160" cy="91351"/>
          </a:xfrm>
          <a:custGeom>
            <a:avLst/>
            <a:gdLst>
              <a:gd name="T0" fmla="*/ 1213 w 1216"/>
              <a:gd name="T1" fmla="*/ 139 h 139"/>
              <a:gd name="T2" fmla="*/ 0 w 1216"/>
              <a:gd name="T3" fmla="*/ 34 h 139"/>
              <a:gd name="T4" fmla="*/ 3 w 1216"/>
              <a:gd name="T5" fmla="*/ 0 h 139"/>
              <a:gd name="T6" fmla="*/ 1216 w 1216"/>
              <a:gd name="T7" fmla="*/ 105 h 139"/>
              <a:gd name="T8" fmla="*/ 1213 w 1216"/>
              <a:gd name="T9" fmla="*/ 139 h 139"/>
            </a:gdLst>
            <a:ahLst/>
            <a:cxnLst>
              <a:cxn ang="0">
                <a:pos x="T0" y="T1"/>
              </a:cxn>
              <a:cxn ang="0">
                <a:pos x="T2" y="T3"/>
              </a:cxn>
              <a:cxn ang="0">
                <a:pos x="T4" y="T5"/>
              </a:cxn>
              <a:cxn ang="0">
                <a:pos x="T6" y="T7"/>
              </a:cxn>
              <a:cxn ang="0">
                <a:pos x="T8" y="T9"/>
              </a:cxn>
            </a:cxnLst>
            <a:rect l="0" t="0" r="r" b="b"/>
            <a:pathLst>
              <a:path w="1216" h="139">
                <a:moveTo>
                  <a:pt x="1213" y="139"/>
                </a:moveTo>
                <a:lnTo>
                  <a:pt x="0" y="34"/>
                </a:lnTo>
                <a:lnTo>
                  <a:pt x="3" y="0"/>
                </a:lnTo>
                <a:lnTo>
                  <a:pt x="1216" y="105"/>
                </a:lnTo>
                <a:lnTo>
                  <a:pt x="1213" y="139"/>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7" name="isḷïḓê"/>
          <p:cNvSpPr/>
          <p:nvPr/>
        </p:nvSpPr>
        <p:spPr bwMode="auto">
          <a:xfrm>
            <a:off x="2869107" y="1975333"/>
            <a:ext cx="798503" cy="92009"/>
          </a:xfrm>
          <a:custGeom>
            <a:avLst/>
            <a:gdLst>
              <a:gd name="T0" fmla="*/ 1212 w 1215"/>
              <a:gd name="T1" fmla="*/ 140 h 140"/>
              <a:gd name="T2" fmla="*/ 0 w 1215"/>
              <a:gd name="T3" fmla="*/ 33 h 140"/>
              <a:gd name="T4" fmla="*/ 3 w 1215"/>
              <a:gd name="T5" fmla="*/ 0 h 140"/>
              <a:gd name="T6" fmla="*/ 1215 w 1215"/>
              <a:gd name="T7" fmla="*/ 105 h 140"/>
              <a:gd name="T8" fmla="*/ 1212 w 1215"/>
              <a:gd name="T9" fmla="*/ 140 h 140"/>
            </a:gdLst>
            <a:ahLst/>
            <a:cxnLst>
              <a:cxn ang="0">
                <a:pos x="T0" y="T1"/>
              </a:cxn>
              <a:cxn ang="0">
                <a:pos x="T2" y="T3"/>
              </a:cxn>
              <a:cxn ang="0">
                <a:pos x="T4" y="T5"/>
              </a:cxn>
              <a:cxn ang="0">
                <a:pos x="T6" y="T7"/>
              </a:cxn>
              <a:cxn ang="0">
                <a:pos x="T8" y="T9"/>
              </a:cxn>
            </a:cxnLst>
            <a:rect l="0" t="0" r="r" b="b"/>
            <a:pathLst>
              <a:path w="1215" h="140">
                <a:moveTo>
                  <a:pt x="1212" y="140"/>
                </a:moveTo>
                <a:lnTo>
                  <a:pt x="0" y="33"/>
                </a:lnTo>
                <a:lnTo>
                  <a:pt x="3" y="0"/>
                </a:lnTo>
                <a:lnTo>
                  <a:pt x="1215" y="105"/>
                </a:lnTo>
                <a:lnTo>
                  <a:pt x="1212"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8" name="îṥ1ïďé"/>
          <p:cNvSpPr/>
          <p:nvPr/>
        </p:nvSpPr>
        <p:spPr bwMode="auto">
          <a:xfrm>
            <a:off x="2863192" y="2039081"/>
            <a:ext cx="799160" cy="92666"/>
          </a:xfrm>
          <a:custGeom>
            <a:avLst/>
            <a:gdLst>
              <a:gd name="T0" fmla="*/ 1213 w 1216"/>
              <a:gd name="T1" fmla="*/ 141 h 141"/>
              <a:gd name="T2" fmla="*/ 0 w 1216"/>
              <a:gd name="T3" fmla="*/ 34 h 141"/>
              <a:gd name="T4" fmla="*/ 3 w 1216"/>
              <a:gd name="T5" fmla="*/ 0 h 141"/>
              <a:gd name="T6" fmla="*/ 1216 w 1216"/>
              <a:gd name="T7" fmla="*/ 107 h 141"/>
              <a:gd name="T8" fmla="*/ 1213 w 1216"/>
              <a:gd name="T9" fmla="*/ 141 h 141"/>
            </a:gdLst>
            <a:ahLst/>
            <a:cxnLst>
              <a:cxn ang="0">
                <a:pos x="T0" y="T1"/>
              </a:cxn>
              <a:cxn ang="0">
                <a:pos x="T2" y="T3"/>
              </a:cxn>
              <a:cxn ang="0">
                <a:pos x="T4" y="T5"/>
              </a:cxn>
              <a:cxn ang="0">
                <a:pos x="T6" y="T7"/>
              </a:cxn>
              <a:cxn ang="0">
                <a:pos x="T8" y="T9"/>
              </a:cxn>
            </a:cxnLst>
            <a:rect l="0" t="0" r="r" b="b"/>
            <a:pathLst>
              <a:path w="1216" h="141">
                <a:moveTo>
                  <a:pt x="1213" y="141"/>
                </a:moveTo>
                <a:lnTo>
                  <a:pt x="0" y="34"/>
                </a:lnTo>
                <a:lnTo>
                  <a:pt x="3" y="0"/>
                </a:lnTo>
                <a:lnTo>
                  <a:pt x="1216" y="107"/>
                </a:lnTo>
                <a:lnTo>
                  <a:pt x="1213" y="14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39" name="îṩļïďê"/>
          <p:cNvSpPr/>
          <p:nvPr/>
        </p:nvSpPr>
        <p:spPr bwMode="auto">
          <a:xfrm>
            <a:off x="2863192" y="2039081"/>
            <a:ext cx="799160" cy="92666"/>
          </a:xfrm>
          <a:custGeom>
            <a:avLst/>
            <a:gdLst>
              <a:gd name="T0" fmla="*/ 1213 w 1216"/>
              <a:gd name="T1" fmla="*/ 141 h 141"/>
              <a:gd name="T2" fmla="*/ 0 w 1216"/>
              <a:gd name="T3" fmla="*/ 34 h 141"/>
              <a:gd name="T4" fmla="*/ 3 w 1216"/>
              <a:gd name="T5" fmla="*/ 0 h 141"/>
              <a:gd name="T6" fmla="*/ 1216 w 1216"/>
              <a:gd name="T7" fmla="*/ 107 h 141"/>
              <a:gd name="T8" fmla="*/ 1213 w 1216"/>
              <a:gd name="T9" fmla="*/ 141 h 141"/>
            </a:gdLst>
            <a:ahLst/>
            <a:cxnLst>
              <a:cxn ang="0">
                <a:pos x="T0" y="T1"/>
              </a:cxn>
              <a:cxn ang="0">
                <a:pos x="T2" y="T3"/>
              </a:cxn>
              <a:cxn ang="0">
                <a:pos x="T4" y="T5"/>
              </a:cxn>
              <a:cxn ang="0">
                <a:pos x="T6" y="T7"/>
              </a:cxn>
              <a:cxn ang="0">
                <a:pos x="T8" y="T9"/>
              </a:cxn>
            </a:cxnLst>
            <a:rect l="0" t="0" r="r" b="b"/>
            <a:pathLst>
              <a:path w="1216" h="141">
                <a:moveTo>
                  <a:pt x="1213" y="141"/>
                </a:moveTo>
                <a:lnTo>
                  <a:pt x="0" y="34"/>
                </a:lnTo>
                <a:lnTo>
                  <a:pt x="3" y="0"/>
                </a:lnTo>
                <a:lnTo>
                  <a:pt x="1216" y="107"/>
                </a:lnTo>
                <a:lnTo>
                  <a:pt x="1213" y="1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0" name="ïṡ1iḋè"/>
          <p:cNvSpPr/>
          <p:nvPr/>
        </p:nvSpPr>
        <p:spPr bwMode="auto">
          <a:xfrm>
            <a:off x="2857934" y="2103488"/>
            <a:ext cx="798503" cy="92666"/>
          </a:xfrm>
          <a:custGeom>
            <a:avLst/>
            <a:gdLst>
              <a:gd name="T0" fmla="*/ 1212 w 1215"/>
              <a:gd name="T1" fmla="*/ 141 h 141"/>
              <a:gd name="T2" fmla="*/ 0 w 1215"/>
              <a:gd name="T3" fmla="*/ 34 h 141"/>
              <a:gd name="T4" fmla="*/ 3 w 1215"/>
              <a:gd name="T5" fmla="*/ 0 h 141"/>
              <a:gd name="T6" fmla="*/ 1215 w 1215"/>
              <a:gd name="T7" fmla="*/ 107 h 141"/>
              <a:gd name="T8" fmla="*/ 1212 w 1215"/>
              <a:gd name="T9" fmla="*/ 141 h 141"/>
            </a:gdLst>
            <a:ahLst/>
            <a:cxnLst>
              <a:cxn ang="0">
                <a:pos x="T0" y="T1"/>
              </a:cxn>
              <a:cxn ang="0">
                <a:pos x="T2" y="T3"/>
              </a:cxn>
              <a:cxn ang="0">
                <a:pos x="T4" y="T5"/>
              </a:cxn>
              <a:cxn ang="0">
                <a:pos x="T6" y="T7"/>
              </a:cxn>
              <a:cxn ang="0">
                <a:pos x="T8" y="T9"/>
              </a:cxn>
            </a:cxnLst>
            <a:rect l="0" t="0" r="r" b="b"/>
            <a:pathLst>
              <a:path w="1215" h="141">
                <a:moveTo>
                  <a:pt x="1212" y="141"/>
                </a:moveTo>
                <a:lnTo>
                  <a:pt x="0" y="34"/>
                </a:lnTo>
                <a:lnTo>
                  <a:pt x="3" y="0"/>
                </a:lnTo>
                <a:lnTo>
                  <a:pt x="1215" y="107"/>
                </a:lnTo>
                <a:lnTo>
                  <a:pt x="1212" y="14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1" name="iṣ1ïḓé"/>
          <p:cNvSpPr/>
          <p:nvPr/>
        </p:nvSpPr>
        <p:spPr bwMode="auto">
          <a:xfrm>
            <a:off x="2857934" y="2103488"/>
            <a:ext cx="798503" cy="92666"/>
          </a:xfrm>
          <a:custGeom>
            <a:avLst/>
            <a:gdLst>
              <a:gd name="T0" fmla="*/ 1212 w 1215"/>
              <a:gd name="T1" fmla="*/ 141 h 141"/>
              <a:gd name="T2" fmla="*/ 0 w 1215"/>
              <a:gd name="T3" fmla="*/ 34 h 141"/>
              <a:gd name="T4" fmla="*/ 3 w 1215"/>
              <a:gd name="T5" fmla="*/ 0 h 141"/>
              <a:gd name="T6" fmla="*/ 1215 w 1215"/>
              <a:gd name="T7" fmla="*/ 107 h 141"/>
              <a:gd name="T8" fmla="*/ 1212 w 1215"/>
              <a:gd name="T9" fmla="*/ 141 h 141"/>
            </a:gdLst>
            <a:ahLst/>
            <a:cxnLst>
              <a:cxn ang="0">
                <a:pos x="T0" y="T1"/>
              </a:cxn>
              <a:cxn ang="0">
                <a:pos x="T2" y="T3"/>
              </a:cxn>
              <a:cxn ang="0">
                <a:pos x="T4" y="T5"/>
              </a:cxn>
              <a:cxn ang="0">
                <a:pos x="T6" y="T7"/>
              </a:cxn>
              <a:cxn ang="0">
                <a:pos x="T8" y="T9"/>
              </a:cxn>
            </a:cxnLst>
            <a:rect l="0" t="0" r="r" b="b"/>
            <a:pathLst>
              <a:path w="1215" h="141">
                <a:moveTo>
                  <a:pt x="1212" y="141"/>
                </a:moveTo>
                <a:lnTo>
                  <a:pt x="0" y="34"/>
                </a:lnTo>
                <a:lnTo>
                  <a:pt x="3" y="0"/>
                </a:lnTo>
                <a:lnTo>
                  <a:pt x="1215" y="107"/>
                </a:lnTo>
                <a:lnTo>
                  <a:pt x="1212" y="14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2" name="íšḻîḍé"/>
          <p:cNvSpPr/>
          <p:nvPr/>
        </p:nvSpPr>
        <p:spPr bwMode="auto">
          <a:xfrm>
            <a:off x="2851363" y="2171837"/>
            <a:ext cx="799817" cy="92009"/>
          </a:xfrm>
          <a:custGeom>
            <a:avLst/>
            <a:gdLst>
              <a:gd name="T0" fmla="*/ 1214 w 1217"/>
              <a:gd name="T1" fmla="*/ 140 h 140"/>
              <a:gd name="T2" fmla="*/ 0 w 1217"/>
              <a:gd name="T3" fmla="*/ 34 h 140"/>
              <a:gd name="T4" fmla="*/ 4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4"/>
                </a:lnTo>
                <a:lnTo>
                  <a:pt x="4" y="0"/>
                </a:lnTo>
                <a:lnTo>
                  <a:pt x="1217" y="106"/>
                </a:lnTo>
                <a:lnTo>
                  <a:pt x="1214"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3" name="íṥ1ide"/>
          <p:cNvSpPr/>
          <p:nvPr/>
        </p:nvSpPr>
        <p:spPr bwMode="auto">
          <a:xfrm>
            <a:off x="2851363" y="2171837"/>
            <a:ext cx="799817" cy="92009"/>
          </a:xfrm>
          <a:custGeom>
            <a:avLst/>
            <a:gdLst>
              <a:gd name="T0" fmla="*/ 1214 w 1217"/>
              <a:gd name="T1" fmla="*/ 140 h 140"/>
              <a:gd name="T2" fmla="*/ 0 w 1217"/>
              <a:gd name="T3" fmla="*/ 34 h 140"/>
              <a:gd name="T4" fmla="*/ 4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4"/>
                </a:lnTo>
                <a:lnTo>
                  <a:pt x="4" y="0"/>
                </a:lnTo>
                <a:lnTo>
                  <a:pt x="1217" y="106"/>
                </a:lnTo>
                <a:lnTo>
                  <a:pt x="1214"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4" name="iṣḻíḓè"/>
          <p:cNvSpPr/>
          <p:nvPr/>
        </p:nvSpPr>
        <p:spPr bwMode="auto">
          <a:xfrm>
            <a:off x="2845447" y="2236243"/>
            <a:ext cx="799817" cy="92009"/>
          </a:xfrm>
          <a:custGeom>
            <a:avLst/>
            <a:gdLst>
              <a:gd name="T0" fmla="*/ 1214 w 1217"/>
              <a:gd name="T1" fmla="*/ 140 h 140"/>
              <a:gd name="T2" fmla="*/ 0 w 1217"/>
              <a:gd name="T3" fmla="*/ 35 h 140"/>
              <a:gd name="T4" fmla="*/ 3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5"/>
                </a:lnTo>
                <a:lnTo>
                  <a:pt x="3" y="0"/>
                </a:lnTo>
                <a:lnTo>
                  <a:pt x="1217" y="106"/>
                </a:lnTo>
                <a:lnTo>
                  <a:pt x="1214" y="140"/>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5" name="ïSľîḑe"/>
          <p:cNvSpPr/>
          <p:nvPr/>
        </p:nvSpPr>
        <p:spPr bwMode="auto">
          <a:xfrm>
            <a:off x="2845447" y="2236243"/>
            <a:ext cx="799817" cy="92009"/>
          </a:xfrm>
          <a:custGeom>
            <a:avLst/>
            <a:gdLst>
              <a:gd name="T0" fmla="*/ 1214 w 1217"/>
              <a:gd name="T1" fmla="*/ 140 h 140"/>
              <a:gd name="T2" fmla="*/ 0 w 1217"/>
              <a:gd name="T3" fmla="*/ 35 h 140"/>
              <a:gd name="T4" fmla="*/ 3 w 1217"/>
              <a:gd name="T5" fmla="*/ 0 h 140"/>
              <a:gd name="T6" fmla="*/ 1217 w 1217"/>
              <a:gd name="T7" fmla="*/ 106 h 140"/>
              <a:gd name="T8" fmla="*/ 1214 w 1217"/>
              <a:gd name="T9" fmla="*/ 140 h 140"/>
            </a:gdLst>
            <a:ahLst/>
            <a:cxnLst>
              <a:cxn ang="0">
                <a:pos x="T0" y="T1"/>
              </a:cxn>
              <a:cxn ang="0">
                <a:pos x="T2" y="T3"/>
              </a:cxn>
              <a:cxn ang="0">
                <a:pos x="T4" y="T5"/>
              </a:cxn>
              <a:cxn ang="0">
                <a:pos x="T6" y="T7"/>
              </a:cxn>
              <a:cxn ang="0">
                <a:pos x="T8" y="T9"/>
              </a:cxn>
            </a:cxnLst>
            <a:rect l="0" t="0" r="r" b="b"/>
            <a:pathLst>
              <a:path w="1217" h="140">
                <a:moveTo>
                  <a:pt x="1214" y="140"/>
                </a:moveTo>
                <a:lnTo>
                  <a:pt x="0" y="35"/>
                </a:lnTo>
                <a:lnTo>
                  <a:pt x="3" y="0"/>
                </a:lnTo>
                <a:lnTo>
                  <a:pt x="1217" y="106"/>
                </a:lnTo>
                <a:lnTo>
                  <a:pt x="1214" y="1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6" name="íşḻiďe"/>
          <p:cNvSpPr/>
          <p:nvPr/>
        </p:nvSpPr>
        <p:spPr bwMode="auto">
          <a:xfrm>
            <a:off x="2840190" y="2301306"/>
            <a:ext cx="594112" cy="73607"/>
          </a:xfrm>
          <a:custGeom>
            <a:avLst/>
            <a:gdLst>
              <a:gd name="T0" fmla="*/ 901 w 904"/>
              <a:gd name="T1" fmla="*/ 112 h 112"/>
              <a:gd name="T2" fmla="*/ 0 w 904"/>
              <a:gd name="T3" fmla="*/ 34 h 112"/>
              <a:gd name="T4" fmla="*/ 3 w 904"/>
              <a:gd name="T5" fmla="*/ 0 h 112"/>
              <a:gd name="T6" fmla="*/ 904 w 904"/>
              <a:gd name="T7" fmla="*/ 78 h 112"/>
              <a:gd name="T8" fmla="*/ 901 w 904"/>
              <a:gd name="T9" fmla="*/ 112 h 112"/>
            </a:gdLst>
            <a:ahLst/>
            <a:cxnLst>
              <a:cxn ang="0">
                <a:pos x="T0" y="T1"/>
              </a:cxn>
              <a:cxn ang="0">
                <a:pos x="T2" y="T3"/>
              </a:cxn>
              <a:cxn ang="0">
                <a:pos x="T4" y="T5"/>
              </a:cxn>
              <a:cxn ang="0">
                <a:pos x="T6" y="T7"/>
              </a:cxn>
              <a:cxn ang="0">
                <a:pos x="T8" y="T9"/>
              </a:cxn>
            </a:cxnLst>
            <a:rect l="0" t="0" r="r" b="b"/>
            <a:pathLst>
              <a:path w="904" h="112">
                <a:moveTo>
                  <a:pt x="901" y="112"/>
                </a:moveTo>
                <a:lnTo>
                  <a:pt x="0" y="34"/>
                </a:lnTo>
                <a:lnTo>
                  <a:pt x="3" y="0"/>
                </a:lnTo>
                <a:lnTo>
                  <a:pt x="904" y="78"/>
                </a:lnTo>
                <a:lnTo>
                  <a:pt x="901" y="112"/>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7" name="îṧḷíḑe"/>
          <p:cNvSpPr/>
          <p:nvPr/>
        </p:nvSpPr>
        <p:spPr bwMode="auto">
          <a:xfrm>
            <a:off x="2840190" y="2301306"/>
            <a:ext cx="594112" cy="73607"/>
          </a:xfrm>
          <a:custGeom>
            <a:avLst/>
            <a:gdLst>
              <a:gd name="T0" fmla="*/ 901 w 904"/>
              <a:gd name="T1" fmla="*/ 112 h 112"/>
              <a:gd name="T2" fmla="*/ 0 w 904"/>
              <a:gd name="T3" fmla="*/ 34 h 112"/>
              <a:gd name="T4" fmla="*/ 3 w 904"/>
              <a:gd name="T5" fmla="*/ 0 h 112"/>
              <a:gd name="T6" fmla="*/ 904 w 904"/>
              <a:gd name="T7" fmla="*/ 78 h 112"/>
              <a:gd name="T8" fmla="*/ 901 w 904"/>
              <a:gd name="T9" fmla="*/ 112 h 112"/>
            </a:gdLst>
            <a:ahLst/>
            <a:cxnLst>
              <a:cxn ang="0">
                <a:pos x="T0" y="T1"/>
              </a:cxn>
              <a:cxn ang="0">
                <a:pos x="T2" y="T3"/>
              </a:cxn>
              <a:cxn ang="0">
                <a:pos x="T4" y="T5"/>
              </a:cxn>
              <a:cxn ang="0">
                <a:pos x="T6" y="T7"/>
              </a:cxn>
              <a:cxn ang="0">
                <a:pos x="T8" y="T9"/>
              </a:cxn>
            </a:cxnLst>
            <a:rect l="0" t="0" r="r" b="b"/>
            <a:pathLst>
              <a:path w="904" h="112">
                <a:moveTo>
                  <a:pt x="901" y="112"/>
                </a:moveTo>
                <a:lnTo>
                  <a:pt x="0" y="34"/>
                </a:lnTo>
                <a:lnTo>
                  <a:pt x="3" y="0"/>
                </a:lnTo>
                <a:lnTo>
                  <a:pt x="904" y="78"/>
                </a:lnTo>
                <a:lnTo>
                  <a:pt x="901" y="1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8" name="îş1ïḑè"/>
          <p:cNvSpPr/>
          <p:nvPr/>
        </p:nvSpPr>
        <p:spPr bwMode="auto">
          <a:xfrm>
            <a:off x="1868843" y="2879645"/>
            <a:ext cx="63749" cy="63749"/>
          </a:xfrm>
          <a:custGeom>
            <a:avLst/>
            <a:gdLst>
              <a:gd name="T0" fmla="*/ 90 w 97"/>
              <a:gd name="T1" fmla="*/ 97 h 97"/>
              <a:gd name="T2" fmla="*/ 0 w 97"/>
              <a:gd name="T3" fmla="*/ 88 h 97"/>
              <a:gd name="T4" fmla="*/ 8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8" y="0"/>
                </a:lnTo>
                <a:lnTo>
                  <a:pt x="97" y="7"/>
                </a:lnTo>
                <a:lnTo>
                  <a:pt x="90" y="97"/>
                </a:lnTo>
                <a:close/>
              </a:path>
            </a:pathLst>
          </a:custGeom>
          <a:solidFill>
            <a:srgbClr val="75CF3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49" name="ïŝľïdé"/>
          <p:cNvSpPr/>
          <p:nvPr/>
        </p:nvSpPr>
        <p:spPr bwMode="auto">
          <a:xfrm>
            <a:off x="1868843" y="2879645"/>
            <a:ext cx="63749" cy="63749"/>
          </a:xfrm>
          <a:custGeom>
            <a:avLst/>
            <a:gdLst>
              <a:gd name="T0" fmla="*/ 90 w 97"/>
              <a:gd name="T1" fmla="*/ 97 h 97"/>
              <a:gd name="T2" fmla="*/ 0 w 97"/>
              <a:gd name="T3" fmla="*/ 88 h 97"/>
              <a:gd name="T4" fmla="*/ 8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8" y="0"/>
                </a:lnTo>
                <a:lnTo>
                  <a:pt x="97" y="7"/>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0" name="îṥḷîďé"/>
          <p:cNvSpPr/>
          <p:nvPr/>
        </p:nvSpPr>
        <p:spPr bwMode="auto">
          <a:xfrm>
            <a:off x="1981225" y="2906590"/>
            <a:ext cx="134727" cy="34832"/>
          </a:xfrm>
          <a:custGeom>
            <a:avLst/>
            <a:gdLst>
              <a:gd name="T0" fmla="*/ 203 w 205"/>
              <a:gd name="T1" fmla="*/ 53 h 53"/>
              <a:gd name="T2" fmla="*/ 0 w 205"/>
              <a:gd name="T3" fmla="*/ 34 h 53"/>
              <a:gd name="T4" fmla="*/ 3 w 205"/>
              <a:gd name="T5" fmla="*/ 0 h 53"/>
              <a:gd name="T6" fmla="*/ 205 w 205"/>
              <a:gd name="T7" fmla="*/ 19 h 53"/>
              <a:gd name="T8" fmla="*/ 203 w 205"/>
              <a:gd name="T9" fmla="*/ 53 h 53"/>
            </a:gdLst>
            <a:ahLst/>
            <a:cxnLst>
              <a:cxn ang="0">
                <a:pos x="T0" y="T1"/>
              </a:cxn>
              <a:cxn ang="0">
                <a:pos x="T2" y="T3"/>
              </a:cxn>
              <a:cxn ang="0">
                <a:pos x="T4" y="T5"/>
              </a:cxn>
              <a:cxn ang="0">
                <a:pos x="T6" y="T7"/>
              </a:cxn>
              <a:cxn ang="0">
                <a:pos x="T8" y="T9"/>
              </a:cxn>
            </a:cxnLst>
            <a:rect l="0" t="0" r="r" b="b"/>
            <a:pathLst>
              <a:path w="205" h="53">
                <a:moveTo>
                  <a:pt x="203" y="53"/>
                </a:moveTo>
                <a:lnTo>
                  <a:pt x="0" y="34"/>
                </a:lnTo>
                <a:lnTo>
                  <a:pt x="3" y="0"/>
                </a:lnTo>
                <a:lnTo>
                  <a:pt x="205" y="19"/>
                </a:lnTo>
                <a:lnTo>
                  <a:pt x="203" y="53"/>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1" name="iŝlïḋè"/>
          <p:cNvSpPr/>
          <p:nvPr/>
        </p:nvSpPr>
        <p:spPr bwMode="auto">
          <a:xfrm>
            <a:off x="1981225" y="2906590"/>
            <a:ext cx="134727" cy="34832"/>
          </a:xfrm>
          <a:custGeom>
            <a:avLst/>
            <a:gdLst>
              <a:gd name="T0" fmla="*/ 203 w 205"/>
              <a:gd name="T1" fmla="*/ 53 h 53"/>
              <a:gd name="T2" fmla="*/ 0 w 205"/>
              <a:gd name="T3" fmla="*/ 34 h 53"/>
              <a:gd name="T4" fmla="*/ 3 w 205"/>
              <a:gd name="T5" fmla="*/ 0 h 53"/>
              <a:gd name="T6" fmla="*/ 205 w 205"/>
              <a:gd name="T7" fmla="*/ 19 h 53"/>
              <a:gd name="T8" fmla="*/ 203 w 205"/>
              <a:gd name="T9" fmla="*/ 53 h 53"/>
            </a:gdLst>
            <a:ahLst/>
            <a:cxnLst>
              <a:cxn ang="0">
                <a:pos x="T0" y="T1"/>
              </a:cxn>
              <a:cxn ang="0">
                <a:pos x="T2" y="T3"/>
              </a:cxn>
              <a:cxn ang="0">
                <a:pos x="T4" y="T5"/>
              </a:cxn>
              <a:cxn ang="0">
                <a:pos x="T6" y="T7"/>
              </a:cxn>
              <a:cxn ang="0">
                <a:pos x="T8" y="T9"/>
              </a:cxn>
            </a:cxnLst>
            <a:rect l="0" t="0" r="r" b="b"/>
            <a:pathLst>
              <a:path w="205" h="53">
                <a:moveTo>
                  <a:pt x="203" y="53"/>
                </a:moveTo>
                <a:lnTo>
                  <a:pt x="0" y="34"/>
                </a:lnTo>
                <a:lnTo>
                  <a:pt x="3" y="0"/>
                </a:lnTo>
                <a:lnTo>
                  <a:pt x="205" y="19"/>
                </a:lnTo>
                <a:lnTo>
                  <a:pt x="203" y="5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2" name="ïSļïḍe"/>
          <p:cNvSpPr/>
          <p:nvPr/>
        </p:nvSpPr>
        <p:spPr bwMode="auto">
          <a:xfrm>
            <a:off x="1860299" y="2974283"/>
            <a:ext cx="63749" cy="63749"/>
          </a:xfrm>
          <a:custGeom>
            <a:avLst/>
            <a:gdLst>
              <a:gd name="T0" fmla="*/ 90 w 97"/>
              <a:gd name="T1" fmla="*/ 97 h 97"/>
              <a:gd name="T2" fmla="*/ 0 w 97"/>
              <a:gd name="T3" fmla="*/ 90 h 97"/>
              <a:gd name="T4" fmla="*/ 9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8"/>
                </a:lnTo>
                <a:lnTo>
                  <a:pt x="90" y="9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3" name="íṣ1ïḓê"/>
          <p:cNvSpPr/>
          <p:nvPr/>
        </p:nvSpPr>
        <p:spPr bwMode="auto">
          <a:xfrm>
            <a:off x="1860299" y="2974283"/>
            <a:ext cx="63749" cy="63749"/>
          </a:xfrm>
          <a:custGeom>
            <a:avLst/>
            <a:gdLst>
              <a:gd name="T0" fmla="*/ 90 w 97"/>
              <a:gd name="T1" fmla="*/ 97 h 97"/>
              <a:gd name="T2" fmla="*/ 0 w 97"/>
              <a:gd name="T3" fmla="*/ 90 h 97"/>
              <a:gd name="T4" fmla="*/ 9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8"/>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4" name="ísľiḓê"/>
          <p:cNvSpPr/>
          <p:nvPr/>
        </p:nvSpPr>
        <p:spPr bwMode="auto">
          <a:xfrm>
            <a:off x="1972681" y="3002542"/>
            <a:ext cx="304943" cy="48633"/>
          </a:xfrm>
          <a:custGeom>
            <a:avLst/>
            <a:gdLst>
              <a:gd name="T0" fmla="*/ 461 w 464"/>
              <a:gd name="T1" fmla="*/ 74 h 74"/>
              <a:gd name="T2" fmla="*/ 0 w 464"/>
              <a:gd name="T3" fmla="*/ 34 h 74"/>
              <a:gd name="T4" fmla="*/ 3 w 464"/>
              <a:gd name="T5" fmla="*/ 0 h 74"/>
              <a:gd name="T6" fmla="*/ 464 w 464"/>
              <a:gd name="T7" fmla="*/ 39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39"/>
                </a:lnTo>
                <a:lnTo>
                  <a:pt x="461" y="7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5" name="îṡḷíḑè"/>
          <p:cNvSpPr/>
          <p:nvPr/>
        </p:nvSpPr>
        <p:spPr bwMode="auto">
          <a:xfrm>
            <a:off x="1972681" y="3002542"/>
            <a:ext cx="304943" cy="48633"/>
          </a:xfrm>
          <a:custGeom>
            <a:avLst/>
            <a:gdLst>
              <a:gd name="T0" fmla="*/ 461 w 464"/>
              <a:gd name="T1" fmla="*/ 74 h 74"/>
              <a:gd name="T2" fmla="*/ 0 w 464"/>
              <a:gd name="T3" fmla="*/ 34 h 74"/>
              <a:gd name="T4" fmla="*/ 3 w 464"/>
              <a:gd name="T5" fmla="*/ 0 h 74"/>
              <a:gd name="T6" fmla="*/ 464 w 464"/>
              <a:gd name="T7" fmla="*/ 39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39"/>
                </a:lnTo>
                <a:lnTo>
                  <a:pt x="461"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6" name="íSḻïdê"/>
          <p:cNvSpPr/>
          <p:nvPr/>
        </p:nvSpPr>
        <p:spPr bwMode="auto">
          <a:xfrm>
            <a:off x="2150783" y="2839556"/>
            <a:ext cx="128812" cy="33518"/>
          </a:xfrm>
          <a:custGeom>
            <a:avLst/>
            <a:gdLst>
              <a:gd name="T0" fmla="*/ 193 w 196"/>
              <a:gd name="T1" fmla="*/ 51 h 51"/>
              <a:gd name="T2" fmla="*/ 0 w 196"/>
              <a:gd name="T3" fmla="*/ 34 h 51"/>
              <a:gd name="T4" fmla="*/ 3 w 196"/>
              <a:gd name="T5" fmla="*/ 0 h 51"/>
              <a:gd name="T6" fmla="*/ 196 w 196"/>
              <a:gd name="T7" fmla="*/ 17 h 51"/>
              <a:gd name="T8" fmla="*/ 193 w 196"/>
              <a:gd name="T9" fmla="*/ 51 h 51"/>
            </a:gdLst>
            <a:ahLst/>
            <a:cxnLst>
              <a:cxn ang="0">
                <a:pos x="T0" y="T1"/>
              </a:cxn>
              <a:cxn ang="0">
                <a:pos x="T2" y="T3"/>
              </a:cxn>
              <a:cxn ang="0">
                <a:pos x="T4" y="T5"/>
              </a:cxn>
              <a:cxn ang="0">
                <a:pos x="T6" y="T7"/>
              </a:cxn>
              <a:cxn ang="0">
                <a:pos x="T8" y="T9"/>
              </a:cxn>
            </a:cxnLst>
            <a:rect l="0" t="0" r="r" b="b"/>
            <a:pathLst>
              <a:path w="196" h="51">
                <a:moveTo>
                  <a:pt x="193" y="51"/>
                </a:moveTo>
                <a:lnTo>
                  <a:pt x="0" y="34"/>
                </a:lnTo>
                <a:lnTo>
                  <a:pt x="3" y="0"/>
                </a:lnTo>
                <a:lnTo>
                  <a:pt x="196" y="17"/>
                </a:lnTo>
                <a:lnTo>
                  <a:pt x="193" y="5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7" name="ïŝḷîdé"/>
          <p:cNvSpPr/>
          <p:nvPr/>
        </p:nvSpPr>
        <p:spPr bwMode="auto">
          <a:xfrm>
            <a:off x="2150783" y="2839556"/>
            <a:ext cx="128812" cy="33518"/>
          </a:xfrm>
          <a:custGeom>
            <a:avLst/>
            <a:gdLst>
              <a:gd name="T0" fmla="*/ 193 w 196"/>
              <a:gd name="T1" fmla="*/ 51 h 51"/>
              <a:gd name="T2" fmla="*/ 0 w 196"/>
              <a:gd name="T3" fmla="*/ 34 h 51"/>
              <a:gd name="T4" fmla="*/ 3 w 196"/>
              <a:gd name="T5" fmla="*/ 0 h 51"/>
              <a:gd name="T6" fmla="*/ 196 w 196"/>
              <a:gd name="T7" fmla="*/ 17 h 51"/>
              <a:gd name="T8" fmla="*/ 193 w 196"/>
              <a:gd name="T9" fmla="*/ 51 h 51"/>
            </a:gdLst>
            <a:ahLst/>
            <a:cxnLst>
              <a:cxn ang="0">
                <a:pos x="T0" y="T1"/>
              </a:cxn>
              <a:cxn ang="0">
                <a:pos x="T2" y="T3"/>
              </a:cxn>
              <a:cxn ang="0">
                <a:pos x="T4" y="T5"/>
              </a:cxn>
              <a:cxn ang="0">
                <a:pos x="T6" y="T7"/>
              </a:cxn>
              <a:cxn ang="0">
                <a:pos x="T8" y="T9"/>
              </a:cxn>
            </a:cxnLst>
            <a:rect l="0" t="0" r="r" b="b"/>
            <a:pathLst>
              <a:path w="196" h="51">
                <a:moveTo>
                  <a:pt x="193" y="51"/>
                </a:moveTo>
                <a:lnTo>
                  <a:pt x="0" y="34"/>
                </a:lnTo>
                <a:lnTo>
                  <a:pt x="3" y="0"/>
                </a:lnTo>
                <a:lnTo>
                  <a:pt x="196" y="17"/>
                </a:lnTo>
                <a:lnTo>
                  <a:pt x="193" y="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8" name="îsliḑé"/>
          <p:cNvSpPr/>
          <p:nvPr/>
        </p:nvSpPr>
        <p:spPr bwMode="auto">
          <a:xfrm>
            <a:off x="1807066" y="2374256"/>
            <a:ext cx="53234" cy="383807"/>
          </a:xfrm>
          <a:custGeom>
            <a:avLst/>
            <a:gdLst>
              <a:gd name="T0" fmla="*/ 30 w 81"/>
              <a:gd name="T1" fmla="*/ 584 h 584"/>
              <a:gd name="T2" fmla="*/ 0 w 81"/>
              <a:gd name="T3" fmla="*/ 581 h 584"/>
              <a:gd name="T4" fmla="*/ 51 w 81"/>
              <a:gd name="T5" fmla="*/ 0 h 584"/>
              <a:gd name="T6" fmla="*/ 81 w 81"/>
              <a:gd name="T7" fmla="*/ 3 h 584"/>
              <a:gd name="T8" fmla="*/ 30 w 81"/>
              <a:gd name="T9" fmla="*/ 584 h 584"/>
            </a:gdLst>
            <a:ahLst/>
            <a:cxnLst>
              <a:cxn ang="0">
                <a:pos x="T0" y="T1"/>
              </a:cxn>
              <a:cxn ang="0">
                <a:pos x="T2" y="T3"/>
              </a:cxn>
              <a:cxn ang="0">
                <a:pos x="T4" y="T5"/>
              </a:cxn>
              <a:cxn ang="0">
                <a:pos x="T6" y="T7"/>
              </a:cxn>
              <a:cxn ang="0">
                <a:pos x="T8" y="T9"/>
              </a:cxn>
            </a:cxnLst>
            <a:rect l="0" t="0" r="r" b="b"/>
            <a:pathLst>
              <a:path w="81" h="584">
                <a:moveTo>
                  <a:pt x="30" y="584"/>
                </a:moveTo>
                <a:lnTo>
                  <a:pt x="0" y="581"/>
                </a:lnTo>
                <a:lnTo>
                  <a:pt x="51" y="0"/>
                </a:lnTo>
                <a:lnTo>
                  <a:pt x="81" y="3"/>
                </a:lnTo>
                <a:lnTo>
                  <a:pt x="30" y="584"/>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59" name="îṧḷïḍé"/>
          <p:cNvSpPr/>
          <p:nvPr/>
        </p:nvSpPr>
        <p:spPr bwMode="auto">
          <a:xfrm>
            <a:off x="1807066" y="2374256"/>
            <a:ext cx="53234" cy="383807"/>
          </a:xfrm>
          <a:custGeom>
            <a:avLst/>
            <a:gdLst>
              <a:gd name="T0" fmla="*/ 30 w 81"/>
              <a:gd name="T1" fmla="*/ 584 h 584"/>
              <a:gd name="T2" fmla="*/ 0 w 81"/>
              <a:gd name="T3" fmla="*/ 581 h 584"/>
              <a:gd name="T4" fmla="*/ 51 w 81"/>
              <a:gd name="T5" fmla="*/ 0 h 584"/>
              <a:gd name="T6" fmla="*/ 81 w 81"/>
              <a:gd name="T7" fmla="*/ 3 h 584"/>
              <a:gd name="T8" fmla="*/ 30 w 81"/>
              <a:gd name="T9" fmla="*/ 584 h 584"/>
            </a:gdLst>
            <a:ahLst/>
            <a:cxnLst>
              <a:cxn ang="0">
                <a:pos x="T0" y="T1"/>
              </a:cxn>
              <a:cxn ang="0">
                <a:pos x="T2" y="T3"/>
              </a:cxn>
              <a:cxn ang="0">
                <a:pos x="T4" y="T5"/>
              </a:cxn>
              <a:cxn ang="0">
                <a:pos x="T6" y="T7"/>
              </a:cxn>
              <a:cxn ang="0">
                <a:pos x="T8" y="T9"/>
              </a:cxn>
            </a:cxnLst>
            <a:rect l="0" t="0" r="r" b="b"/>
            <a:pathLst>
              <a:path w="81" h="584">
                <a:moveTo>
                  <a:pt x="30" y="584"/>
                </a:moveTo>
                <a:lnTo>
                  <a:pt x="0" y="581"/>
                </a:lnTo>
                <a:lnTo>
                  <a:pt x="51" y="0"/>
                </a:lnTo>
                <a:lnTo>
                  <a:pt x="81" y="3"/>
                </a:lnTo>
                <a:lnTo>
                  <a:pt x="30" y="5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0" name="í$ḻíḋê"/>
          <p:cNvSpPr/>
          <p:nvPr/>
        </p:nvSpPr>
        <p:spPr bwMode="auto">
          <a:xfrm>
            <a:off x="1826782" y="2531327"/>
            <a:ext cx="40090" cy="228707"/>
          </a:xfrm>
          <a:custGeom>
            <a:avLst/>
            <a:gdLst>
              <a:gd name="T0" fmla="*/ 31 w 61"/>
              <a:gd name="T1" fmla="*/ 348 h 348"/>
              <a:gd name="T2" fmla="*/ 0 w 61"/>
              <a:gd name="T3" fmla="*/ 345 h 348"/>
              <a:gd name="T4" fmla="*/ 31 w 61"/>
              <a:gd name="T5" fmla="*/ 0 h 348"/>
              <a:gd name="T6" fmla="*/ 61 w 61"/>
              <a:gd name="T7" fmla="*/ 3 h 348"/>
              <a:gd name="T8" fmla="*/ 31 w 61"/>
              <a:gd name="T9" fmla="*/ 348 h 348"/>
            </a:gdLst>
            <a:ahLst/>
            <a:cxnLst>
              <a:cxn ang="0">
                <a:pos x="T0" y="T1"/>
              </a:cxn>
              <a:cxn ang="0">
                <a:pos x="T2" y="T3"/>
              </a:cxn>
              <a:cxn ang="0">
                <a:pos x="T4" y="T5"/>
              </a:cxn>
              <a:cxn ang="0">
                <a:pos x="T6" y="T7"/>
              </a:cxn>
              <a:cxn ang="0">
                <a:pos x="T8" y="T9"/>
              </a:cxn>
            </a:cxnLst>
            <a:rect l="0" t="0" r="r" b="b"/>
            <a:pathLst>
              <a:path w="61" h="348">
                <a:moveTo>
                  <a:pt x="31" y="348"/>
                </a:moveTo>
                <a:lnTo>
                  <a:pt x="0" y="345"/>
                </a:lnTo>
                <a:lnTo>
                  <a:pt x="31" y="0"/>
                </a:lnTo>
                <a:lnTo>
                  <a:pt x="61" y="3"/>
                </a:lnTo>
                <a:lnTo>
                  <a:pt x="31" y="34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1" name="îṡľíḍè"/>
          <p:cNvSpPr/>
          <p:nvPr/>
        </p:nvSpPr>
        <p:spPr bwMode="auto">
          <a:xfrm>
            <a:off x="1826782" y="2531327"/>
            <a:ext cx="40090" cy="228707"/>
          </a:xfrm>
          <a:custGeom>
            <a:avLst/>
            <a:gdLst>
              <a:gd name="T0" fmla="*/ 31 w 61"/>
              <a:gd name="T1" fmla="*/ 348 h 348"/>
              <a:gd name="T2" fmla="*/ 0 w 61"/>
              <a:gd name="T3" fmla="*/ 345 h 348"/>
              <a:gd name="T4" fmla="*/ 31 w 61"/>
              <a:gd name="T5" fmla="*/ 0 h 348"/>
              <a:gd name="T6" fmla="*/ 61 w 61"/>
              <a:gd name="T7" fmla="*/ 3 h 348"/>
              <a:gd name="T8" fmla="*/ 31 w 61"/>
              <a:gd name="T9" fmla="*/ 348 h 348"/>
            </a:gdLst>
            <a:ahLst/>
            <a:cxnLst>
              <a:cxn ang="0">
                <a:pos x="T0" y="T1"/>
              </a:cxn>
              <a:cxn ang="0">
                <a:pos x="T2" y="T3"/>
              </a:cxn>
              <a:cxn ang="0">
                <a:pos x="T4" y="T5"/>
              </a:cxn>
              <a:cxn ang="0">
                <a:pos x="T6" y="T7"/>
              </a:cxn>
              <a:cxn ang="0">
                <a:pos x="T8" y="T9"/>
              </a:cxn>
            </a:cxnLst>
            <a:rect l="0" t="0" r="r" b="b"/>
            <a:pathLst>
              <a:path w="61" h="348">
                <a:moveTo>
                  <a:pt x="31" y="348"/>
                </a:moveTo>
                <a:lnTo>
                  <a:pt x="0" y="345"/>
                </a:lnTo>
                <a:lnTo>
                  <a:pt x="31" y="0"/>
                </a:lnTo>
                <a:lnTo>
                  <a:pt x="61" y="3"/>
                </a:lnTo>
                <a:lnTo>
                  <a:pt x="31" y="3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2" name="íṥľide"/>
          <p:cNvSpPr/>
          <p:nvPr/>
        </p:nvSpPr>
        <p:spPr bwMode="auto">
          <a:xfrm>
            <a:off x="1879358" y="2440633"/>
            <a:ext cx="47319" cy="322687"/>
          </a:xfrm>
          <a:custGeom>
            <a:avLst/>
            <a:gdLst>
              <a:gd name="T0" fmla="*/ 29 w 72"/>
              <a:gd name="T1" fmla="*/ 491 h 491"/>
              <a:gd name="T2" fmla="*/ 0 w 72"/>
              <a:gd name="T3" fmla="*/ 488 h 491"/>
              <a:gd name="T4" fmla="*/ 42 w 72"/>
              <a:gd name="T5" fmla="*/ 0 h 491"/>
              <a:gd name="T6" fmla="*/ 72 w 72"/>
              <a:gd name="T7" fmla="*/ 3 h 491"/>
              <a:gd name="T8" fmla="*/ 29 w 72"/>
              <a:gd name="T9" fmla="*/ 491 h 491"/>
            </a:gdLst>
            <a:ahLst/>
            <a:cxnLst>
              <a:cxn ang="0">
                <a:pos x="T0" y="T1"/>
              </a:cxn>
              <a:cxn ang="0">
                <a:pos x="T2" y="T3"/>
              </a:cxn>
              <a:cxn ang="0">
                <a:pos x="T4" y="T5"/>
              </a:cxn>
              <a:cxn ang="0">
                <a:pos x="T6" y="T7"/>
              </a:cxn>
              <a:cxn ang="0">
                <a:pos x="T8" y="T9"/>
              </a:cxn>
            </a:cxnLst>
            <a:rect l="0" t="0" r="r" b="b"/>
            <a:pathLst>
              <a:path w="72" h="491">
                <a:moveTo>
                  <a:pt x="29" y="491"/>
                </a:moveTo>
                <a:lnTo>
                  <a:pt x="0" y="488"/>
                </a:lnTo>
                <a:lnTo>
                  <a:pt x="42" y="0"/>
                </a:lnTo>
                <a:lnTo>
                  <a:pt x="72" y="3"/>
                </a:lnTo>
                <a:lnTo>
                  <a:pt x="29" y="49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3" name="iṥ1ïḍé"/>
          <p:cNvSpPr/>
          <p:nvPr/>
        </p:nvSpPr>
        <p:spPr bwMode="auto">
          <a:xfrm>
            <a:off x="1879358" y="2440633"/>
            <a:ext cx="47319" cy="322687"/>
          </a:xfrm>
          <a:custGeom>
            <a:avLst/>
            <a:gdLst>
              <a:gd name="T0" fmla="*/ 29 w 72"/>
              <a:gd name="T1" fmla="*/ 491 h 491"/>
              <a:gd name="T2" fmla="*/ 0 w 72"/>
              <a:gd name="T3" fmla="*/ 488 h 491"/>
              <a:gd name="T4" fmla="*/ 42 w 72"/>
              <a:gd name="T5" fmla="*/ 0 h 491"/>
              <a:gd name="T6" fmla="*/ 72 w 72"/>
              <a:gd name="T7" fmla="*/ 3 h 491"/>
              <a:gd name="T8" fmla="*/ 29 w 72"/>
              <a:gd name="T9" fmla="*/ 491 h 491"/>
            </a:gdLst>
            <a:ahLst/>
            <a:cxnLst>
              <a:cxn ang="0">
                <a:pos x="T0" y="T1"/>
              </a:cxn>
              <a:cxn ang="0">
                <a:pos x="T2" y="T3"/>
              </a:cxn>
              <a:cxn ang="0">
                <a:pos x="T4" y="T5"/>
              </a:cxn>
              <a:cxn ang="0">
                <a:pos x="T6" y="T7"/>
              </a:cxn>
              <a:cxn ang="0">
                <a:pos x="T8" y="T9"/>
              </a:cxn>
            </a:cxnLst>
            <a:rect l="0" t="0" r="r" b="b"/>
            <a:pathLst>
              <a:path w="72" h="491">
                <a:moveTo>
                  <a:pt x="29" y="491"/>
                </a:moveTo>
                <a:lnTo>
                  <a:pt x="0" y="488"/>
                </a:lnTo>
                <a:lnTo>
                  <a:pt x="42" y="0"/>
                </a:lnTo>
                <a:lnTo>
                  <a:pt x="72" y="3"/>
                </a:lnTo>
                <a:lnTo>
                  <a:pt x="29" y="4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4" name="îṥḻíḓê"/>
          <p:cNvSpPr/>
          <p:nvPr/>
        </p:nvSpPr>
        <p:spPr bwMode="auto">
          <a:xfrm>
            <a:off x="1898417" y="2489266"/>
            <a:ext cx="44690" cy="276026"/>
          </a:xfrm>
          <a:custGeom>
            <a:avLst/>
            <a:gdLst>
              <a:gd name="T0" fmla="*/ 30 w 68"/>
              <a:gd name="T1" fmla="*/ 420 h 420"/>
              <a:gd name="T2" fmla="*/ 0 w 68"/>
              <a:gd name="T3" fmla="*/ 417 h 420"/>
              <a:gd name="T4" fmla="*/ 36 w 68"/>
              <a:gd name="T5" fmla="*/ 0 h 420"/>
              <a:gd name="T6" fmla="*/ 68 w 68"/>
              <a:gd name="T7" fmla="*/ 3 h 420"/>
              <a:gd name="T8" fmla="*/ 30 w 68"/>
              <a:gd name="T9" fmla="*/ 420 h 420"/>
            </a:gdLst>
            <a:ahLst/>
            <a:cxnLst>
              <a:cxn ang="0">
                <a:pos x="T0" y="T1"/>
              </a:cxn>
              <a:cxn ang="0">
                <a:pos x="T2" y="T3"/>
              </a:cxn>
              <a:cxn ang="0">
                <a:pos x="T4" y="T5"/>
              </a:cxn>
              <a:cxn ang="0">
                <a:pos x="T6" y="T7"/>
              </a:cxn>
              <a:cxn ang="0">
                <a:pos x="T8" y="T9"/>
              </a:cxn>
            </a:cxnLst>
            <a:rect l="0" t="0" r="r" b="b"/>
            <a:pathLst>
              <a:path w="68" h="420">
                <a:moveTo>
                  <a:pt x="30" y="420"/>
                </a:moveTo>
                <a:lnTo>
                  <a:pt x="0" y="417"/>
                </a:lnTo>
                <a:lnTo>
                  <a:pt x="36" y="0"/>
                </a:lnTo>
                <a:lnTo>
                  <a:pt x="68" y="3"/>
                </a:lnTo>
                <a:lnTo>
                  <a:pt x="30" y="420"/>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5" name="îṩļiḑê"/>
          <p:cNvSpPr/>
          <p:nvPr/>
        </p:nvSpPr>
        <p:spPr bwMode="auto">
          <a:xfrm>
            <a:off x="1898417" y="2489266"/>
            <a:ext cx="44690" cy="276026"/>
          </a:xfrm>
          <a:custGeom>
            <a:avLst/>
            <a:gdLst>
              <a:gd name="T0" fmla="*/ 30 w 68"/>
              <a:gd name="T1" fmla="*/ 420 h 420"/>
              <a:gd name="T2" fmla="*/ 0 w 68"/>
              <a:gd name="T3" fmla="*/ 417 h 420"/>
              <a:gd name="T4" fmla="*/ 36 w 68"/>
              <a:gd name="T5" fmla="*/ 0 h 420"/>
              <a:gd name="T6" fmla="*/ 68 w 68"/>
              <a:gd name="T7" fmla="*/ 3 h 420"/>
              <a:gd name="T8" fmla="*/ 30 w 68"/>
              <a:gd name="T9" fmla="*/ 420 h 420"/>
            </a:gdLst>
            <a:ahLst/>
            <a:cxnLst>
              <a:cxn ang="0">
                <a:pos x="T0" y="T1"/>
              </a:cxn>
              <a:cxn ang="0">
                <a:pos x="T2" y="T3"/>
              </a:cxn>
              <a:cxn ang="0">
                <a:pos x="T4" y="T5"/>
              </a:cxn>
              <a:cxn ang="0">
                <a:pos x="T6" y="T7"/>
              </a:cxn>
              <a:cxn ang="0">
                <a:pos x="T8" y="T9"/>
              </a:cxn>
            </a:cxnLst>
            <a:rect l="0" t="0" r="r" b="b"/>
            <a:pathLst>
              <a:path w="68" h="420">
                <a:moveTo>
                  <a:pt x="30" y="420"/>
                </a:moveTo>
                <a:lnTo>
                  <a:pt x="0" y="417"/>
                </a:lnTo>
                <a:lnTo>
                  <a:pt x="36" y="0"/>
                </a:lnTo>
                <a:lnTo>
                  <a:pt x="68" y="3"/>
                </a:lnTo>
                <a:lnTo>
                  <a:pt x="3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6" name="ïṡľïdé"/>
          <p:cNvSpPr/>
          <p:nvPr/>
        </p:nvSpPr>
        <p:spPr bwMode="auto">
          <a:xfrm>
            <a:off x="1950336" y="2589162"/>
            <a:ext cx="35489" cy="180731"/>
          </a:xfrm>
          <a:custGeom>
            <a:avLst/>
            <a:gdLst>
              <a:gd name="T0" fmla="*/ 30 w 54"/>
              <a:gd name="T1" fmla="*/ 275 h 275"/>
              <a:gd name="T2" fmla="*/ 0 w 54"/>
              <a:gd name="T3" fmla="*/ 272 h 275"/>
              <a:gd name="T4" fmla="*/ 24 w 54"/>
              <a:gd name="T5" fmla="*/ 0 h 275"/>
              <a:gd name="T6" fmla="*/ 54 w 54"/>
              <a:gd name="T7" fmla="*/ 3 h 275"/>
              <a:gd name="T8" fmla="*/ 30 w 54"/>
              <a:gd name="T9" fmla="*/ 275 h 275"/>
            </a:gdLst>
            <a:ahLst/>
            <a:cxnLst>
              <a:cxn ang="0">
                <a:pos x="T0" y="T1"/>
              </a:cxn>
              <a:cxn ang="0">
                <a:pos x="T2" y="T3"/>
              </a:cxn>
              <a:cxn ang="0">
                <a:pos x="T4" y="T5"/>
              </a:cxn>
              <a:cxn ang="0">
                <a:pos x="T6" y="T7"/>
              </a:cxn>
              <a:cxn ang="0">
                <a:pos x="T8" y="T9"/>
              </a:cxn>
            </a:cxnLst>
            <a:rect l="0" t="0" r="r" b="b"/>
            <a:pathLst>
              <a:path w="54" h="275">
                <a:moveTo>
                  <a:pt x="30" y="275"/>
                </a:moveTo>
                <a:lnTo>
                  <a:pt x="0" y="272"/>
                </a:lnTo>
                <a:lnTo>
                  <a:pt x="24" y="0"/>
                </a:lnTo>
                <a:lnTo>
                  <a:pt x="54" y="3"/>
                </a:lnTo>
                <a:lnTo>
                  <a:pt x="30" y="275"/>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7" name="iṡḷïḓe"/>
          <p:cNvSpPr/>
          <p:nvPr/>
        </p:nvSpPr>
        <p:spPr bwMode="auto">
          <a:xfrm>
            <a:off x="1950336" y="2589162"/>
            <a:ext cx="35489" cy="180731"/>
          </a:xfrm>
          <a:custGeom>
            <a:avLst/>
            <a:gdLst>
              <a:gd name="T0" fmla="*/ 30 w 54"/>
              <a:gd name="T1" fmla="*/ 275 h 275"/>
              <a:gd name="T2" fmla="*/ 0 w 54"/>
              <a:gd name="T3" fmla="*/ 272 h 275"/>
              <a:gd name="T4" fmla="*/ 24 w 54"/>
              <a:gd name="T5" fmla="*/ 0 h 275"/>
              <a:gd name="T6" fmla="*/ 54 w 54"/>
              <a:gd name="T7" fmla="*/ 3 h 275"/>
              <a:gd name="T8" fmla="*/ 30 w 54"/>
              <a:gd name="T9" fmla="*/ 275 h 275"/>
            </a:gdLst>
            <a:ahLst/>
            <a:cxnLst>
              <a:cxn ang="0">
                <a:pos x="T0" y="T1"/>
              </a:cxn>
              <a:cxn ang="0">
                <a:pos x="T2" y="T3"/>
              </a:cxn>
              <a:cxn ang="0">
                <a:pos x="T4" y="T5"/>
              </a:cxn>
              <a:cxn ang="0">
                <a:pos x="T6" y="T7"/>
              </a:cxn>
              <a:cxn ang="0">
                <a:pos x="T8" y="T9"/>
              </a:cxn>
            </a:cxnLst>
            <a:rect l="0" t="0" r="r" b="b"/>
            <a:pathLst>
              <a:path w="54" h="275">
                <a:moveTo>
                  <a:pt x="30" y="275"/>
                </a:moveTo>
                <a:lnTo>
                  <a:pt x="0" y="272"/>
                </a:lnTo>
                <a:lnTo>
                  <a:pt x="24" y="0"/>
                </a:lnTo>
                <a:lnTo>
                  <a:pt x="54" y="3"/>
                </a:lnTo>
                <a:lnTo>
                  <a:pt x="30" y="2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8" name="iśḷîďê"/>
          <p:cNvSpPr/>
          <p:nvPr/>
        </p:nvSpPr>
        <p:spPr bwMode="auto">
          <a:xfrm>
            <a:off x="1970052" y="2553015"/>
            <a:ext cx="39432" cy="218849"/>
          </a:xfrm>
          <a:custGeom>
            <a:avLst/>
            <a:gdLst>
              <a:gd name="T0" fmla="*/ 30 w 60"/>
              <a:gd name="T1" fmla="*/ 333 h 333"/>
              <a:gd name="T2" fmla="*/ 0 w 60"/>
              <a:gd name="T3" fmla="*/ 330 h 333"/>
              <a:gd name="T4" fmla="*/ 30 w 60"/>
              <a:gd name="T5" fmla="*/ 0 h 333"/>
              <a:gd name="T6" fmla="*/ 60 w 60"/>
              <a:gd name="T7" fmla="*/ 3 h 333"/>
              <a:gd name="T8" fmla="*/ 30 w 60"/>
              <a:gd name="T9" fmla="*/ 333 h 333"/>
            </a:gdLst>
            <a:ahLst/>
            <a:cxnLst>
              <a:cxn ang="0">
                <a:pos x="T0" y="T1"/>
              </a:cxn>
              <a:cxn ang="0">
                <a:pos x="T2" y="T3"/>
              </a:cxn>
              <a:cxn ang="0">
                <a:pos x="T4" y="T5"/>
              </a:cxn>
              <a:cxn ang="0">
                <a:pos x="T6" y="T7"/>
              </a:cxn>
              <a:cxn ang="0">
                <a:pos x="T8" y="T9"/>
              </a:cxn>
            </a:cxnLst>
            <a:rect l="0" t="0" r="r" b="b"/>
            <a:pathLst>
              <a:path w="60" h="333">
                <a:moveTo>
                  <a:pt x="30" y="333"/>
                </a:moveTo>
                <a:lnTo>
                  <a:pt x="0" y="330"/>
                </a:lnTo>
                <a:lnTo>
                  <a:pt x="30" y="0"/>
                </a:lnTo>
                <a:lnTo>
                  <a:pt x="60" y="3"/>
                </a:lnTo>
                <a:lnTo>
                  <a:pt x="30" y="33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69" name="îṩḻíďé"/>
          <p:cNvSpPr/>
          <p:nvPr/>
        </p:nvSpPr>
        <p:spPr bwMode="auto">
          <a:xfrm>
            <a:off x="1970052" y="2553015"/>
            <a:ext cx="39432" cy="218849"/>
          </a:xfrm>
          <a:custGeom>
            <a:avLst/>
            <a:gdLst>
              <a:gd name="T0" fmla="*/ 30 w 60"/>
              <a:gd name="T1" fmla="*/ 333 h 333"/>
              <a:gd name="T2" fmla="*/ 0 w 60"/>
              <a:gd name="T3" fmla="*/ 330 h 333"/>
              <a:gd name="T4" fmla="*/ 30 w 60"/>
              <a:gd name="T5" fmla="*/ 0 h 333"/>
              <a:gd name="T6" fmla="*/ 60 w 60"/>
              <a:gd name="T7" fmla="*/ 3 h 333"/>
              <a:gd name="T8" fmla="*/ 30 w 60"/>
              <a:gd name="T9" fmla="*/ 333 h 333"/>
            </a:gdLst>
            <a:ahLst/>
            <a:cxnLst>
              <a:cxn ang="0">
                <a:pos x="T0" y="T1"/>
              </a:cxn>
              <a:cxn ang="0">
                <a:pos x="T2" y="T3"/>
              </a:cxn>
              <a:cxn ang="0">
                <a:pos x="T4" y="T5"/>
              </a:cxn>
              <a:cxn ang="0">
                <a:pos x="T6" y="T7"/>
              </a:cxn>
              <a:cxn ang="0">
                <a:pos x="T8" y="T9"/>
              </a:cxn>
            </a:cxnLst>
            <a:rect l="0" t="0" r="r" b="b"/>
            <a:pathLst>
              <a:path w="60" h="333">
                <a:moveTo>
                  <a:pt x="30" y="333"/>
                </a:moveTo>
                <a:lnTo>
                  <a:pt x="0" y="330"/>
                </a:lnTo>
                <a:lnTo>
                  <a:pt x="30" y="0"/>
                </a:lnTo>
                <a:lnTo>
                  <a:pt x="60" y="3"/>
                </a:lnTo>
                <a:lnTo>
                  <a:pt x="30" y="3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0" name="ïṡļîḓê"/>
          <p:cNvSpPr/>
          <p:nvPr/>
        </p:nvSpPr>
        <p:spPr bwMode="auto">
          <a:xfrm>
            <a:off x="2021314" y="2520155"/>
            <a:ext cx="42719" cy="256310"/>
          </a:xfrm>
          <a:custGeom>
            <a:avLst/>
            <a:gdLst>
              <a:gd name="T0" fmla="*/ 32 w 65"/>
              <a:gd name="T1" fmla="*/ 390 h 390"/>
              <a:gd name="T2" fmla="*/ 0 w 65"/>
              <a:gd name="T3" fmla="*/ 387 h 390"/>
              <a:gd name="T4" fmla="*/ 35 w 65"/>
              <a:gd name="T5" fmla="*/ 0 h 390"/>
              <a:gd name="T6" fmla="*/ 65 w 65"/>
              <a:gd name="T7" fmla="*/ 3 h 390"/>
              <a:gd name="T8" fmla="*/ 32 w 65"/>
              <a:gd name="T9" fmla="*/ 390 h 390"/>
            </a:gdLst>
            <a:ahLst/>
            <a:cxnLst>
              <a:cxn ang="0">
                <a:pos x="T0" y="T1"/>
              </a:cxn>
              <a:cxn ang="0">
                <a:pos x="T2" y="T3"/>
              </a:cxn>
              <a:cxn ang="0">
                <a:pos x="T4" y="T5"/>
              </a:cxn>
              <a:cxn ang="0">
                <a:pos x="T6" y="T7"/>
              </a:cxn>
              <a:cxn ang="0">
                <a:pos x="T8" y="T9"/>
              </a:cxn>
            </a:cxnLst>
            <a:rect l="0" t="0" r="r" b="b"/>
            <a:pathLst>
              <a:path w="65" h="390">
                <a:moveTo>
                  <a:pt x="32" y="390"/>
                </a:moveTo>
                <a:lnTo>
                  <a:pt x="0" y="387"/>
                </a:lnTo>
                <a:lnTo>
                  <a:pt x="35" y="0"/>
                </a:lnTo>
                <a:lnTo>
                  <a:pt x="65" y="3"/>
                </a:lnTo>
                <a:lnTo>
                  <a:pt x="32" y="390"/>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1" name="îśḻíḋé"/>
          <p:cNvSpPr/>
          <p:nvPr/>
        </p:nvSpPr>
        <p:spPr bwMode="auto">
          <a:xfrm>
            <a:off x="2021314" y="2520155"/>
            <a:ext cx="42719" cy="256310"/>
          </a:xfrm>
          <a:custGeom>
            <a:avLst/>
            <a:gdLst>
              <a:gd name="T0" fmla="*/ 32 w 65"/>
              <a:gd name="T1" fmla="*/ 390 h 390"/>
              <a:gd name="T2" fmla="*/ 0 w 65"/>
              <a:gd name="T3" fmla="*/ 387 h 390"/>
              <a:gd name="T4" fmla="*/ 35 w 65"/>
              <a:gd name="T5" fmla="*/ 0 h 390"/>
              <a:gd name="T6" fmla="*/ 65 w 65"/>
              <a:gd name="T7" fmla="*/ 3 h 390"/>
              <a:gd name="T8" fmla="*/ 32 w 65"/>
              <a:gd name="T9" fmla="*/ 390 h 390"/>
            </a:gdLst>
            <a:ahLst/>
            <a:cxnLst>
              <a:cxn ang="0">
                <a:pos x="T0" y="T1"/>
              </a:cxn>
              <a:cxn ang="0">
                <a:pos x="T2" y="T3"/>
              </a:cxn>
              <a:cxn ang="0">
                <a:pos x="T4" y="T5"/>
              </a:cxn>
              <a:cxn ang="0">
                <a:pos x="T6" y="T7"/>
              </a:cxn>
              <a:cxn ang="0">
                <a:pos x="T8" y="T9"/>
              </a:cxn>
            </a:cxnLst>
            <a:rect l="0" t="0" r="r" b="b"/>
            <a:pathLst>
              <a:path w="65" h="390">
                <a:moveTo>
                  <a:pt x="32" y="390"/>
                </a:moveTo>
                <a:lnTo>
                  <a:pt x="0" y="387"/>
                </a:lnTo>
                <a:lnTo>
                  <a:pt x="35" y="0"/>
                </a:lnTo>
                <a:lnTo>
                  <a:pt x="65" y="3"/>
                </a:lnTo>
                <a:lnTo>
                  <a:pt x="32" y="3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2" name="îsľíḓê"/>
          <p:cNvSpPr/>
          <p:nvPr/>
        </p:nvSpPr>
        <p:spPr bwMode="auto">
          <a:xfrm>
            <a:off x="2042345" y="2707458"/>
            <a:ext cx="24974" cy="70978"/>
          </a:xfrm>
          <a:custGeom>
            <a:avLst/>
            <a:gdLst>
              <a:gd name="T0" fmla="*/ 30 w 38"/>
              <a:gd name="T1" fmla="*/ 108 h 108"/>
              <a:gd name="T2" fmla="*/ 0 w 38"/>
              <a:gd name="T3" fmla="*/ 105 h 108"/>
              <a:gd name="T4" fmla="*/ 8 w 38"/>
              <a:gd name="T5" fmla="*/ 0 h 108"/>
              <a:gd name="T6" fmla="*/ 38 w 38"/>
              <a:gd name="T7" fmla="*/ 3 h 108"/>
              <a:gd name="T8" fmla="*/ 30 w 38"/>
              <a:gd name="T9" fmla="*/ 108 h 108"/>
            </a:gdLst>
            <a:ahLst/>
            <a:cxnLst>
              <a:cxn ang="0">
                <a:pos x="T0" y="T1"/>
              </a:cxn>
              <a:cxn ang="0">
                <a:pos x="T2" y="T3"/>
              </a:cxn>
              <a:cxn ang="0">
                <a:pos x="T4" y="T5"/>
              </a:cxn>
              <a:cxn ang="0">
                <a:pos x="T6" y="T7"/>
              </a:cxn>
              <a:cxn ang="0">
                <a:pos x="T8" y="T9"/>
              </a:cxn>
            </a:cxnLst>
            <a:rect l="0" t="0" r="r" b="b"/>
            <a:pathLst>
              <a:path w="38" h="108">
                <a:moveTo>
                  <a:pt x="30" y="108"/>
                </a:moveTo>
                <a:lnTo>
                  <a:pt x="0" y="105"/>
                </a:lnTo>
                <a:lnTo>
                  <a:pt x="8" y="0"/>
                </a:lnTo>
                <a:lnTo>
                  <a:pt x="38" y="3"/>
                </a:lnTo>
                <a:lnTo>
                  <a:pt x="30" y="10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3" name="ïṥḷïḋé"/>
          <p:cNvSpPr/>
          <p:nvPr/>
        </p:nvSpPr>
        <p:spPr bwMode="auto">
          <a:xfrm>
            <a:off x="2042345" y="2707458"/>
            <a:ext cx="24974" cy="70978"/>
          </a:xfrm>
          <a:custGeom>
            <a:avLst/>
            <a:gdLst>
              <a:gd name="T0" fmla="*/ 30 w 38"/>
              <a:gd name="T1" fmla="*/ 108 h 108"/>
              <a:gd name="T2" fmla="*/ 0 w 38"/>
              <a:gd name="T3" fmla="*/ 105 h 108"/>
              <a:gd name="T4" fmla="*/ 8 w 38"/>
              <a:gd name="T5" fmla="*/ 0 h 108"/>
              <a:gd name="T6" fmla="*/ 38 w 38"/>
              <a:gd name="T7" fmla="*/ 3 h 108"/>
              <a:gd name="T8" fmla="*/ 30 w 38"/>
              <a:gd name="T9" fmla="*/ 108 h 108"/>
            </a:gdLst>
            <a:ahLst/>
            <a:cxnLst>
              <a:cxn ang="0">
                <a:pos x="T0" y="T1"/>
              </a:cxn>
              <a:cxn ang="0">
                <a:pos x="T2" y="T3"/>
              </a:cxn>
              <a:cxn ang="0">
                <a:pos x="T4" y="T5"/>
              </a:cxn>
              <a:cxn ang="0">
                <a:pos x="T6" y="T7"/>
              </a:cxn>
              <a:cxn ang="0">
                <a:pos x="T8" y="T9"/>
              </a:cxn>
            </a:cxnLst>
            <a:rect l="0" t="0" r="r" b="b"/>
            <a:pathLst>
              <a:path w="38" h="108">
                <a:moveTo>
                  <a:pt x="30" y="108"/>
                </a:moveTo>
                <a:lnTo>
                  <a:pt x="0" y="105"/>
                </a:lnTo>
                <a:lnTo>
                  <a:pt x="8" y="0"/>
                </a:lnTo>
                <a:lnTo>
                  <a:pt x="38" y="3"/>
                </a:lnTo>
                <a:lnTo>
                  <a:pt x="30" y="10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4" name="ïṧļïḍe"/>
          <p:cNvSpPr/>
          <p:nvPr/>
        </p:nvSpPr>
        <p:spPr bwMode="auto">
          <a:xfrm>
            <a:off x="2093607" y="2443262"/>
            <a:ext cx="49948" cy="339117"/>
          </a:xfrm>
          <a:custGeom>
            <a:avLst/>
            <a:gdLst>
              <a:gd name="T0" fmla="*/ 30 w 76"/>
              <a:gd name="T1" fmla="*/ 516 h 516"/>
              <a:gd name="T2" fmla="*/ 0 w 76"/>
              <a:gd name="T3" fmla="*/ 514 h 516"/>
              <a:gd name="T4" fmla="*/ 44 w 76"/>
              <a:gd name="T5" fmla="*/ 0 h 516"/>
              <a:gd name="T6" fmla="*/ 76 w 76"/>
              <a:gd name="T7" fmla="*/ 3 h 516"/>
              <a:gd name="T8" fmla="*/ 30 w 76"/>
              <a:gd name="T9" fmla="*/ 516 h 516"/>
            </a:gdLst>
            <a:ahLst/>
            <a:cxnLst>
              <a:cxn ang="0">
                <a:pos x="T0" y="T1"/>
              </a:cxn>
              <a:cxn ang="0">
                <a:pos x="T2" y="T3"/>
              </a:cxn>
              <a:cxn ang="0">
                <a:pos x="T4" y="T5"/>
              </a:cxn>
              <a:cxn ang="0">
                <a:pos x="T6" y="T7"/>
              </a:cxn>
              <a:cxn ang="0">
                <a:pos x="T8" y="T9"/>
              </a:cxn>
            </a:cxnLst>
            <a:rect l="0" t="0" r="r" b="b"/>
            <a:pathLst>
              <a:path w="76" h="516">
                <a:moveTo>
                  <a:pt x="30" y="516"/>
                </a:moveTo>
                <a:lnTo>
                  <a:pt x="0" y="514"/>
                </a:lnTo>
                <a:lnTo>
                  <a:pt x="44" y="0"/>
                </a:lnTo>
                <a:lnTo>
                  <a:pt x="76" y="3"/>
                </a:lnTo>
                <a:lnTo>
                  <a:pt x="30" y="516"/>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5" name="iṣļîdê"/>
          <p:cNvSpPr/>
          <p:nvPr/>
        </p:nvSpPr>
        <p:spPr bwMode="auto">
          <a:xfrm>
            <a:off x="2093607" y="2443262"/>
            <a:ext cx="49948" cy="339117"/>
          </a:xfrm>
          <a:custGeom>
            <a:avLst/>
            <a:gdLst>
              <a:gd name="T0" fmla="*/ 30 w 76"/>
              <a:gd name="T1" fmla="*/ 516 h 516"/>
              <a:gd name="T2" fmla="*/ 0 w 76"/>
              <a:gd name="T3" fmla="*/ 514 h 516"/>
              <a:gd name="T4" fmla="*/ 44 w 76"/>
              <a:gd name="T5" fmla="*/ 0 h 516"/>
              <a:gd name="T6" fmla="*/ 76 w 76"/>
              <a:gd name="T7" fmla="*/ 3 h 516"/>
              <a:gd name="T8" fmla="*/ 30 w 76"/>
              <a:gd name="T9" fmla="*/ 516 h 516"/>
            </a:gdLst>
            <a:ahLst/>
            <a:cxnLst>
              <a:cxn ang="0">
                <a:pos x="T0" y="T1"/>
              </a:cxn>
              <a:cxn ang="0">
                <a:pos x="T2" y="T3"/>
              </a:cxn>
              <a:cxn ang="0">
                <a:pos x="T4" y="T5"/>
              </a:cxn>
              <a:cxn ang="0">
                <a:pos x="T6" y="T7"/>
              </a:cxn>
              <a:cxn ang="0">
                <a:pos x="T8" y="T9"/>
              </a:cxn>
            </a:cxnLst>
            <a:rect l="0" t="0" r="r" b="b"/>
            <a:pathLst>
              <a:path w="76" h="516">
                <a:moveTo>
                  <a:pt x="30" y="516"/>
                </a:moveTo>
                <a:lnTo>
                  <a:pt x="0" y="514"/>
                </a:lnTo>
                <a:lnTo>
                  <a:pt x="44" y="0"/>
                </a:lnTo>
                <a:lnTo>
                  <a:pt x="76" y="3"/>
                </a:lnTo>
                <a:lnTo>
                  <a:pt x="30" y="5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6" name="iśļïḋè"/>
          <p:cNvSpPr/>
          <p:nvPr/>
        </p:nvSpPr>
        <p:spPr bwMode="auto">
          <a:xfrm>
            <a:off x="2113323" y="2405145"/>
            <a:ext cx="53234" cy="379207"/>
          </a:xfrm>
          <a:custGeom>
            <a:avLst/>
            <a:gdLst>
              <a:gd name="T0" fmla="*/ 30 w 81"/>
              <a:gd name="T1" fmla="*/ 577 h 577"/>
              <a:gd name="T2" fmla="*/ 0 w 81"/>
              <a:gd name="T3" fmla="*/ 574 h 577"/>
              <a:gd name="T4" fmla="*/ 50 w 81"/>
              <a:gd name="T5" fmla="*/ 0 h 577"/>
              <a:gd name="T6" fmla="*/ 81 w 81"/>
              <a:gd name="T7" fmla="*/ 3 h 577"/>
              <a:gd name="T8" fmla="*/ 30 w 81"/>
              <a:gd name="T9" fmla="*/ 577 h 577"/>
            </a:gdLst>
            <a:ahLst/>
            <a:cxnLst>
              <a:cxn ang="0">
                <a:pos x="T0" y="T1"/>
              </a:cxn>
              <a:cxn ang="0">
                <a:pos x="T2" y="T3"/>
              </a:cxn>
              <a:cxn ang="0">
                <a:pos x="T4" y="T5"/>
              </a:cxn>
              <a:cxn ang="0">
                <a:pos x="T6" y="T7"/>
              </a:cxn>
              <a:cxn ang="0">
                <a:pos x="T8" y="T9"/>
              </a:cxn>
            </a:cxnLst>
            <a:rect l="0" t="0" r="r" b="b"/>
            <a:pathLst>
              <a:path w="81" h="577">
                <a:moveTo>
                  <a:pt x="30" y="577"/>
                </a:moveTo>
                <a:lnTo>
                  <a:pt x="0" y="574"/>
                </a:lnTo>
                <a:lnTo>
                  <a:pt x="50" y="0"/>
                </a:lnTo>
                <a:lnTo>
                  <a:pt x="81" y="3"/>
                </a:lnTo>
                <a:lnTo>
                  <a:pt x="30" y="57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7" name="iṣḻidé"/>
          <p:cNvSpPr/>
          <p:nvPr/>
        </p:nvSpPr>
        <p:spPr bwMode="auto">
          <a:xfrm>
            <a:off x="2113323" y="2405145"/>
            <a:ext cx="53234" cy="379207"/>
          </a:xfrm>
          <a:custGeom>
            <a:avLst/>
            <a:gdLst>
              <a:gd name="T0" fmla="*/ 30 w 81"/>
              <a:gd name="T1" fmla="*/ 577 h 577"/>
              <a:gd name="T2" fmla="*/ 0 w 81"/>
              <a:gd name="T3" fmla="*/ 574 h 577"/>
              <a:gd name="T4" fmla="*/ 50 w 81"/>
              <a:gd name="T5" fmla="*/ 0 h 577"/>
              <a:gd name="T6" fmla="*/ 81 w 81"/>
              <a:gd name="T7" fmla="*/ 3 h 577"/>
              <a:gd name="T8" fmla="*/ 30 w 81"/>
              <a:gd name="T9" fmla="*/ 577 h 577"/>
            </a:gdLst>
            <a:ahLst/>
            <a:cxnLst>
              <a:cxn ang="0">
                <a:pos x="T0" y="T1"/>
              </a:cxn>
              <a:cxn ang="0">
                <a:pos x="T2" y="T3"/>
              </a:cxn>
              <a:cxn ang="0">
                <a:pos x="T4" y="T5"/>
              </a:cxn>
              <a:cxn ang="0">
                <a:pos x="T6" y="T7"/>
              </a:cxn>
              <a:cxn ang="0">
                <a:pos x="T8" y="T9"/>
              </a:cxn>
            </a:cxnLst>
            <a:rect l="0" t="0" r="r" b="b"/>
            <a:pathLst>
              <a:path w="81" h="577">
                <a:moveTo>
                  <a:pt x="30" y="577"/>
                </a:moveTo>
                <a:lnTo>
                  <a:pt x="0" y="574"/>
                </a:lnTo>
                <a:lnTo>
                  <a:pt x="50" y="0"/>
                </a:lnTo>
                <a:lnTo>
                  <a:pt x="81" y="3"/>
                </a:lnTo>
                <a:lnTo>
                  <a:pt x="30" y="57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8" name="íśļïḋè"/>
          <p:cNvSpPr/>
          <p:nvPr/>
        </p:nvSpPr>
        <p:spPr bwMode="auto">
          <a:xfrm>
            <a:off x="2165242" y="2588504"/>
            <a:ext cx="37461" cy="200447"/>
          </a:xfrm>
          <a:custGeom>
            <a:avLst/>
            <a:gdLst>
              <a:gd name="T0" fmla="*/ 30 w 57"/>
              <a:gd name="T1" fmla="*/ 305 h 305"/>
              <a:gd name="T2" fmla="*/ 0 w 57"/>
              <a:gd name="T3" fmla="*/ 302 h 305"/>
              <a:gd name="T4" fmla="*/ 27 w 57"/>
              <a:gd name="T5" fmla="*/ 0 h 305"/>
              <a:gd name="T6" fmla="*/ 57 w 57"/>
              <a:gd name="T7" fmla="*/ 3 h 305"/>
              <a:gd name="T8" fmla="*/ 30 w 57"/>
              <a:gd name="T9" fmla="*/ 305 h 305"/>
            </a:gdLst>
            <a:ahLst/>
            <a:cxnLst>
              <a:cxn ang="0">
                <a:pos x="T0" y="T1"/>
              </a:cxn>
              <a:cxn ang="0">
                <a:pos x="T2" y="T3"/>
              </a:cxn>
              <a:cxn ang="0">
                <a:pos x="T4" y="T5"/>
              </a:cxn>
              <a:cxn ang="0">
                <a:pos x="T6" y="T7"/>
              </a:cxn>
              <a:cxn ang="0">
                <a:pos x="T8" y="T9"/>
              </a:cxn>
            </a:cxnLst>
            <a:rect l="0" t="0" r="r" b="b"/>
            <a:pathLst>
              <a:path w="57" h="305">
                <a:moveTo>
                  <a:pt x="30" y="305"/>
                </a:moveTo>
                <a:lnTo>
                  <a:pt x="0" y="302"/>
                </a:lnTo>
                <a:lnTo>
                  <a:pt x="27" y="0"/>
                </a:lnTo>
                <a:lnTo>
                  <a:pt x="57" y="3"/>
                </a:lnTo>
                <a:lnTo>
                  <a:pt x="30" y="305"/>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79" name="ïS1iḓê"/>
          <p:cNvSpPr/>
          <p:nvPr/>
        </p:nvSpPr>
        <p:spPr bwMode="auto">
          <a:xfrm>
            <a:off x="2165242" y="2588504"/>
            <a:ext cx="37461" cy="200447"/>
          </a:xfrm>
          <a:custGeom>
            <a:avLst/>
            <a:gdLst>
              <a:gd name="T0" fmla="*/ 30 w 57"/>
              <a:gd name="T1" fmla="*/ 305 h 305"/>
              <a:gd name="T2" fmla="*/ 0 w 57"/>
              <a:gd name="T3" fmla="*/ 302 h 305"/>
              <a:gd name="T4" fmla="*/ 27 w 57"/>
              <a:gd name="T5" fmla="*/ 0 h 305"/>
              <a:gd name="T6" fmla="*/ 57 w 57"/>
              <a:gd name="T7" fmla="*/ 3 h 305"/>
              <a:gd name="T8" fmla="*/ 30 w 57"/>
              <a:gd name="T9" fmla="*/ 305 h 305"/>
            </a:gdLst>
            <a:ahLst/>
            <a:cxnLst>
              <a:cxn ang="0">
                <a:pos x="T0" y="T1"/>
              </a:cxn>
              <a:cxn ang="0">
                <a:pos x="T2" y="T3"/>
              </a:cxn>
              <a:cxn ang="0">
                <a:pos x="T4" y="T5"/>
              </a:cxn>
              <a:cxn ang="0">
                <a:pos x="T6" y="T7"/>
              </a:cxn>
              <a:cxn ang="0">
                <a:pos x="T8" y="T9"/>
              </a:cxn>
            </a:cxnLst>
            <a:rect l="0" t="0" r="r" b="b"/>
            <a:pathLst>
              <a:path w="57" h="305">
                <a:moveTo>
                  <a:pt x="30" y="305"/>
                </a:moveTo>
                <a:lnTo>
                  <a:pt x="0" y="302"/>
                </a:lnTo>
                <a:lnTo>
                  <a:pt x="27" y="0"/>
                </a:lnTo>
                <a:lnTo>
                  <a:pt x="57" y="3"/>
                </a:lnTo>
                <a:lnTo>
                  <a:pt x="30" y="30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0" name="íşḷîḍé"/>
          <p:cNvSpPr/>
          <p:nvPr/>
        </p:nvSpPr>
        <p:spPr bwMode="auto">
          <a:xfrm>
            <a:off x="2184958" y="2434719"/>
            <a:ext cx="51262" cy="356204"/>
          </a:xfrm>
          <a:custGeom>
            <a:avLst/>
            <a:gdLst>
              <a:gd name="T0" fmla="*/ 31 w 78"/>
              <a:gd name="T1" fmla="*/ 542 h 542"/>
              <a:gd name="T2" fmla="*/ 0 w 78"/>
              <a:gd name="T3" fmla="*/ 539 h 542"/>
              <a:gd name="T4" fmla="*/ 48 w 78"/>
              <a:gd name="T5" fmla="*/ 0 h 542"/>
              <a:gd name="T6" fmla="*/ 78 w 78"/>
              <a:gd name="T7" fmla="*/ 3 h 542"/>
              <a:gd name="T8" fmla="*/ 31 w 78"/>
              <a:gd name="T9" fmla="*/ 542 h 542"/>
            </a:gdLst>
            <a:ahLst/>
            <a:cxnLst>
              <a:cxn ang="0">
                <a:pos x="T0" y="T1"/>
              </a:cxn>
              <a:cxn ang="0">
                <a:pos x="T2" y="T3"/>
              </a:cxn>
              <a:cxn ang="0">
                <a:pos x="T4" y="T5"/>
              </a:cxn>
              <a:cxn ang="0">
                <a:pos x="T6" y="T7"/>
              </a:cxn>
              <a:cxn ang="0">
                <a:pos x="T8" y="T9"/>
              </a:cxn>
            </a:cxnLst>
            <a:rect l="0" t="0" r="r" b="b"/>
            <a:pathLst>
              <a:path w="78" h="542">
                <a:moveTo>
                  <a:pt x="31" y="542"/>
                </a:moveTo>
                <a:lnTo>
                  <a:pt x="0" y="539"/>
                </a:lnTo>
                <a:lnTo>
                  <a:pt x="48" y="0"/>
                </a:lnTo>
                <a:lnTo>
                  <a:pt x="78" y="3"/>
                </a:lnTo>
                <a:lnTo>
                  <a:pt x="31" y="542"/>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1" name="iş1îḋé"/>
          <p:cNvSpPr/>
          <p:nvPr/>
        </p:nvSpPr>
        <p:spPr bwMode="auto">
          <a:xfrm>
            <a:off x="2184958" y="2434719"/>
            <a:ext cx="51262" cy="356204"/>
          </a:xfrm>
          <a:custGeom>
            <a:avLst/>
            <a:gdLst>
              <a:gd name="T0" fmla="*/ 31 w 78"/>
              <a:gd name="T1" fmla="*/ 542 h 542"/>
              <a:gd name="T2" fmla="*/ 0 w 78"/>
              <a:gd name="T3" fmla="*/ 539 h 542"/>
              <a:gd name="T4" fmla="*/ 48 w 78"/>
              <a:gd name="T5" fmla="*/ 0 h 542"/>
              <a:gd name="T6" fmla="*/ 78 w 78"/>
              <a:gd name="T7" fmla="*/ 3 h 542"/>
              <a:gd name="T8" fmla="*/ 31 w 78"/>
              <a:gd name="T9" fmla="*/ 542 h 542"/>
            </a:gdLst>
            <a:ahLst/>
            <a:cxnLst>
              <a:cxn ang="0">
                <a:pos x="T0" y="T1"/>
              </a:cxn>
              <a:cxn ang="0">
                <a:pos x="T2" y="T3"/>
              </a:cxn>
              <a:cxn ang="0">
                <a:pos x="T4" y="T5"/>
              </a:cxn>
              <a:cxn ang="0">
                <a:pos x="T6" y="T7"/>
              </a:cxn>
              <a:cxn ang="0">
                <a:pos x="T8" y="T9"/>
              </a:cxn>
            </a:cxnLst>
            <a:rect l="0" t="0" r="r" b="b"/>
            <a:pathLst>
              <a:path w="78" h="542">
                <a:moveTo>
                  <a:pt x="31" y="542"/>
                </a:moveTo>
                <a:lnTo>
                  <a:pt x="0" y="539"/>
                </a:lnTo>
                <a:lnTo>
                  <a:pt x="48" y="0"/>
                </a:lnTo>
                <a:lnTo>
                  <a:pt x="78" y="3"/>
                </a:lnTo>
                <a:lnTo>
                  <a:pt x="31" y="5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2" name="í$ľíḓé"/>
          <p:cNvSpPr/>
          <p:nvPr/>
        </p:nvSpPr>
        <p:spPr bwMode="auto">
          <a:xfrm>
            <a:off x="2236877" y="2543814"/>
            <a:ext cx="41404" cy="251709"/>
          </a:xfrm>
          <a:custGeom>
            <a:avLst/>
            <a:gdLst>
              <a:gd name="T0" fmla="*/ 30 w 63"/>
              <a:gd name="T1" fmla="*/ 383 h 383"/>
              <a:gd name="T2" fmla="*/ 0 w 63"/>
              <a:gd name="T3" fmla="*/ 380 h 383"/>
              <a:gd name="T4" fmla="*/ 33 w 63"/>
              <a:gd name="T5" fmla="*/ 0 h 383"/>
              <a:gd name="T6" fmla="*/ 63 w 63"/>
              <a:gd name="T7" fmla="*/ 2 h 383"/>
              <a:gd name="T8" fmla="*/ 30 w 63"/>
              <a:gd name="T9" fmla="*/ 383 h 383"/>
            </a:gdLst>
            <a:ahLst/>
            <a:cxnLst>
              <a:cxn ang="0">
                <a:pos x="T0" y="T1"/>
              </a:cxn>
              <a:cxn ang="0">
                <a:pos x="T2" y="T3"/>
              </a:cxn>
              <a:cxn ang="0">
                <a:pos x="T4" y="T5"/>
              </a:cxn>
              <a:cxn ang="0">
                <a:pos x="T6" y="T7"/>
              </a:cxn>
              <a:cxn ang="0">
                <a:pos x="T8" y="T9"/>
              </a:cxn>
            </a:cxnLst>
            <a:rect l="0" t="0" r="r" b="b"/>
            <a:pathLst>
              <a:path w="63" h="383">
                <a:moveTo>
                  <a:pt x="30" y="383"/>
                </a:moveTo>
                <a:lnTo>
                  <a:pt x="0" y="380"/>
                </a:lnTo>
                <a:lnTo>
                  <a:pt x="33" y="0"/>
                </a:lnTo>
                <a:lnTo>
                  <a:pt x="63" y="2"/>
                </a:lnTo>
                <a:lnTo>
                  <a:pt x="30" y="383"/>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3" name="îṧḷïḍe"/>
          <p:cNvSpPr/>
          <p:nvPr/>
        </p:nvSpPr>
        <p:spPr bwMode="auto">
          <a:xfrm>
            <a:off x="2236877" y="2543814"/>
            <a:ext cx="41404" cy="251709"/>
          </a:xfrm>
          <a:custGeom>
            <a:avLst/>
            <a:gdLst>
              <a:gd name="T0" fmla="*/ 30 w 63"/>
              <a:gd name="T1" fmla="*/ 383 h 383"/>
              <a:gd name="T2" fmla="*/ 0 w 63"/>
              <a:gd name="T3" fmla="*/ 380 h 383"/>
              <a:gd name="T4" fmla="*/ 33 w 63"/>
              <a:gd name="T5" fmla="*/ 0 h 383"/>
              <a:gd name="T6" fmla="*/ 63 w 63"/>
              <a:gd name="T7" fmla="*/ 2 h 383"/>
              <a:gd name="T8" fmla="*/ 30 w 63"/>
              <a:gd name="T9" fmla="*/ 383 h 383"/>
            </a:gdLst>
            <a:ahLst/>
            <a:cxnLst>
              <a:cxn ang="0">
                <a:pos x="T0" y="T1"/>
              </a:cxn>
              <a:cxn ang="0">
                <a:pos x="T2" y="T3"/>
              </a:cxn>
              <a:cxn ang="0">
                <a:pos x="T4" y="T5"/>
              </a:cxn>
              <a:cxn ang="0">
                <a:pos x="T6" y="T7"/>
              </a:cxn>
              <a:cxn ang="0">
                <a:pos x="T8" y="T9"/>
              </a:cxn>
            </a:cxnLst>
            <a:rect l="0" t="0" r="r" b="b"/>
            <a:pathLst>
              <a:path w="63" h="383">
                <a:moveTo>
                  <a:pt x="30" y="383"/>
                </a:moveTo>
                <a:lnTo>
                  <a:pt x="0" y="380"/>
                </a:lnTo>
                <a:lnTo>
                  <a:pt x="33" y="0"/>
                </a:lnTo>
                <a:lnTo>
                  <a:pt x="63" y="2"/>
                </a:lnTo>
                <a:lnTo>
                  <a:pt x="30" y="38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4" name="î$líḓê"/>
          <p:cNvSpPr/>
          <p:nvPr/>
        </p:nvSpPr>
        <p:spPr bwMode="auto">
          <a:xfrm>
            <a:off x="2256593" y="2562216"/>
            <a:ext cx="40747" cy="235279"/>
          </a:xfrm>
          <a:custGeom>
            <a:avLst/>
            <a:gdLst>
              <a:gd name="T0" fmla="*/ 30 w 62"/>
              <a:gd name="T1" fmla="*/ 358 h 358"/>
              <a:gd name="T2" fmla="*/ 0 w 62"/>
              <a:gd name="T3" fmla="*/ 355 h 358"/>
              <a:gd name="T4" fmla="*/ 32 w 62"/>
              <a:gd name="T5" fmla="*/ 0 h 358"/>
              <a:gd name="T6" fmla="*/ 62 w 62"/>
              <a:gd name="T7" fmla="*/ 3 h 358"/>
              <a:gd name="T8" fmla="*/ 30 w 62"/>
              <a:gd name="T9" fmla="*/ 358 h 358"/>
            </a:gdLst>
            <a:ahLst/>
            <a:cxnLst>
              <a:cxn ang="0">
                <a:pos x="T0" y="T1"/>
              </a:cxn>
              <a:cxn ang="0">
                <a:pos x="T2" y="T3"/>
              </a:cxn>
              <a:cxn ang="0">
                <a:pos x="T4" y="T5"/>
              </a:cxn>
              <a:cxn ang="0">
                <a:pos x="T6" y="T7"/>
              </a:cxn>
              <a:cxn ang="0">
                <a:pos x="T8" y="T9"/>
              </a:cxn>
            </a:cxnLst>
            <a:rect l="0" t="0" r="r" b="b"/>
            <a:pathLst>
              <a:path w="62" h="358">
                <a:moveTo>
                  <a:pt x="30" y="358"/>
                </a:moveTo>
                <a:lnTo>
                  <a:pt x="0" y="355"/>
                </a:lnTo>
                <a:lnTo>
                  <a:pt x="32" y="0"/>
                </a:lnTo>
                <a:lnTo>
                  <a:pt x="62" y="3"/>
                </a:lnTo>
                <a:lnTo>
                  <a:pt x="30" y="358"/>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5" name="îSļîḍè"/>
          <p:cNvSpPr/>
          <p:nvPr/>
        </p:nvSpPr>
        <p:spPr bwMode="auto">
          <a:xfrm>
            <a:off x="2256593" y="2562216"/>
            <a:ext cx="40747" cy="235279"/>
          </a:xfrm>
          <a:custGeom>
            <a:avLst/>
            <a:gdLst>
              <a:gd name="T0" fmla="*/ 30 w 62"/>
              <a:gd name="T1" fmla="*/ 358 h 358"/>
              <a:gd name="T2" fmla="*/ 0 w 62"/>
              <a:gd name="T3" fmla="*/ 355 h 358"/>
              <a:gd name="T4" fmla="*/ 32 w 62"/>
              <a:gd name="T5" fmla="*/ 0 h 358"/>
              <a:gd name="T6" fmla="*/ 62 w 62"/>
              <a:gd name="T7" fmla="*/ 3 h 358"/>
              <a:gd name="T8" fmla="*/ 30 w 62"/>
              <a:gd name="T9" fmla="*/ 358 h 358"/>
            </a:gdLst>
            <a:ahLst/>
            <a:cxnLst>
              <a:cxn ang="0">
                <a:pos x="T0" y="T1"/>
              </a:cxn>
              <a:cxn ang="0">
                <a:pos x="T2" y="T3"/>
              </a:cxn>
              <a:cxn ang="0">
                <a:pos x="T4" y="T5"/>
              </a:cxn>
              <a:cxn ang="0">
                <a:pos x="T6" y="T7"/>
              </a:cxn>
              <a:cxn ang="0">
                <a:pos x="T8" y="T9"/>
              </a:cxn>
            </a:cxnLst>
            <a:rect l="0" t="0" r="r" b="b"/>
            <a:pathLst>
              <a:path w="62" h="358">
                <a:moveTo>
                  <a:pt x="30" y="358"/>
                </a:moveTo>
                <a:lnTo>
                  <a:pt x="0" y="355"/>
                </a:lnTo>
                <a:lnTo>
                  <a:pt x="32" y="0"/>
                </a:lnTo>
                <a:lnTo>
                  <a:pt x="62" y="3"/>
                </a:lnTo>
                <a:lnTo>
                  <a:pt x="30"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6" name="îṩlíde"/>
          <p:cNvSpPr/>
          <p:nvPr/>
        </p:nvSpPr>
        <p:spPr bwMode="auto">
          <a:xfrm>
            <a:off x="2308512" y="2649624"/>
            <a:ext cx="32860" cy="152471"/>
          </a:xfrm>
          <a:custGeom>
            <a:avLst/>
            <a:gdLst>
              <a:gd name="T0" fmla="*/ 30 w 50"/>
              <a:gd name="T1" fmla="*/ 232 h 232"/>
              <a:gd name="T2" fmla="*/ 0 w 50"/>
              <a:gd name="T3" fmla="*/ 229 h 232"/>
              <a:gd name="T4" fmla="*/ 20 w 50"/>
              <a:gd name="T5" fmla="*/ 0 h 232"/>
              <a:gd name="T6" fmla="*/ 50 w 50"/>
              <a:gd name="T7" fmla="*/ 1 h 232"/>
              <a:gd name="T8" fmla="*/ 30 w 50"/>
              <a:gd name="T9" fmla="*/ 232 h 232"/>
            </a:gdLst>
            <a:ahLst/>
            <a:cxnLst>
              <a:cxn ang="0">
                <a:pos x="T0" y="T1"/>
              </a:cxn>
              <a:cxn ang="0">
                <a:pos x="T2" y="T3"/>
              </a:cxn>
              <a:cxn ang="0">
                <a:pos x="T4" y="T5"/>
              </a:cxn>
              <a:cxn ang="0">
                <a:pos x="T6" y="T7"/>
              </a:cxn>
              <a:cxn ang="0">
                <a:pos x="T8" y="T9"/>
              </a:cxn>
            </a:cxnLst>
            <a:rect l="0" t="0" r="r" b="b"/>
            <a:pathLst>
              <a:path w="50" h="232">
                <a:moveTo>
                  <a:pt x="30" y="232"/>
                </a:moveTo>
                <a:lnTo>
                  <a:pt x="0" y="229"/>
                </a:lnTo>
                <a:lnTo>
                  <a:pt x="20" y="0"/>
                </a:lnTo>
                <a:lnTo>
                  <a:pt x="50" y="1"/>
                </a:lnTo>
                <a:lnTo>
                  <a:pt x="30" y="232"/>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7" name="îŝḻiḍe"/>
          <p:cNvSpPr/>
          <p:nvPr/>
        </p:nvSpPr>
        <p:spPr bwMode="auto">
          <a:xfrm>
            <a:off x="2308512" y="2649624"/>
            <a:ext cx="32860" cy="152471"/>
          </a:xfrm>
          <a:custGeom>
            <a:avLst/>
            <a:gdLst>
              <a:gd name="T0" fmla="*/ 30 w 50"/>
              <a:gd name="T1" fmla="*/ 232 h 232"/>
              <a:gd name="T2" fmla="*/ 0 w 50"/>
              <a:gd name="T3" fmla="*/ 229 h 232"/>
              <a:gd name="T4" fmla="*/ 20 w 50"/>
              <a:gd name="T5" fmla="*/ 0 h 232"/>
              <a:gd name="T6" fmla="*/ 50 w 50"/>
              <a:gd name="T7" fmla="*/ 1 h 232"/>
              <a:gd name="T8" fmla="*/ 30 w 50"/>
              <a:gd name="T9" fmla="*/ 232 h 232"/>
            </a:gdLst>
            <a:ahLst/>
            <a:cxnLst>
              <a:cxn ang="0">
                <a:pos x="T0" y="T1"/>
              </a:cxn>
              <a:cxn ang="0">
                <a:pos x="T2" y="T3"/>
              </a:cxn>
              <a:cxn ang="0">
                <a:pos x="T4" y="T5"/>
              </a:cxn>
              <a:cxn ang="0">
                <a:pos x="T6" y="T7"/>
              </a:cxn>
              <a:cxn ang="0">
                <a:pos x="T8" y="T9"/>
              </a:cxn>
            </a:cxnLst>
            <a:rect l="0" t="0" r="r" b="b"/>
            <a:pathLst>
              <a:path w="50" h="232">
                <a:moveTo>
                  <a:pt x="30" y="232"/>
                </a:moveTo>
                <a:lnTo>
                  <a:pt x="0" y="229"/>
                </a:lnTo>
                <a:lnTo>
                  <a:pt x="20" y="0"/>
                </a:lnTo>
                <a:lnTo>
                  <a:pt x="50" y="1"/>
                </a:lnTo>
                <a:lnTo>
                  <a:pt x="30" y="2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8" name="ïṣlîḍe"/>
          <p:cNvSpPr/>
          <p:nvPr/>
        </p:nvSpPr>
        <p:spPr bwMode="auto">
          <a:xfrm>
            <a:off x="2328228" y="2688399"/>
            <a:ext cx="29575" cy="114353"/>
          </a:xfrm>
          <a:custGeom>
            <a:avLst/>
            <a:gdLst>
              <a:gd name="T0" fmla="*/ 30 w 45"/>
              <a:gd name="T1" fmla="*/ 174 h 174"/>
              <a:gd name="T2" fmla="*/ 0 w 45"/>
              <a:gd name="T3" fmla="*/ 173 h 174"/>
              <a:gd name="T4" fmla="*/ 16 w 45"/>
              <a:gd name="T5" fmla="*/ 0 h 174"/>
              <a:gd name="T6" fmla="*/ 45 w 45"/>
              <a:gd name="T7" fmla="*/ 3 h 174"/>
              <a:gd name="T8" fmla="*/ 30 w 45"/>
              <a:gd name="T9" fmla="*/ 174 h 174"/>
            </a:gdLst>
            <a:ahLst/>
            <a:cxnLst>
              <a:cxn ang="0">
                <a:pos x="T0" y="T1"/>
              </a:cxn>
              <a:cxn ang="0">
                <a:pos x="T2" y="T3"/>
              </a:cxn>
              <a:cxn ang="0">
                <a:pos x="T4" y="T5"/>
              </a:cxn>
              <a:cxn ang="0">
                <a:pos x="T6" y="T7"/>
              </a:cxn>
              <a:cxn ang="0">
                <a:pos x="T8" y="T9"/>
              </a:cxn>
            </a:cxnLst>
            <a:rect l="0" t="0" r="r" b="b"/>
            <a:pathLst>
              <a:path w="45" h="174">
                <a:moveTo>
                  <a:pt x="30" y="174"/>
                </a:moveTo>
                <a:lnTo>
                  <a:pt x="0" y="173"/>
                </a:lnTo>
                <a:lnTo>
                  <a:pt x="16" y="0"/>
                </a:lnTo>
                <a:lnTo>
                  <a:pt x="45" y="3"/>
                </a:lnTo>
                <a:lnTo>
                  <a:pt x="30" y="174"/>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89" name="iṡļîde"/>
          <p:cNvSpPr/>
          <p:nvPr/>
        </p:nvSpPr>
        <p:spPr bwMode="auto">
          <a:xfrm>
            <a:off x="2328228" y="2688399"/>
            <a:ext cx="29575" cy="114353"/>
          </a:xfrm>
          <a:custGeom>
            <a:avLst/>
            <a:gdLst>
              <a:gd name="T0" fmla="*/ 30 w 45"/>
              <a:gd name="T1" fmla="*/ 174 h 174"/>
              <a:gd name="T2" fmla="*/ 0 w 45"/>
              <a:gd name="T3" fmla="*/ 173 h 174"/>
              <a:gd name="T4" fmla="*/ 16 w 45"/>
              <a:gd name="T5" fmla="*/ 0 h 174"/>
              <a:gd name="T6" fmla="*/ 45 w 45"/>
              <a:gd name="T7" fmla="*/ 3 h 174"/>
              <a:gd name="T8" fmla="*/ 30 w 45"/>
              <a:gd name="T9" fmla="*/ 174 h 174"/>
            </a:gdLst>
            <a:ahLst/>
            <a:cxnLst>
              <a:cxn ang="0">
                <a:pos x="T0" y="T1"/>
              </a:cxn>
              <a:cxn ang="0">
                <a:pos x="T2" y="T3"/>
              </a:cxn>
              <a:cxn ang="0">
                <a:pos x="T4" y="T5"/>
              </a:cxn>
              <a:cxn ang="0">
                <a:pos x="T6" y="T7"/>
              </a:cxn>
              <a:cxn ang="0">
                <a:pos x="T8" y="T9"/>
              </a:cxn>
            </a:cxnLst>
            <a:rect l="0" t="0" r="r" b="b"/>
            <a:pathLst>
              <a:path w="45" h="174">
                <a:moveTo>
                  <a:pt x="30" y="174"/>
                </a:moveTo>
                <a:lnTo>
                  <a:pt x="0" y="173"/>
                </a:lnTo>
                <a:lnTo>
                  <a:pt x="16" y="0"/>
                </a:lnTo>
                <a:lnTo>
                  <a:pt x="45" y="3"/>
                </a:lnTo>
                <a:lnTo>
                  <a:pt x="3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0" name="íŝlide"/>
          <p:cNvSpPr/>
          <p:nvPr/>
        </p:nvSpPr>
        <p:spPr bwMode="auto">
          <a:xfrm>
            <a:off x="2379490" y="2722573"/>
            <a:ext cx="27603" cy="84779"/>
          </a:xfrm>
          <a:custGeom>
            <a:avLst/>
            <a:gdLst>
              <a:gd name="T0" fmla="*/ 32 w 42"/>
              <a:gd name="T1" fmla="*/ 129 h 129"/>
              <a:gd name="T2" fmla="*/ 0 w 42"/>
              <a:gd name="T3" fmla="*/ 126 h 129"/>
              <a:gd name="T4" fmla="*/ 12 w 42"/>
              <a:gd name="T5" fmla="*/ 0 h 129"/>
              <a:gd name="T6" fmla="*/ 42 w 42"/>
              <a:gd name="T7" fmla="*/ 3 h 129"/>
              <a:gd name="T8" fmla="*/ 32 w 42"/>
              <a:gd name="T9" fmla="*/ 129 h 129"/>
            </a:gdLst>
            <a:ahLst/>
            <a:cxnLst>
              <a:cxn ang="0">
                <a:pos x="T0" y="T1"/>
              </a:cxn>
              <a:cxn ang="0">
                <a:pos x="T2" y="T3"/>
              </a:cxn>
              <a:cxn ang="0">
                <a:pos x="T4" y="T5"/>
              </a:cxn>
              <a:cxn ang="0">
                <a:pos x="T6" y="T7"/>
              </a:cxn>
              <a:cxn ang="0">
                <a:pos x="T8" y="T9"/>
              </a:cxn>
            </a:cxnLst>
            <a:rect l="0" t="0" r="r" b="b"/>
            <a:pathLst>
              <a:path w="42" h="129">
                <a:moveTo>
                  <a:pt x="32" y="129"/>
                </a:moveTo>
                <a:lnTo>
                  <a:pt x="0" y="126"/>
                </a:lnTo>
                <a:lnTo>
                  <a:pt x="12" y="0"/>
                </a:lnTo>
                <a:lnTo>
                  <a:pt x="42" y="3"/>
                </a:lnTo>
                <a:lnTo>
                  <a:pt x="32" y="129"/>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1" name="ïṧḷiḓè"/>
          <p:cNvSpPr/>
          <p:nvPr/>
        </p:nvSpPr>
        <p:spPr bwMode="auto">
          <a:xfrm>
            <a:off x="2379490" y="2722573"/>
            <a:ext cx="27603" cy="84779"/>
          </a:xfrm>
          <a:custGeom>
            <a:avLst/>
            <a:gdLst>
              <a:gd name="T0" fmla="*/ 32 w 42"/>
              <a:gd name="T1" fmla="*/ 129 h 129"/>
              <a:gd name="T2" fmla="*/ 0 w 42"/>
              <a:gd name="T3" fmla="*/ 126 h 129"/>
              <a:gd name="T4" fmla="*/ 12 w 42"/>
              <a:gd name="T5" fmla="*/ 0 h 129"/>
              <a:gd name="T6" fmla="*/ 42 w 42"/>
              <a:gd name="T7" fmla="*/ 3 h 129"/>
              <a:gd name="T8" fmla="*/ 32 w 42"/>
              <a:gd name="T9" fmla="*/ 129 h 129"/>
            </a:gdLst>
            <a:ahLst/>
            <a:cxnLst>
              <a:cxn ang="0">
                <a:pos x="T0" y="T1"/>
              </a:cxn>
              <a:cxn ang="0">
                <a:pos x="T2" y="T3"/>
              </a:cxn>
              <a:cxn ang="0">
                <a:pos x="T4" y="T5"/>
              </a:cxn>
              <a:cxn ang="0">
                <a:pos x="T6" y="T7"/>
              </a:cxn>
              <a:cxn ang="0">
                <a:pos x="T8" y="T9"/>
              </a:cxn>
            </a:cxnLst>
            <a:rect l="0" t="0" r="r" b="b"/>
            <a:pathLst>
              <a:path w="42" h="129">
                <a:moveTo>
                  <a:pt x="32" y="129"/>
                </a:moveTo>
                <a:lnTo>
                  <a:pt x="0" y="126"/>
                </a:lnTo>
                <a:lnTo>
                  <a:pt x="12" y="0"/>
                </a:lnTo>
                <a:lnTo>
                  <a:pt x="42" y="3"/>
                </a:lnTo>
                <a:lnTo>
                  <a:pt x="32" y="1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2" name="íśļîḋé"/>
          <p:cNvSpPr/>
          <p:nvPr/>
        </p:nvSpPr>
        <p:spPr bwMode="auto">
          <a:xfrm>
            <a:off x="2400521" y="2533299"/>
            <a:ext cx="42719" cy="276026"/>
          </a:xfrm>
          <a:custGeom>
            <a:avLst/>
            <a:gdLst>
              <a:gd name="T0" fmla="*/ 30 w 65"/>
              <a:gd name="T1" fmla="*/ 420 h 420"/>
              <a:gd name="T2" fmla="*/ 0 w 65"/>
              <a:gd name="T3" fmla="*/ 417 h 420"/>
              <a:gd name="T4" fmla="*/ 35 w 65"/>
              <a:gd name="T5" fmla="*/ 0 h 420"/>
              <a:gd name="T6" fmla="*/ 65 w 65"/>
              <a:gd name="T7" fmla="*/ 3 h 420"/>
              <a:gd name="T8" fmla="*/ 30 w 65"/>
              <a:gd name="T9" fmla="*/ 420 h 420"/>
            </a:gdLst>
            <a:ahLst/>
            <a:cxnLst>
              <a:cxn ang="0">
                <a:pos x="T0" y="T1"/>
              </a:cxn>
              <a:cxn ang="0">
                <a:pos x="T2" y="T3"/>
              </a:cxn>
              <a:cxn ang="0">
                <a:pos x="T4" y="T5"/>
              </a:cxn>
              <a:cxn ang="0">
                <a:pos x="T6" y="T7"/>
              </a:cxn>
              <a:cxn ang="0">
                <a:pos x="T8" y="T9"/>
              </a:cxn>
            </a:cxnLst>
            <a:rect l="0" t="0" r="r" b="b"/>
            <a:pathLst>
              <a:path w="65" h="420">
                <a:moveTo>
                  <a:pt x="30" y="420"/>
                </a:moveTo>
                <a:lnTo>
                  <a:pt x="0" y="417"/>
                </a:lnTo>
                <a:lnTo>
                  <a:pt x="35" y="0"/>
                </a:lnTo>
                <a:lnTo>
                  <a:pt x="65" y="3"/>
                </a:lnTo>
                <a:lnTo>
                  <a:pt x="30" y="420"/>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3" name="iṥḷiḍe"/>
          <p:cNvSpPr/>
          <p:nvPr/>
        </p:nvSpPr>
        <p:spPr bwMode="auto">
          <a:xfrm>
            <a:off x="2400521" y="2533299"/>
            <a:ext cx="42719" cy="276026"/>
          </a:xfrm>
          <a:custGeom>
            <a:avLst/>
            <a:gdLst>
              <a:gd name="T0" fmla="*/ 30 w 65"/>
              <a:gd name="T1" fmla="*/ 420 h 420"/>
              <a:gd name="T2" fmla="*/ 0 w 65"/>
              <a:gd name="T3" fmla="*/ 417 h 420"/>
              <a:gd name="T4" fmla="*/ 35 w 65"/>
              <a:gd name="T5" fmla="*/ 0 h 420"/>
              <a:gd name="T6" fmla="*/ 65 w 65"/>
              <a:gd name="T7" fmla="*/ 3 h 420"/>
              <a:gd name="T8" fmla="*/ 30 w 65"/>
              <a:gd name="T9" fmla="*/ 420 h 420"/>
            </a:gdLst>
            <a:ahLst/>
            <a:cxnLst>
              <a:cxn ang="0">
                <a:pos x="T0" y="T1"/>
              </a:cxn>
              <a:cxn ang="0">
                <a:pos x="T2" y="T3"/>
              </a:cxn>
              <a:cxn ang="0">
                <a:pos x="T4" y="T5"/>
              </a:cxn>
              <a:cxn ang="0">
                <a:pos x="T6" y="T7"/>
              </a:cxn>
              <a:cxn ang="0">
                <a:pos x="T8" y="T9"/>
              </a:cxn>
            </a:cxnLst>
            <a:rect l="0" t="0" r="r" b="b"/>
            <a:pathLst>
              <a:path w="65" h="420">
                <a:moveTo>
                  <a:pt x="30" y="420"/>
                </a:moveTo>
                <a:lnTo>
                  <a:pt x="0" y="417"/>
                </a:lnTo>
                <a:lnTo>
                  <a:pt x="35" y="0"/>
                </a:lnTo>
                <a:lnTo>
                  <a:pt x="65" y="3"/>
                </a:lnTo>
                <a:lnTo>
                  <a:pt x="3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4" name="îSļíḍe"/>
          <p:cNvSpPr/>
          <p:nvPr/>
        </p:nvSpPr>
        <p:spPr bwMode="auto">
          <a:xfrm>
            <a:off x="2451782" y="2510954"/>
            <a:ext cx="46004" cy="302971"/>
          </a:xfrm>
          <a:custGeom>
            <a:avLst/>
            <a:gdLst>
              <a:gd name="T0" fmla="*/ 30 w 70"/>
              <a:gd name="T1" fmla="*/ 461 h 461"/>
              <a:gd name="T2" fmla="*/ 0 w 70"/>
              <a:gd name="T3" fmla="*/ 458 h 461"/>
              <a:gd name="T4" fmla="*/ 40 w 70"/>
              <a:gd name="T5" fmla="*/ 0 h 461"/>
              <a:gd name="T6" fmla="*/ 70 w 70"/>
              <a:gd name="T7" fmla="*/ 1 h 461"/>
              <a:gd name="T8" fmla="*/ 30 w 70"/>
              <a:gd name="T9" fmla="*/ 461 h 461"/>
            </a:gdLst>
            <a:ahLst/>
            <a:cxnLst>
              <a:cxn ang="0">
                <a:pos x="T0" y="T1"/>
              </a:cxn>
              <a:cxn ang="0">
                <a:pos x="T2" y="T3"/>
              </a:cxn>
              <a:cxn ang="0">
                <a:pos x="T4" y="T5"/>
              </a:cxn>
              <a:cxn ang="0">
                <a:pos x="T6" y="T7"/>
              </a:cxn>
              <a:cxn ang="0">
                <a:pos x="T8" y="T9"/>
              </a:cxn>
            </a:cxnLst>
            <a:rect l="0" t="0" r="r" b="b"/>
            <a:pathLst>
              <a:path w="70" h="461">
                <a:moveTo>
                  <a:pt x="30" y="461"/>
                </a:moveTo>
                <a:lnTo>
                  <a:pt x="0" y="458"/>
                </a:lnTo>
                <a:lnTo>
                  <a:pt x="40" y="0"/>
                </a:lnTo>
                <a:lnTo>
                  <a:pt x="70" y="1"/>
                </a:lnTo>
                <a:lnTo>
                  <a:pt x="30" y="46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5" name="îşľiḓè"/>
          <p:cNvSpPr/>
          <p:nvPr/>
        </p:nvSpPr>
        <p:spPr bwMode="auto">
          <a:xfrm>
            <a:off x="2451782" y="2510954"/>
            <a:ext cx="46004" cy="302971"/>
          </a:xfrm>
          <a:custGeom>
            <a:avLst/>
            <a:gdLst>
              <a:gd name="T0" fmla="*/ 30 w 70"/>
              <a:gd name="T1" fmla="*/ 461 h 461"/>
              <a:gd name="T2" fmla="*/ 0 w 70"/>
              <a:gd name="T3" fmla="*/ 458 h 461"/>
              <a:gd name="T4" fmla="*/ 40 w 70"/>
              <a:gd name="T5" fmla="*/ 0 h 461"/>
              <a:gd name="T6" fmla="*/ 70 w 70"/>
              <a:gd name="T7" fmla="*/ 1 h 461"/>
              <a:gd name="T8" fmla="*/ 30 w 70"/>
              <a:gd name="T9" fmla="*/ 461 h 461"/>
            </a:gdLst>
            <a:ahLst/>
            <a:cxnLst>
              <a:cxn ang="0">
                <a:pos x="T0" y="T1"/>
              </a:cxn>
              <a:cxn ang="0">
                <a:pos x="T2" y="T3"/>
              </a:cxn>
              <a:cxn ang="0">
                <a:pos x="T4" y="T5"/>
              </a:cxn>
              <a:cxn ang="0">
                <a:pos x="T6" y="T7"/>
              </a:cxn>
              <a:cxn ang="0">
                <a:pos x="T8" y="T9"/>
              </a:cxn>
            </a:cxnLst>
            <a:rect l="0" t="0" r="r" b="b"/>
            <a:pathLst>
              <a:path w="70" h="461">
                <a:moveTo>
                  <a:pt x="30" y="461"/>
                </a:moveTo>
                <a:lnTo>
                  <a:pt x="0" y="458"/>
                </a:lnTo>
                <a:lnTo>
                  <a:pt x="40" y="0"/>
                </a:lnTo>
                <a:lnTo>
                  <a:pt x="70" y="1"/>
                </a:lnTo>
                <a:lnTo>
                  <a:pt x="30"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6" name="ïṩļîdé"/>
          <p:cNvSpPr/>
          <p:nvPr/>
        </p:nvSpPr>
        <p:spPr bwMode="auto">
          <a:xfrm>
            <a:off x="2471498" y="2416974"/>
            <a:ext cx="54548" cy="398923"/>
          </a:xfrm>
          <a:custGeom>
            <a:avLst/>
            <a:gdLst>
              <a:gd name="T0" fmla="*/ 30 w 83"/>
              <a:gd name="T1" fmla="*/ 607 h 607"/>
              <a:gd name="T2" fmla="*/ 0 w 83"/>
              <a:gd name="T3" fmla="*/ 604 h 607"/>
              <a:gd name="T4" fmla="*/ 53 w 83"/>
              <a:gd name="T5" fmla="*/ 0 h 607"/>
              <a:gd name="T6" fmla="*/ 83 w 83"/>
              <a:gd name="T7" fmla="*/ 2 h 607"/>
              <a:gd name="T8" fmla="*/ 30 w 83"/>
              <a:gd name="T9" fmla="*/ 607 h 607"/>
            </a:gdLst>
            <a:ahLst/>
            <a:cxnLst>
              <a:cxn ang="0">
                <a:pos x="T0" y="T1"/>
              </a:cxn>
              <a:cxn ang="0">
                <a:pos x="T2" y="T3"/>
              </a:cxn>
              <a:cxn ang="0">
                <a:pos x="T4" y="T5"/>
              </a:cxn>
              <a:cxn ang="0">
                <a:pos x="T6" y="T7"/>
              </a:cxn>
              <a:cxn ang="0">
                <a:pos x="T8" y="T9"/>
              </a:cxn>
            </a:cxnLst>
            <a:rect l="0" t="0" r="r" b="b"/>
            <a:pathLst>
              <a:path w="83" h="607">
                <a:moveTo>
                  <a:pt x="30" y="607"/>
                </a:moveTo>
                <a:lnTo>
                  <a:pt x="0" y="604"/>
                </a:lnTo>
                <a:lnTo>
                  <a:pt x="53" y="0"/>
                </a:lnTo>
                <a:lnTo>
                  <a:pt x="83" y="2"/>
                </a:lnTo>
                <a:lnTo>
                  <a:pt x="30" y="60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7" name="íšḻiḋe"/>
          <p:cNvSpPr/>
          <p:nvPr/>
        </p:nvSpPr>
        <p:spPr bwMode="auto">
          <a:xfrm>
            <a:off x="2471498" y="2416974"/>
            <a:ext cx="54548" cy="398923"/>
          </a:xfrm>
          <a:custGeom>
            <a:avLst/>
            <a:gdLst>
              <a:gd name="T0" fmla="*/ 30 w 83"/>
              <a:gd name="T1" fmla="*/ 607 h 607"/>
              <a:gd name="T2" fmla="*/ 0 w 83"/>
              <a:gd name="T3" fmla="*/ 604 h 607"/>
              <a:gd name="T4" fmla="*/ 53 w 83"/>
              <a:gd name="T5" fmla="*/ 0 h 607"/>
              <a:gd name="T6" fmla="*/ 83 w 83"/>
              <a:gd name="T7" fmla="*/ 2 h 607"/>
              <a:gd name="T8" fmla="*/ 30 w 83"/>
              <a:gd name="T9" fmla="*/ 607 h 607"/>
            </a:gdLst>
            <a:ahLst/>
            <a:cxnLst>
              <a:cxn ang="0">
                <a:pos x="T0" y="T1"/>
              </a:cxn>
              <a:cxn ang="0">
                <a:pos x="T2" y="T3"/>
              </a:cxn>
              <a:cxn ang="0">
                <a:pos x="T4" y="T5"/>
              </a:cxn>
              <a:cxn ang="0">
                <a:pos x="T6" y="T7"/>
              </a:cxn>
              <a:cxn ang="0">
                <a:pos x="T8" y="T9"/>
              </a:cxn>
            </a:cxnLst>
            <a:rect l="0" t="0" r="r" b="b"/>
            <a:pathLst>
              <a:path w="83" h="607">
                <a:moveTo>
                  <a:pt x="30" y="607"/>
                </a:moveTo>
                <a:lnTo>
                  <a:pt x="0" y="604"/>
                </a:lnTo>
                <a:lnTo>
                  <a:pt x="53" y="0"/>
                </a:lnTo>
                <a:lnTo>
                  <a:pt x="83" y="2"/>
                </a:lnTo>
                <a:lnTo>
                  <a:pt x="30" y="6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8" name="íṥ1ïḍè"/>
          <p:cNvSpPr/>
          <p:nvPr/>
        </p:nvSpPr>
        <p:spPr bwMode="auto">
          <a:xfrm>
            <a:off x="2523418" y="2631880"/>
            <a:ext cx="36147" cy="188618"/>
          </a:xfrm>
          <a:custGeom>
            <a:avLst/>
            <a:gdLst>
              <a:gd name="T0" fmla="*/ 29 w 55"/>
              <a:gd name="T1" fmla="*/ 287 h 287"/>
              <a:gd name="T2" fmla="*/ 0 w 55"/>
              <a:gd name="T3" fmla="*/ 284 h 287"/>
              <a:gd name="T4" fmla="*/ 25 w 55"/>
              <a:gd name="T5" fmla="*/ 0 h 287"/>
              <a:gd name="T6" fmla="*/ 55 w 55"/>
              <a:gd name="T7" fmla="*/ 2 h 287"/>
              <a:gd name="T8" fmla="*/ 29 w 55"/>
              <a:gd name="T9" fmla="*/ 287 h 287"/>
            </a:gdLst>
            <a:ahLst/>
            <a:cxnLst>
              <a:cxn ang="0">
                <a:pos x="T0" y="T1"/>
              </a:cxn>
              <a:cxn ang="0">
                <a:pos x="T2" y="T3"/>
              </a:cxn>
              <a:cxn ang="0">
                <a:pos x="T4" y="T5"/>
              </a:cxn>
              <a:cxn ang="0">
                <a:pos x="T6" y="T7"/>
              </a:cxn>
              <a:cxn ang="0">
                <a:pos x="T8" y="T9"/>
              </a:cxn>
            </a:cxnLst>
            <a:rect l="0" t="0" r="r" b="b"/>
            <a:pathLst>
              <a:path w="55" h="287">
                <a:moveTo>
                  <a:pt x="29" y="287"/>
                </a:moveTo>
                <a:lnTo>
                  <a:pt x="0" y="284"/>
                </a:lnTo>
                <a:lnTo>
                  <a:pt x="25" y="0"/>
                </a:lnTo>
                <a:lnTo>
                  <a:pt x="55" y="2"/>
                </a:lnTo>
                <a:lnTo>
                  <a:pt x="29" y="287"/>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299" name="í$ľiḑe"/>
          <p:cNvSpPr/>
          <p:nvPr/>
        </p:nvSpPr>
        <p:spPr bwMode="auto">
          <a:xfrm>
            <a:off x="2523418" y="2631880"/>
            <a:ext cx="36147" cy="188618"/>
          </a:xfrm>
          <a:custGeom>
            <a:avLst/>
            <a:gdLst>
              <a:gd name="T0" fmla="*/ 29 w 55"/>
              <a:gd name="T1" fmla="*/ 287 h 287"/>
              <a:gd name="T2" fmla="*/ 0 w 55"/>
              <a:gd name="T3" fmla="*/ 284 h 287"/>
              <a:gd name="T4" fmla="*/ 25 w 55"/>
              <a:gd name="T5" fmla="*/ 0 h 287"/>
              <a:gd name="T6" fmla="*/ 55 w 55"/>
              <a:gd name="T7" fmla="*/ 2 h 287"/>
              <a:gd name="T8" fmla="*/ 29 w 55"/>
              <a:gd name="T9" fmla="*/ 287 h 287"/>
            </a:gdLst>
            <a:ahLst/>
            <a:cxnLst>
              <a:cxn ang="0">
                <a:pos x="T0" y="T1"/>
              </a:cxn>
              <a:cxn ang="0">
                <a:pos x="T2" y="T3"/>
              </a:cxn>
              <a:cxn ang="0">
                <a:pos x="T4" y="T5"/>
              </a:cxn>
              <a:cxn ang="0">
                <a:pos x="T6" y="T7"/>
              </a:cxn>
              <a:cxn ang="0">
                <a:pos x="T8" y="T9"/>
              </a:cxn>
            </a:cxnLst>
            <a:rect l="0" t="0" r="r" b="b"/>
            <a:pathLst>
              <a:path w="55" h="287">
                <a:moveTo>
                  <a:pt x="29" y="287"/>
                </a:moveTo>
                <a:lnTo>
                  <a:pt x="0" y="284"/>
                </a:lnTo>
                <a:lnTo>
                  <a:pt x="25" y="0"/>
                </a:lnTo>
                <a:lnTo>
                  <a:pt x="55" y="2"/>
                </a:lnTo>
                <a:lnTo>
                  <a:pt x="29"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0" name="îṩľîḍé"/>
          <p:cNvSpPr/>
          <p:nvPr/>
        </p:nvSpPr>
        <p:spPr bwMode="auto">
          <a:xfrm>
            <a:off x="2542477" y="2662768"/>
            <a:ext cx="34175" cy="159701"/>
          </a:xfrm>
          <a:custGeom>
            <a:avLst/>
            <a:gdLst>
              <a:gd name="T0" fmla="*/ 32 w 52"/>
              <a:gd name="T1" fmla="*/ 243 h 243"/>
              <a:gd name="T2" fmla="*/ 0 w 52"/>
              <a:gd name="T3" fmla="*/ 240 h 243"/>
              <a:gd name="T4" fmla="*/ 22 w 52"/>
              <a:gd name="T5" fmla="*/ 0 h 243"/>
              <a:gd name="T6" fmla="*/ 52 w 52"/>
              <a:gd name="T7" fmla="*/ 2 h 243"/>
              <a:gd name="T8" fmla="*/ 32 w 52"/>
              <a:gd name="T9" fmla="*/ 243 h 243"/>
            </a:gdLst>
            <a:ahLst/>
            <a:cxnLst>
              <a:cxn ang="0">
                <a:pos x="T0" y="T1"/>
              </a:cxn>
              <a:cxn ang="0">
                <a:pos x="T2" y="T3"/>
              </a:cxn>
              <a:cxn ang="0">
                <a:pos x="T4" y="T5"/>
              </a:cxn>
              <a:cxn ang="0">
                <a:pos x="T6" y="T7"/>
              </a:cxn>
              <a:cxn ang="0">
                <a:pos x="T8" y="T9"/>
              </a:cxn>
            </a:cxnLst>
            <a:rect l="0" t="0" r="r" b="b"/>
            <a:pathLst>
              <a:path w="52" h="243">
                <a:moveTo>
                  <a:pt x="32" y="243"/>
                </a:moveTo>
                <a:lnTo>
                  <a:pt x="0" y="240"/>
                </a:lnTo>
                <a:lnTo>
                  <a:pt x="22" y="0"/>
                </a:lnTo>
                <a:lnTo>
                  <a:pt x="52" y="2"/>
                </a:lnTo>
                <a:lnTo>
                  <a:pt x="32" y="24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1" name="ïśľiḓê"/>
          <p:cNvSpPr/>
          <p:nvPr/>
        </p:nvSpPr>
        <p:spPr bwMode="auto">
          <a:xfrm>
            <a:off x="2542477" y="2662768"/>
            <a:ext cx="34175" cy="159701"/>
          </a:xfrm>
          <a:custGeom>
            <a:avLst/>
            <a:gdLst>
              <a:gd name="T0" fmla="*/ 32 w 52"/>
              <a:gd name="T1" fmla="*/ 243 h 243"/>
              <a:gd name="T2" fmla="*/ 0 w 52"/>
              <a:gd name="T3" fmla="*/ 240 h 243"/>
              <a:gd name="T4" fmla="*/ 22 w 52"/>
              <a:gd name="T5" fmla="*/ 0 h 243"/>
              <a:gd name="T6" fmla="*/ 52 w 52"/>
              <a:gd name="T7" fmla="*/ 2 h 243"/>
              <a:gd name="T8" fmla="*/ 32 w 52"/>
              <a:gd name="T9" fmla="*/ 243 h 243"/>
            </a:gdLst>
            <a:ahLst/>
            <a:cxnLst>
              <a:cxn ang="0">
                <a:pos x="T0" y="T1"/>
              </a:cxn>
              <a:cxn ang="0">
                <a:pos x="T2" y="T3"/>
              </a:cxn>
              <a:cxn ang="0">
                <a:pos x="T4" y="T5"/>
              </a:cxn>
              <a:cxn ang="0">
                <a:pos x="T6" y="T7"/>
              </a:cxn>
              <a:cxn ang="0">
                <a:pos x="T8" y="T9"/>
              </a:cxn>
            </a:cxnLst>
            <a:rect l="0" t="0" r="r" b="b"/>
            <a:pathLst>
              <a:path w="52" h="243">
                <a:moveTo>
                  <a:pt x="32" y="243"/>
                </a:moveTo>
                <a:lnTo>
                  <a:pt x="0" y="240"/>
                </a:lnTo>
                <a:lnTo>
                  <a:pt x="22" y="0"/>
                </a:lnTo>
                <a:lnTo>
                  <a:pt x="52" y="2"/>
                </a:lnTo>
                <a:lnTo>
                  <a:pt x="32" y="2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2" name="iṩľiďé"/>
          <p:cNvSpPr/>
          <p:nvPr/>
        </p:nvSpPr>
        <p:spPr bwMode="auto">
          <a:xfrm>
            <a:off x="2595053" y="2714030"/>
            <a:ext cx="29575" cy="112382"/>
          </a:xfrm>
          <a:custGeom>
            <a:avLst/>
            <a:gdLst>
              <a:gd name="T0" fmla="*/ 30 w 45"/>
              <a:gd name="T1" fmla="*/ 171 h 171"/>
              <a:gd name="T2" fmla="*/ 0 w 45"/>
              <a:gd name="T3" fmla="*/ 169 h 171"/>
              <a:gd name="T4" fmla="*/ 15 w 45"/>
              <a:gd name="T5" fmla="*/ 0 h 171"/>
              <a:gd name="T6" fmla="*/ 45 w 45"/>
              <a:gd name="T7" fmla="*/ 3 h 171"/>
              <a:gd name="T8" fmla="*/ 30 w 45"/>
              <a:gd name="T9" fmla="*/ 171 h 171"/>
            </a:gdLst>
            <a:ahLst/>
            <a:cxnLst>
              <a:cxn ang="0">
                <a:pos x="T0" y="T1"/>
              </a:cxn>
              <a:cxn ang="0">
                <a:pos x="T2" y="T3"/>
              </a:cxn>
              <a:cxn ang="0">
                <a:pos x="T4" y="T5"/>
              </a:cxn>
              <a:cxn ang="0">
                <a:pos x="T6" y="T7"/>
              </a:cxn>
              <a:cxn ang="0">
                <a:pos x="T8" y="T9"/>
              </a:cxn>
            </a:cxnLst>
            <a:rect l="0" t="0" r="r" b="b"/>
            <a:pathLst>
              <a:path w="45" h="171">
                <a:moveTo>
                  <a:pt x="30" y="171"/>
                </a:moveTo>
                <a:lnTo>
                  <a:pt x="0" y="169"/>
                </a:lnTo>
                <a:lnTo>
                  <a:pt x="15" y="0"/>
                </a:lnTo>
                <a:lnTo>
                  <a:pt x="45" y="3"/>
                </a:lnTo>
                <a:lnTo>
                  <a:pt x="30" y="171"/>
                </a:lnTo>
                <a:close/>
              </a:path>
            </a:pathLst>
          </a:custGeom>
          <a:solidFill>
            <a:srgbClr val="BCD81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3" name="iṥḻídê"/>
          <p:cNvSpPr/>
          <p:nvPr/>
        </p:nvSpPr>
        <p:spPr bwMode="auto">
          <a:xfrm>
            <a:off x="2595053" y="2714030"/>
            <a:ext cx="29575" cy="112382"/>
          </a:xfrm>
          <a:custGeom>
            <a:avLst/>
            <a:gdLst>
              <a:gd name="T0" fmla="*/ 30 w 45"/>
              <a:gd name="T1" fmla="*/ 171 h 171"/>
              <a:gd name="T2" fmla="*/ 0 w 45"/>
              <a:gd name="T3" fmla="*/ 169 h 171"/>
              <a:gd name="T4" fmla="*/ 15 w 45"/>
              <a:gd name="T5" fmla="*/ 0 h 171"/>
              <a:gd name="T6" fmla="*/ 45 w 45"/>
              <a:gd name="T7" fmla="*/ 3 h 171"/>
              <a:gd name="T8" fmla="*/ 30 w 45"/>
              <a:gd name="T9" fmla="*/ 171 h 171"/>
            </a:gdLst>
            <a:ahLst/>
            <a:cxnLst>
              <a:cxn ang="0">
                <a:pos x="T0" y="T1"/>
              </a:cxn>
              <a:cxn ang="0">
                <a:pos x="T2" y="T3"/>
              </a:cxn>
              <a:cxn ang="0">
                <a:pos x="T4" y="T5"/>
              </a:cxn>
              <a:cxn ang="0">
                <a:pos x="T6" y="T7"/>
              </a:cxn>
              <a:cxn ang="0">
                <a:pos x="T8" y="T9"/>
              </a:cxn>
            </a:cxnLst>
            <a:rect l="0" t="0" r="r" b="b"/>
            <a:pathLst>
              <a:path w="45" h="171">
                <a:moveTo>
                  <a:pt x="30" y="171"/>
                </a:moveTo>
                <a:lnTo>
                  <a:pt x="0" y="169"/>
                </a:lnTo>
                <a:lnTo>
                  <a:pt x="15" y="0"/>
                </a:lnTo>
                <a:lnTo>
                  <a:pt x="45" y="3"/>
                </a:lnTo>
                <a:lnTo>
                  <a:pt x="30" y="1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4" name="ïṧļïḓé"/>
          <p:cNvSpPr/>
          <p:nvPr/>
        </p:nvSpPr>
        <p:spPr bwMode="auto">
          <a:xfrm>
            <a:off x="2614769" y="2763320"/>
            <a:ext cx="25631" cy="65064"/>
          </a:xfrm>
          <a:custGeom>
            <a:avLst/>
            <a:gdLst>
              <a:gd name="T0" fmla="*/ 30 w 39"/>
              <a:gd name="T1" fmla="*/ 99 h 99"/>
              <a:gd name="T2" fmla="*/ 0 w 39"/>
              <a:gd name="T3" fmla="*/ 96 h 99"/>
              <a:gd name="T4" fmla="*/ 9 w 39"/>
              <a:gd name="T5" fmla="*/ 0 h 99"/>
              <a:gd name="T6" fmla="*/ 39 w 39"/>
              <a:gd name="T7" fmla="*/ 3 h 99"/>
              <a:gd name="T8" fmla="*/ 30 w 39"/>
              <a:gd name="T9" fmla="*/ 99 h 99"/>
            </a:gdLst>
            <a:ahLst/>
            <a:cxnLst>
              <a:cxn ang="0">
                <a:pos x="T0" y="T1"/>
              </a:cxn>
              <a:cxn ang="0">
                <a:pos x="T2" y="T3"/>
              </a:cxn>
              <a:cxn ang="0">
                <a:pos x="T4" y="T5"/>
              </a:cxn>
              <a:cxn ang="0">
                <a:pos x="T6" y="T7"/>
              </a:cxn>
              <a:cxn ang="0">
                <a:pos x="T8" y="T9"/>
              </a:cxn>
            </a:cxnLst>
            <a:rect l="0" t="0" r="r" b="b"/>
            <a:pathLst>
              <a:path w="39" h="99">
                <a:moveTo>
                  <a:pt x="30" y="99"/>
                </a:moveTo>
                <a:lnTo>
                  <a:pt x="0" y="96"/>
                </a:lnTo>
                <a:lnTo>
                  <a:pt x="9" y="0"/>
                </a:lnTo>
                <a:lnTo>
                  <a:pt x="39" y="3"/>
                </a:lnTo>
                <a:lnTo>
                  <a:pt x="30" y="99"/>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5" name="iṧḻîdé"/>
          <p:cNvSpPr/>
          <p:nvPr/>
        </p:nvSpPr>
        <p:spPr bwMode="auto">
          <a:xfrm>
            <a:off x="2614769" y="2763320"/>
            <a:ext cx="25631" cy="65064"/>
          </a:xfrm>
          <a:custGeom>
            <a:avLst/>
            <a:gdLst>
              <a:gd name="T0" fmla="*/ 30 w 39"/>
              <a:gd name="T1" fmla="*/ 99 h 99"/>
              <a:gd name="T2" fmla="*/ 0 w 39"/>
              <a:gd name="T3" fmla="*/ 96 h 99"/>
              <a:gd name="T4" fmla="*/ 9 w 39"/>
              <a:gd name="T5" fmla="*/ 0 h 99"/>
              <a:gd name="T6" fmla="*/ 39 w 39"/>
              <a:gd name="T7" fmla="*/ 3 h 99"/>
              <a:gd name="T8" fmla="*/ 30 w 39"/>
              <a:gd name="T9" fmla="*/ 99 h 99"/>
            </a:gdLst>
            <a:ahLst/>
            <a:cxnLst>
              <a:cxn ang="0">
                <a:pos x="T0" y="T1"/>
              </a:cxn>
              <a:cxn ang="0">
                <a:pos x="T2" y="T3"/>
              </a:cxn>
              <a:cxn ang="0">
                <a:pos x="T4" y="T5"/>
              </a:cxn>
              <a:cxn ang="0">
                <a:pos x="T6" y="T7"/>
              </a:cxn>
              <a:cxn ang="0">
                <a:pos x="T8" y="T9"/>
              </a:cxn>
            </a:cxnLst>
            <a:rect l="0" t="0" r="r" b="b"/>
            <a:pathLst>
              <a:path w="39" h="99">
                <a:moveTo>
                  <a:pt x="30" y="99"/>
                </a:moveTo>
                <a:lnTo>
                  <a:pt x="0" y="96"/>
                </a:lnTo>
                <a:lnTo>
                  <a:pt x="9" y="0"/>
                </a:lnTo>
                <a:lnTo>
                  <a:pt x="39" y="3"/>
                </a:lnTo>
                <a:lnTo>
                  <a:pt x="30" y="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6" name="iṣľíḋê"/>
          <p:cNvSpPr/>
          <p:nvPr/>
        </p:nvSpPr>
        <p:spPr bwMode="auto">
          <a:xfrm>
            <a:off x="1921419" y="2056169"/>
            <a:ext cx="63749" cy="63092"/>
          </a:xfrm>
          <a:custGeom>
            <a:avLst/>
            <a:gdLst>
              <a:gd name="T0" fmla="*/ 90 w 97"/>
              <a:gd name="T1" fmla="*/ 96 h 96"/>
              <a:gd name="T2" fmla="*/ 0 w 97"/>
              <a:gd name="T3" fmla="*/ 88 h 96"/>
              <a:gd name="T4" fmla="*/ 8 w 97"/>
              <a:gd name="T5" fmla="*/ 0 h 96"/>
              <a:gd name="T6" fmla="*/ 97 w 97"/>
              <a:gd name="T7" fmla="*/ 7 h 96"/>
              <a:gd name="T8" fmla="*/ 90 w 97"/>
              <a:gd name="T9" fmla="*/ 96 h 96"/>
            </a:gdLst>
            <a:ahLst/>
            <a:cxnLst>
              <a:cxn ang="0">
                <a:pos x="T0" y="T1"/>
              </a:cxn>
              <a:cxn ang="0">
                <a:pos x="T2" y="T3"/>
              </a:cxn>
              <a:cxn ang="0">
                <a:pos x="T4" y="T5"/>
              </a:cxn>
              <a:cxn ang="0">
                <a:pos x="T6" y="T7"/>
              </a:cxn>
              <a:cxn ang="0">
                <a:pos x="T8" y="T9"/>
              </a:cxn>
            </a:cxnLst>
            <a:rect l="0" t="0" r="r" b="b"/>
            <a:pathLst>
              <a:path w="97" h="96">
                <a:moveTo>
                  <a:pt x="90" y="96"/>
                </a:moveTo>
                <a:lnTo>
                  <a:pt x="0" y="88"/>
                </a:lnTo>
                <a:lnTo>
                  <a:pt x="8" y="0"/>
                </a:lnTo>
                <a:lnTo>
                  <a:pt x="97" y="7"/>
                </a:lnTo>
                <a:lnTo>
                  <a:pt x="90" y="96"/>
                </a:lnTo>
                <a:close/>
              </a:path>
            </a:pathLst>
          </a:custGeom>
          <a:solidFill>
            <a:srgbClr val="22BAD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7" name="îśḷíḓe"/>
          <p:cNvSpPr/>
          <p:nvPr/>
        </p:nvSpPr>
        <p:spPr bwMode="auto">
          <a:xfrm>
            <a:off x="2033801" y="2083114"/>
            <a:ext cx="379864" cy="55863"/>
          </a:xfrm>
          <a:custGeom>
            <a:avLst/>
            <a:gdLst>
              <a:gd name="T0" fmla="*/ 575 w 578"/>
              <a:gd name="T1" fmla="*/ 85 h 85"/>
              <a:gd name="T2" fmla="*/ 0 w 578"/>
              <a:gd name="T3" fmla="*/ 34 h 85"/>
              <a:gd name="T4" fmla="*/ 3 w 578"/>
              <a:gd name="T5" fmla="*/ 0 h 85"/>
              <a:gd name="T6" fmla="*/ 578 w 578"/>
              <a:gd name="T7" fmla="*/ 51 h 85"/>
              <a:gd name="T8" fmla="*/ 575 w 578"/>
              <a:gd name="T9" fmla="*/ 85 h 85"/>
            </a:gdLst>
            <a:ahLst/>
            <a:cxnLst>
              <a:cxn ang="0">
                <a:pos x="T0" y="T1"/>
              </a:cxn>
              <a:cxn ang="0">
                <a:pos x="T2" y="T3"/>
              </a:cxn>
              <a:cxn ang="0">
                <a:pos x="T4" y="T5"/>
              </a:cxn>
              <a:cxn ang="0">
                <a:pos x="T6" y="T7"/>
              </a:cxn>
              <a:cxn ang="0">
                <a:pos x="T8" y="T9"/>
              </a:cxn>
            </a:cxnLst>
            <a:rect l="0" t="0" r="r" b="b"/>
            <a:pathLst>
              <a:path w="578" h="85">
                <a:moveTo>
                  <a:pt x="575" y="85"/>
                </a:moveTo>
                <a:lnTo>
                  <a:pt x="0" y="34"/>
                </a:lnTo>
                <a:lnTo>
                  <a:pt x="3" y="0"/>
                </a:lnTo>
                <a:lnTo>
                  <a:pt x="578" y="51"/>
                </a:lnTo>
                <a:lnTo>
                  <a:pt x="575" y="85"/>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8" name="iśľïďe"/>
          <p:cNvSpPr/>
          <p:nvPr/>
        </p:nvSpPr>
        <p:spPr bwMode="auto">
          <a:xfrm>
            <a:off x="1912875" y="2150149"/>
            <a:ext cx="63749" cy="63749"/>
          </a:xfrm>
          <a:custGeom>
            <a:avLst/>
            <a:gdLst>
              <a:gd name="T0" fmla="*/ 90 w 97"/>
              <a:gd name="T1" fmla="*/ 97 h 97"/>
              <a:gd name="T2" fmla="*/ 0 w 97"/>
              <a:gd name="T3" fmla="*/ 89 h 97"/>
              <a:gd name="T4" fmla="*/ 8 w 97"/>
              <a:gd name="T5" fmla="*/ 0 h 97"/>
              <a:gd name="T6" fmla="*/ 97 w 97"/>
              <a:gd name="T7" fmla="*/ 8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9"/>
                </a:lnTo>
                <a:lnTo>
                  <a:pt x="8" y="0"/>
                </a:lnTo>
                <a:lnTo>
                  <a:pt x="97" y="8"/>
                </a:lnTo>
                <a:lnTo>
                  <a:pt x="90" y="97"/>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9" name="i$ľîďé"/>
          <p:cNvSpPr/>
          <p:nvPr/>
        </p:nvSpPr>
        <p:spPr bwMode="auto">
          <a:xfrm>
            <a:off x="2025257" y="2178409"/>
            <a:ext cx="134727" cy="33518"/>
          </a:xfrm>
          <a:custGeom>
            <a:avLst/>
            <a:gdLst>
              <a:gd name="T0" fmla="*/ 203 w 205"/>
              <a:gd name="T1" fmla="*/ 51 h 51"/>
              <a:gd name="T2" fmla="*/ 0 w 205"/>
              <a:gd name="T3" fmla="*/ 33 h 51"/>
              <a:gd name="T4" fmla="*/ 3 w 205"/>
              <a:gd name="T5" fmla="*/ 0 h 51"/>
              <a:gd name="T6" fmla="*/ 205 w 205"/>
              <a:gd name="T7" fmla="*/ 17 h 51"/>
              <a:gd name="T8" fmla="*/ 203 w 205"/>
              <a:gd name="T9" fmla="*/ 51 h 51"/>
            </a:gdLst>
            <a:ahLst/>
            <a:cxnLst>
              <a:cxn ang="0">
                <a:pos x="T0" y="T1"/>
              </a:cxn>
              <a:cxn ang="0">
                <a:pos x="T2" y="T3"/>
              </a:cxn>
              <a:cxn ang="0">
                <a:pos x="T4" y="T5"/>
              </a:cxn>
              <a:cxn ang="0">
                <a:pos x="T6" y="T7"/>
              </a:cxn>
              <a:cxn ang="0">
                <a:pos x="T8" y="T9"/>
              </a:cxn>
            </a:cxnLst>
            <a:rect l="0" t="0" r="r" b="b"/>
            <a:pathLst>
              <a:path w="205" h="51">
                <a:moveTo>
                  <a:pt x="203" y="51"/>
                </a:moveTo>
                <a:lnTo>
                  <a:pt x="0" y="33"/>
                </a:lnTo>
                <a:lnTo>
                  <a:pt x="3" y="0"/>
                </a:lnTo>
                <a:lnTo>
                  <a:pt x="205" y="17"/>
                </a:lnTo>
                <a:lnTo>
                  <a:pt x="203" y="5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0" name="išļïdê"/>
          <p:cNvSpPr/>
          <p:nvPr/>
        </p:nvSpPr>
        <p:spPr bwMode="auto">
          <a:xfrm>
            <a:off x="1904332" y="2244786"/>
            <a:ext cx="63749" cy="63749"/>
          </a:xfrm>
          <a:custGeom>
            <a:avLst/>
            <a:gdLst>
              <a:gd name="T0" fmla="*/ 90 w 97"/>
              <a:gd name="T1" fmla="*/ 97 h 97"/>
              <a:gd name="T2" fmla="*/ 0 w 97"/>
              <a:gd name="T3" fmla="*/ 90 h 97"/>
              <a:gd name="T4" fmla="*/ 9 w 97"/>
              <a:gd name="T5" fmla="*/ 0 h 97"/>
              <a:gd name="T6" fmla="*/ 97 w 97"/>
              <a:gd name="T7" fmla="*/ 9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90"/>
                </a:lnTo>
                <a:lnTo>
                  <a:pt x="9" y="0"/>
                </a:lnTo>
                <a:lnTo>
                  <a:pt x="97" y="9"/>
                </a:lnTo>
                <a:lnTo>
                  <a:pt x="90" y="97"/>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1" name="ïṣľïďè"/>
          <p:cNvSpPr/>
          <p:nvPr/>
        </p:nvSpPr>
        <p:spPr bwMode="auto">
          <a:xfrm>
            <a:off x="2016713" y="2273046"/>
            <a:ext cx="304943" cy="48633"/>
          </a:xfrm>
          <a:custGeom>
            <a:avLst/>
            <a:gdLst>
              <a:gd name="T0" fmla="*/ 461 w 464"/>
              <a:gd name="T1" fmla="*/ 74 h 74"/>
              <a:gd name="T2" fmla="*/ 0 w 464"/>
              <a:gd name="T3" fmla="*/ 34 h 74"/>
              <a:gd name="T4" fmla="*/ 3 w 464"/>
              <a:gd name="T5" fmla="*/ 0 h 74"/>
              <a:gd name="T6" fmla="*/ 464 w 464"/>
              <a:gd name="T7" fmla="*/ 40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40"/>
                </a:lnTo>
                <a:lnTo>
                  <a:pt x="461" y="74"/>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2" name="išlïḓê"/>
          <p:cNvSpPr/>
          <p:nvPr/>
        </p:nvSpPr>
        <p:spPr bwMode="auto">
          <a:xfrm>
            <a:off x="2016713" y="2273046"/>
            <a:ext cx="304943" cy="48633"/>
          </a:xfrm>
          <a:custGeom>
            <a:avLst/>
            <a:gdLst>
              <a:gd name="T0" fmla="*/ 461 w 464"/>
              <a:gd name="T1" fmla="*/ 74 h 74"/>
              <a:gd name="T2" fmla="*/ 0 w 464"/>
              <a:gd name="T3" fmla="*/ 34 h 74"/>
              <a:gd name="T4" fmla="*/ 3 w 464"/>
              <a:gd name="T5" fmla="*/ 0 h 74"/>
              <a:gd name="T6" fmla="*/ 464 w 464"/>
              <a:gd name="T7" fmla="*/ 40 h 74"/>
              <a:gd name="T8" fmla="*/ 461 w 464"/>
              <a:gd name="T9" fmla="*/ 74 h 74"/>
            </a:gdLst>
            <a:ahLst/>
            <a:cxnLst>
              <a:cxn ang="0">
                <a:pos x="T0" y="T1"/>
              </a:cxn>
              <a:cxn ang="0">
                <a:pos x="T2" y="T3"/>
              </a:cxn>
              <a:cxn ang="0">
                <a:pos x="T4" y="T5"/>
              </a:cxn>
              <a:cxn ang="0">
                <a:pos x="T6" y="T7"/>
              </a:cxn>
              <a:cxn ang="0">
                <a:pos x="T8" y="T9"/>
              </a:cxn>
            </a:cxnLst>
            <a:rect l="0" t="0" r="r" b="b"/>
            <a:pathLst>
              <a:path w="464" h="74">
                <a:moveTo>
                  <a:pt x="461" y="74"/>
                </a:moveTo>
                <a:lnTo>
                  <a:pt x="0" y="34"/>
                </a:lnTo>
                <a:lnTo>
                  <a:pt x="3" y="0"/>
                </a:lnTo>
                <a:lnTo>
                  <a:pt x="464" y="40"/>
                </a:lnTo>
                <a:lnTo>
                  <a:pt x="461" y="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3" name="ïṥ1íďè"/>
          <p:cNvSpPr/>
          <p:nvPr/>
        </p:nvSpPr>
        <p:spPr bwMode="auto">
          <a:xfrm>
            <a:off x="2223733" y="2006879"/>
            <a:ext cx="128812" cy="34175"/>
          </a:xfrm>
          <a:custGeom>
            <a:avLst/>
            <a:gdLst>
              <a:gd name="T0" fmla="*/ 193 w 196"/>
              <a:gd name="T1" fmla="*/ 52 h 52"/>
              <a:gd name="T2" fmla="*/ 0 w 196"/>
              <a:gd name="T3" fmla="*/ 35 h 52"/>
              <a:gd name="T4" fmla="*/ 3 w 196"/>
              <a:gd name="T5" fmla="*/ 0 h 52"/>
              <a:gd name="T6" fmla="*/ 196 w 196"/>
              <a:gd name="T7" fmla="*/ 18 h 52"/>
              <a:gd name="T8" fmla="*/ 193 w 196"/>
              <a:gd name="T9" fmla="*/ 52 h 52"/>
            </a:gdLst>
            <a:ahLst/>
            <a:cxnLst>
              <a:cxn ang="0">
                <a:pos x="T0" y="T1"/>
              </a:cxn>
              <a:cxn ang="0">
                <a:pos x="T2" y="T3"/>
              </a:cxn>
              <a:cxn ang="0">
                <a:pos x="T4" y="T5"/>
              </a:cxn>
              <a:cxn ang="0">
                <a:pos x="T6" y="T7"/>
              </a:cxn>
              <a:cxn ang="0">
                <a:pos x="T8" y="T9"/>
              </a:cxn>
            </a:cxnLst>
            <a:rect l="0" t="0" r="r" b="b"/>
            <a:pathLst>
              <a:path w="196" h="52">
                <a:moveTo>
                  <a:pt x="193" y="52"/>
                </a:moveTo>
                <a:lnTo>
                  <a:pt x="0" y="35"/>
                </a:lnTo>
                <a:lnTo>
                  <a:pt x="3" y="0"/>
                </a:lnTo>
                <a:lnTo>
                  <a:pt x="196" y="18"/>
                </a:lnTo>
                <a:lnTo>
                  <a:pt x="193" y="5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4" name="i$ḻïḋê"/>
          <p:cNvSpPr/>
          <p:nvPr/>
        </p:nvSpPr>
        <p:spPr bwMode="auto">
          <a:xfrm>
            <a:off x="2850048" y="2965739"/>
            <a:ext cx="63749" cy="63749"/>
          </a:xfrm>
          <a:custGeom>
            <a:avLst/>
            <a:gdLst>
              <a:gd name="T0" fmla="*/ 90 w 97"/>
              <a:gd name="T1" fmla="*/ 97 h 97"/>
              <a:gd name="T2" fmla="*/ 0 w 97"/>
              <a:gd name="T3" fmla="*/ 88 h 97"/>
              <a:gd name="T4" fmla="*/ 9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9" y="0"/>
                </a:lnTo>
                <a:lnTo>
                  <a:pt x="97" y="7"/>
                </a:lnTo>
                <a:lnTo>
                  <a:pt x="90" y="97"/>
                </a:lnTo>
                <a:close/>
              </a:path>
            </a:pathLst>
          </a:custGeom>
          <a:solidFill>
            <a:srgbClr val="6B2D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5" name="iṩḷïdè"/>
          <p:cNvSpPr/>
          <p:nvPr/>
        </p:nvSpPr>
        <p:spPr bwMode="auto">
          <a:xfrm>
            <a:off x="2850048" y="2965739"/>
            <a:ext cx="63749" cy="63749"/>
          </a:xfrm>
          <a:custGeom>
            <a:avLst/>
            <a:gdLst>
              <a:gd name="T0" fmla="*/ 90 w 97"/>
              <a:gd name="T1" fmla="*/ 97 h 97"/>
              <a:gd name="T2" fmla="*/ 0 w 97"/>
              <a:gd name="T3" fmla="*/ 88 h 97"/>
              <a:gd name="T4" fmla="*/ 9 w 97"/>
              <a:gd name="T5" fmla="*/ 0 h 97"/>
              <a:gd name="T6" fmla="*/ 97 w 97"/>
              <a:gd name="T7" fmla="*/ 7 h 97"/>
              <a:gd name="T8" fmla="*/ 90 w 97"/>
              <a:gd name="T9" fmla="*/ 97 h 97"/>
            </a:gdLst>
            <a:ahLst/>
            <a:cxnLst>
              <a:cxn ang="0">
                <a:pos x="T0" y="T1"/>
              </a:cxn>
              <a:cxn ang="0">
                <a:pos x="T2" y="T3"/>
              </a:cxn>
              <a:cxn ang="0">
                <a:pos x="T4" y="T5"/>
              </a:cxn>
              <a:cxn ang="0">
                <a:pos x="T6" y="T7"/>
              </a:cxn>
              <a:cxn ang="0">
                <a:pos x="T8" y="T9"/>
              </a:cxn>
            </a:cxnLst>
            <a:rect l="0" t="0" r="r" b="b"/>
            <a:pathLst>
              <a:path w="97" h="97">
                <a:moveTo>
                  <a:pt x="90" y="97"/>
                </a:moveTo>
                <a:lnTo>
                  <a:pt x="0" y="88"/>
                </a:lnTo>
                <a:lnTo>
                  <a:pt x="9" y="0"/>
                </a:lnTo>
                <a:lnTo>
                  <a:pt x="97" y="7"/>
                </a:lnTo>
                <a:lnTo>
                  <a:pt x="90"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6" name="íṧ1ïḍe"/>
          <p:cNvSpPr/>
          <p:nvPr/>
        </p:nvSpPr>
        <p:spPr bwMode="auto">
          <a:xfrm>
            <a:off x="2963087" y="2992685"/>
            <a:ext cx="379207" cy="56520"/>
          </a:xfrm>
          <a:custGeom>
            <a:avLst/>
            <a:gdLst>
              <a:gd name="T0" fmla="*/ 574 w 577"/>
              <a:gd name="T1" fmla="*/ 86 h 86"/>
              <a:gd name="T2" fmla="*/ 0 w 577"/>
              <a:gd name="T3" fmla="*/ 34 h 86"/>
              <a:gd name="T4" fmla="*/ 2 w 577"/>
              <a:gd name="T5" fmla="*/ 0 h 86"/>
              <a:gd name="T6" fmla="*/ 577 w 577"/>
              <a:gd name="T7" fmla="*/ 52 h 86"/>
              <a:gd name="T8" fmla="*/ 574 w 577"/>
              <a:gd name="T9" fmla="*/ 86 h 86"/>
            </a:gdLst>
            <a:ahLst/>
            <a:cxnLst>
              <a:cxn ang="0">
                <a:pos x="T0" y="T1"/>
              </a:cxn>
              <a:cxn ang="0">
                <a:pos x="T2" y="T3"/>
              </a:cxn>
              <a:cxn ang="0">
                <a:pos x="T4" y="T5"/>
              </a:cxn>
              <a:cxn ang="0">
                <a:pos x="T6" y="T7"/>
              </a:cxn>
              <a:cxn ang="0">
                <a:pos x="T8" y="T9"/>
              </a:cxn>
            </a:cxnLst>
            <a:rect l="0" t="0" r="r" b="b"/>
            <a:pathLst>
              <a:path w="577" h="86">
                <a:moveTo>
                  <a:pt x="574" y="86"/>
                </a:moveTo>
                <a:lnTo>
                  <a:pt x="0" y="34"/>
                </a:lnTo>
                <a:lnTo>
                  <a:pt x="2" y="0"/>
                </a:lnTo>
                <a:lnTo>
                  <a:pt x="577" y="52"/>
                </a:lnTo>
                <a:lnTo>
                  <a:pt x="574" y="86"/>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7" name="îsľiḓe"/>
          <p:cNvSpPr/>
          <p:nvPr/>
        </p:nvSpPr>
        <p:spPr bwMode="auto">
          <a:xfrm>
            <a:off x="2963087" y="2992685"/>
            <a:ext cx="379207" cy="56520"/>
          </a:xfrm>
          <a:custGeom>
            <a:avLst/>
            <a:gdLst>
              <a:gd name="T0" fmla="*/ 574 w 577"/>
              <a:gd name="T1" fmla="*/ 86 h 86"/>
              <a:gd name="T2" fmla="*/ 0 w 577"/>
              <a:gd name="T3" fmla="*/ 34 h 86"/>
              <a:gd name="T4" fmla="*/ 2 w 577"/>
              <a:gd name="T5" fmla="*/ 0 h 86"/>
              <a:gd name="T6" fmla="*/ 577 w 577"/>
              <a:gd name="T7" fmla="*/ 52 h 86"/>
              <a:gd name="T8" fmla="*/ 574 w 577"/>
              <a:gd name="T9" fmla="*/ 86 h 86"/>
            </a:gdLst>
            <a:ahLst/>
            <a:cxnLst>
              <a:cxn ang="0">
                <a:pos x="T0" y="T1"/>
              </a:cxn>
              <a:cxn ang="0">
                <a:pos x="T2" y="T3"/>
              </a:cxn>
              <a:cxn ang="0">
                <a:pos x="T4" y="T5"/>
              </a:cxn>
              <a:cxn ang="0">
                <a:pos x="T6" y="T7"/>
              </a:cxn>
              <a:cxn ang="0">
                <a:pos x="T8" y="T9"/>
              </a:cxn>
            </a:cxnLst>
            <a:rect l="0" t="0" r="r" b="b"/>
            <a:pathLst>
              <a:path w="577" h="86">
                <a:moveTo>
                  <a:pt x="574" y="86"/>
                </a:moveTo>
                <a:lnTo>
                  <a:pt x="0" y="34"/>
                </a:lnTo>
                <a:lnTo>
                  <a:pt x="2" y="0"/>
                </a:lnTo>
                <a:lnTo>
                  <a:pt x="577" y="52"/>
                </a:lnTo>
                <a:lnTo>
                  <a:pt x="574" y="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8" name="îśļîḓè"/>
          <p:cNvSpPr/>
          <p:nvPr/>
        </p:nvSpPr>
        <p:spPr bwMode="auto">
          <a:xfrm>
            <a:off x="2842162" y="3060377"/>
            <a:ext cx="63749" cy="63749"/>
          </a:xfrm>
          <a:custGeom>
            <a:avLst/>
            <a:gdLst>
              <a:gd name="T0" fmla="*/ 89 w 97"/>
              <a:gd name="T1" fmla="*/ 97 h 97"/>
              <a:gd name="T2" fmla="*/ 0 w 97"/>
              <a:gd name="T3" fmla="*/ 90 h 97"/>
              <a:gd name="T4" fmla="*/ 8 w 97"/>
              <a:gd name="T5" fmla="*/ 0 h 97"/>
              <a:gd name="T6" fmla="*/ 97 w 97"/>
              <a:gd name="T7" fmla="*/ 8 h 97"/>
              <a:gd name="T8" fmla="*/ 89 w 97"/>
              <a:gd name="T9" fmla="*/ 97 h 97"/>
            </a:gdLst>
            <a:ahLst/>
            <a:cxnLst>
              <a:cxn ang="0">
                <a:pos x="T0" y="T1"/>
              </a:cxn>
              <a:cxn ang="0">
                <a:pos x="T2" y="T3"/>
              </a:cxn>
              <a:cxn ang="0">
                <a:pos x="T4" y="T5"/>
              </a:cxn>
              <a:cxn ang="0">
                <a:pos x="T6" y="T7"/>
              </a:cxn>
              <a:cxn ang="0">
                <a:pos x="T8" y="T9"/>
              </a:cxn>
            </a:cxnLst>
            <a:rect l="0" t="0" r="r" b="b"/>
            <a:pathLst>
              <a:path w="97" h="97">
                <a:moveTo>
                  <a:pt x="89" y="97"/>
                </a:moveTo>
                <a:lnTo>
                  <a:pt x="0" y="90"/>
                </a:lnTo>
                <a:lnTo>
                  <a:pt x="8" y="0"/>
                </a:lnTo>
                <a:lnTo>
                  <a:pt x="97" y="8"/>
                </a:lnTo>
                <a:lnTo>
                  <a:pt x="89" y="97"/>
                </a:lnTo>
                <a:close/>
              </a:path>
            </a:pathLst>
          </a:custGeom>
          <a:solidFill>
            <a:srgbClr val="F2274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19" name="îŝḻiḑê"/>
          <p:cNvSpPr/>
          <p:nvPr/>
        </p:nvSpPr>
        <p:spPr bwMode="auto">
          <a:xfrm>
            <a:off x="2842162" y="3060377"/>
            <a:ext cx="63749" cy="63749"/>
          </a:xfrm>
          <a:custGeom>
            <a:avLst/>
            <a:gdLst>
              <a:gd name="T0" fmla="*/ 89 w 97"/>
              <a:gd name="T1" fmla="*/ 97 h 97"/>
              <a:gd name="T2" fmla="*/ 0 w 97"/>
              <a:gd name="T3" fmla="*/ 90 h 97"/>
              <a:gd name="T4" fmla="*/ 8 w 97"/>
              <a:gd name="T5" fmla="*/ 0 h 97"/>
              <a:gd name="T6" fmla="*/ 97 w 97"/>
              <a:gd name="T7" fmla="*/ 8 h 97"/>
              <a:gd name="T8" fmla="*/ 89 w 97"/>
              <a:gd name="T9" fmla="*/ 97 h 97"/>
            </a:gdLst>
            <a:ahLst/>
            <a:cxnLst>
              <a:cxn ang="0">
                <a:pos x="T0" y="T1"/>
              </a:cxn>
              <a:cxn ang="0">
                <a:pos x="T2" y="T3"/>
              </a:cxn>
              <a:cxn ang="0">
                <a:pos x="T4" y="T5"/>
              </a:cxn>
              <a:cxn ang="0">
                <a:pos x="T6" y="T7"/>
              </a:cxn>
              <a:cxn ang="0">
                <a:pos x="T8" y="T9"/>
              </a:cxn>
            </a:cxnLst>
            <a:rect l="0" t="0" r="r" b="b"/>
            <a:pathLst>
              <a:path w="97" h="97">
                <a:moveTo>
                  <a:pt x="89" y="97"/>
                </a:moveTo>
                <a:lnTo>
                  <a:pt x="0" y="90"/>
                </a:lnTo>
                <a:lnTo>
                  <a:pt x="8" y="0"/>
                </a:lnTo>
                <a:lnTo>
                  <a:pt x="97" y="8"/>
                </a:lnTo>
                <a:lnTo>
                  <a:pt x="89" y="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0" name="islîḓé"/>
          <p:cNvSpPr/>
          <p:nvPr/>
        </p:nvSpPr>
        <p:spPr bwMode="auto">
          <a:xfrm>
            <a:off x="2954544" y="3088637"/>
            <a:ext cx="134727" cy="33518"/>
          </a:xfrm>
          <a:custGeom>
            <a:avLst/>
            <a:gdLst>
              <a:gd name="T0" fmla="*/ 202 w 205"/>
              <a:gd name="T1" fmla="*/ 51 h 51"/>
              <a:gd name="T2" fmla="*/ 0 w 205"/>
              <a:gd name="T3" fmla="*/ 34 h 51"/>
              <a:gd name="T4" fmla="*/ 3 w 205"/>
              <a:gd name="T5" fmla="*/ 0 h 51"/>
              <a:gd name="T6" fmla="*/ 205 w 205"/>
              <a:gd name="T7" fmla="*/ 17 h 51"/>
              <a:gd name="T8" fmla="*/ 202 w 205"/>
              <a:gd name="T9" fmla="*/ 51 h 51"/>
            </a:gdLst>
            <a:ahLst/>
            <a:cxnLst>
              <a:cxn ang="0">
                <a:pos x="T0" y="T1"/>
              </a:cxn>
              <a:cxn ang="0">
                <a:pos x="T2" y="T3"/>
              </a:cxn>
              <a:cxn ang="0">
                <a:pos x="T4" y="T5"/>
              </a:cxn>
              <a:cxn ang="0">
                <a:pos x="T6" y="T7"/>
              </a:cxn>
              <a:cxn ang="0">
                <a:pos x="T8" y="T9"/>
              </a:cxn>
            </a:cxnLst>
            <a:rect l="0" t="0" r="r" b="b"/>
            <a:pathLst>
              <a:path w="205" h="51">
                <a:moveTo>
                  <a:pt x="202" y="51"/>
                </a:moveTo>
                <a:lnTo>
                  <a:pt x="0" y="34"/>
                </a:lnTo>
                <a:lnTo>
                  <a:pt x="3" y="0"/>
                </a:lnTo>
                <a:lnTo>
                  <a:pt x="205" y="17"/>
                </a:lnTo>
                <a:lnTo>
                  <a:pt x="202" y="51"/>
                </a:lnTo>
                <a:close/>
              </a:path>
            </a:pathLst>
          </a:custGeom>
          <a:solidFill>
            <a:srgbClr val="949A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1" name="î$ḷïḑê"/>
          <p:cNvSpPr/>
          <p:nvPr/>
        </p:nvSpPr>
        <p:spPr bwMode="auto">
          <a:xfrm>
            <a:off x="2954544" y="3088637"/>
            <a:ext cx="134727" cy="33518"/>
          </a:xfrm>
          <a:custGeom>
            <a:avLst/>
            <a:gdLst>
              <a:gd name="T0" fmla="*/ 202 w 205"/>
              <a:gd name="T1" fmla="*/ 51 h 51"/>
              <a:gd name="T2" fmla="*/ 0 w 205"/>
              <a:gd name="T3" fmla="*/ 34 h 51"/>
              <a:gd name="T4" fmla="*/ 3 w 205"/>
              <a:gd name="T5" fmla="*/ 0 h 51"/>
              <a:gd name="T6" fmla="*/ 205 w 205"/>
              <a:gd name="T7" fmla="*/ 17 h 51"/>
              <a:gd name="T8" fmla="*/ 202 w 205"/>
              <a:gd name="T9" fmla="*/ 51 h 51"/>
            </a:gdLst>
            <a:ahLst/>
            <a:cxnLst>
              <a:cxn ang="0">
                <a:pos x="T0" y="T1"/>
              </a:cxn>
              <a:cxn ang="0">
                <a:pos x="T2" y="T3"/>
              </a:cxn>
              <a:cxn ang="0">
                <a:pos x="T4" y="T5"/>
              </a:cxn>
              <a:cxn ang="0">
                <a:pos x="T6" y="T7"/>
              </a:cxn>
              <a:cxn ang="0">
                <a:pos x="T8" y="T9"/>
              </a:cxn>
            </a:cxnLst>
            <a:rect l="0" t="0" r="r" b="b"/>
            <a:pathLst>
              <a:path w="205" h="51">
                <a:moveTo>
                  <a:pt x="202" y="51"/>
                </a:moveTo>
                <a:lnTo>
                  <a:pt x="0" y="34"/>
                </a:lnTo>
                <a:lnTo>
                  <a:pt x="3" y="0"/>
                </a:lnTo>
                <a:lnTo>
                  <a:pt x="205" y="17"/>
                </a:lnTo>
                <a:lnTo>
                  <a:pt x="202" y="5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2" name="îS1ïḓê"/>
          <p:cNvSpPr/>
          <p:nvPr/>
        </p:nvSpPr>
        <p:spPr bwMode="auto">
          <a:xfrm>
            <a:off x="3110958" y="2913162"/>
            <a:ext cx="128155" cy="34175"/>
          </a:xfrm>
          <a:custGeom>
            <a:avLst/>
            <a:gdLst>
              <a:gd name="T0" fmla="*/ 193 w 195"/>
              <a:gd name="T1" fmla="*/ 52 h 52"/>
              <a:gd name="T2" fmla="*/ 0 w 195"/>
              <a:gd name="T3" fmla="*/ 34 h 52"/>
              <a:gd name="T4" fmla="*/ 3 w 195"/>
              <a:gd name="T5" fmla="*/ 0 h 52"/>
              <a:gd name="T6" fmla="*/ 195 w 195"/>
              <a:gd name="T7" fmla="*/ 17 h 52"/>
              <a:gd name="T8" fmla="*/ 193 w 195"/>
              <a:gd name="T9" fmla="*/ 52 h 52"/>
            </a:gdLst>
            <a:ahLst/>
            <a:cxnLst>
              <a:cxn ang="0">
                <a:pos x="T0" y="T1"/>
              </a:cxn>
              <a:cxn ang="0">
                <a:pos x="T2" y="T3"/>
              </a:cxn>
              <a:cxn ang="0">
                <a:pos x="T4" y="T5"/>
              </a:cxn>
              <a:cxn ang="0">
                <a:pos x="T6" y="T7"/>
              </a:cxn>
              <a:cxn ang="0">
                <a:pos x="T8" y="T9"/>
              </a:cxn>
            </a:cxnLst>
            <a:rect l="0" t="0" r="r" b="b"/>
            <a:pathLst>
              <a:path w="195" h="52">
                <a:moveTo>
                  <a:pt x="193" y="52"/>
                </a:moveTo>
                <a:lnTo>
                  <a:pt x="0" y="34"/>
                </a:lnTo>
                <a:lnTo>
                  <a:pt x="3" y="0"/>
                </a:lnTo>
                <a:lnTo>
                  <a:pt x="195" y="17"/>
                </a:lnTo>
                <a:lnTo>
                  <a:pt x="193" y="5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3" name="isļïde"/>
          <p:cNvSpPr/>
          <p:nvPr/>
        </p:nvSpPr>
        <p:spPr bwMode="auto">
          <a:xfrm>
            <a:off x="3110958" y="2913162"/>
            <a:ext cx="128155" cy="34175"/>
          </a:xfrm>
          <a:custGeom>
            <a:avLst/>
            <a:gdLst>
              <a:gd name="T0" fmla="*/ 193 w 195"/>
              <a:gd name="T1" fmla="*/ 52 h 52"/>
              <a:gd name="T2" fmla="*/ 0 w 195"/>
              <a:gd name="T3" fmla="*/ 34 h 52"/>
              <a:gd name="T4" fmla="*/ 3 w 195"/>
              <a:gd name="T5" fmla="*/ 0 h 52"/>
              <a:gd name="T6" fmla="*/ 195 w 195"/>
              <a:gd name="T7" fmla="*/ 17 h 52"/>
              <a:gd name="T8" fmla="*/ 193 w 195"/>
              <a:gd name="T9" fmla="*/ 52 h 52"/>
            </a:gdLst>
            <a:ahLst/>
            <a:cxnLst>
              <a:cxn ang="0">
                <a:pos x="T0" y="T1"/>
              </a:cxn>
              <a:cxn ang="0">
                <a:pos x="T2" y="T3"/>
              </a:cxn>
              <a:cxn ang="0">
                <a:pos x="T4" y="T5"/>
              </a:cxn>
              <a:cxn ang="0">
                <a:pos x="T6" y="T7"/>
              </a:cxn>
              <a:cxn ang="0">
                <a:pos x="T8" y="T9"/>
              </a:cxn>
            </a:cxnLst>
            <a:rect l="0" t="0" r="r" b="b"/>
            <a:pathLst>
              <a:path w="195" h="52">
                <a:moveTo>
                  <a:pt x="193" y="52"/>
                </a:moveTo>
                <a:lnTo>
                  <a:pt x="0" y="34"/>
                </a:lnTo>
                <a:lnTo>
                  <a:pt x="3" y="0"/>
                </a:lnTo>
                <a:lnTo>
                  <a:pt x="195" y="17"/>
                </a:lnTo>
                <a:lnTo>
                  <a:pt x="193"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4" name="íṥļíḍè"/>
          <p:cNvSpPr/>
          <p:nvPr/>
        </p:nvSpPr>
        <p:spPr bwMode="auto">
          <a:xfrm>
            <a:off x="3515138" y="2758063"/>
            <a:ext cx="34832" cy="32860"/>
          </a:xfrm>
          <a:custGeom>
            <a:avLst/>
            <a:gdLst>
              <a:gd name="T0" fmla="*/ 18 w 37"/>
              <a:gd name="T1" fmla="*/ 35 h 35"/>
              <a:gd name="T2" fmla="*/ 17 w 37"/>
              <a:gd name="T3" fmla="*/ 35 h 35"/>
              <a:gd name="T4" fmla="*/ 5 w 37"/>
              <a:gd name="T5" fmla="*/ 29 h 35"/>
              <a:gd name="T6" fmla="*/ 1 w 37"/>
              <a:gd name="T7" fmla="*/ 16 h 35"/>
              <a:gd name="T8" fmla="*/ 18 w 37"/>
              <a:gd name="T9" fmla="*/ 0 h 35"/>
              <a:gd name="T10" fmla="*/ 20 w 37"/>
              <a:gd name="T11" fmla="*/ 0 h 35"/>
              <a:gd name="T12" fmla="*/ 36 w 37"/>
              <a:gd name="T13" fmla="*/ 19 h 35"/>
              <a:gd name="T14" fmla="*/ 18 w 37"/>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5">
                <a:moveTo>
                  <a:pt x="18" y="35"/>
                </a:moveTo>
                <a:cubicBezTo>
                  <a:pt x="18" y="35"/>
                  <a:pt x="17" y="35"/>
                  <a:pt x="17" y="35"/>
                </a:cubicBezTo>
                <a:cubicBezTo>
                  <a:pt x="12" y="35"/>
                  <a:pt x="8" y="33"/>
                  <a:pt x="5" y="29"/>
                </a:cubicBezTo>
                <a:cubicBezTo>
                  <a:pt x="2" y="26"/>
                  <a:pt x="0" y="21"/>
                  <a:pt x="1" y="16"/>
                </a:cubicBezTo>
                <a:cubicBezTo>
                  <a:pt x="1" y="7"/>
                  <a:pt x="9" y="0"/>
                  <a:pt x="18" y="0"/>
                </a:cubicBezTo>
                <a:cubicBezTo>
                  <a:pt x="19" y="0"/>
                  <a:pt x="19" y="0"/>
                  <a:pt x="20" y="0"/>
                </a:cubicBezTo>
                <a:cubicBezTo>
                  <a:pt x="29" y="1"/>
                  <a:pt x="37" y="9"/>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5" name="ís1íďè"/>
          <p:cNvSpPr/>
          <p:nvPr/>
        </p:nvSpPr>
        <p:spPr bwMode="auto">
          <a:xfrm>
            <a:off x="3511852" y="2755434"/>
            <a:ext cx="39432" cy="38118"/>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20 h 41"/>
              <a:gd name="T12" fmla="*/ 21 w 42"/>
              <a:gd name="T13" fmla="*/ 6 h 41"/>
              <a:gd name="T14" fmla="*/ 21 w 42"/>
              <a:gd name="T15" fmla="*/ 0 h 41"/>
              <a:gd name="T16" fmla="*/ 1 w 42"/>
              <a:gd name="T17" fmla="*/ 19 h 41"/>
              <a:gd name="T18" fmla="*/ 6 w 42"/>
              <a:gd name="T19" fmla="*/ 34 h 41"/>
              <a:gd name="T20" fmla="*/ 20 w 42"/>
              <a:gd name="T21" fmla="*/ 41 h 41"/>
              <a:gd name="T22" fmla="*/ 21 w 42"/>
              <a:gd name="T23" fmla="*/ 41 h 41"/>
              <a:gd name="T24" fmla="*/ 42 w 42"/>
              <a:gd name="T25" fmla="*/ 22 h 41"/>
              <a:gd name="T26" fmla="*/ 37 w 42"/>
              <a:gd name="T27" fmla="*/ 7 h 41"/>
              <a:gd name="T28" fmla="*/ 23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2" y="6"/>
                  <a:pt x="22" y="6"/>
                  <a:pt x="22" y="6"/>
                </a:cubicBezTo>
                <a:cubicBezTo>
                  <a:pt x="31" y="6"/>
                  <a:pt x="37" y="14"/>
                  <a:pt x="36" y="22"/>
                </a:cubicBezTo>
                <a:cubicBezTo>
                  <a:pt x="36" y="30"/>
                  <a:pt x="29" y="36"/>
                  <a:pt x="21" y="36"/>
                </a:cubicBezTo>
                <a:cubicBezTo>
                  <a:pt x="21" y="36"/>
                  <a:pt x="20" y="36"/>
                  <a:pt x="20" y="36"/>
                </a:cubicBezTo>
                <a:cubicBezTo>
                  <a:pt x="12" y="35"/>
                  <a:pt x="6" y="28"/>
                  <a:pt x="6" y="20"/>
                </a:cubicBezTo>
                <a:cubicBezTo>
                  <a:pt x="7" y="12"/>
                  <a:pt x="13" y="6"/>
                  <a:pt x="21" y="6"/>
                </a:cubicBezTo>
                <a:moveTo>
                  <a:pt x="21" y="0"/>
                </a:moveTo>
                <a:cubicBezTo>
                  <a:pt x="11" y="0"/>
                  <a:pt x="2" y="9"/>
                  <a:pt x="1" y="19"/>
                </a:cubicBezTo>
                <a:cubicBezTo>
                  <a:pt x="0" y="25"/>
                  <a:pt x="2" y="30"/>
                  <a:pt x="6" y="34"/>
                </a:cubicBezTo>
                <a:cubicBezTo>
                  <a:pt x="9" y="38"/>
                  <a:pt x="14" y="41"/>
                  <a:pt x="20" y="41"/>
                </a:cubicBezTo>
                <a:cubicBezTo>
                  <a:pt x="20" y="41"/>
                  <a:pt x="21" y="41"/>
                  <a:pt x="21" y="41"/>
                </a:cubicBezTo>
                <a:cubicBezTo>
                  <a:pt x="32" y="41"/>
                  <a:pt x="41" y="33"/>
                  <a:pt x="42" y="22"/>
                </a:cubicBezTo>
                <a:cubicBezTo>
                  <a:pt x="42" y="17"/>
                  <a:pt x="40" y="11"/>
                  <a:pt x="37" y="7"/>
                </a:cubicBezTo>
                <a:cubicBezTo>
                  <a:pt x="33" y="3"/>
                  <a:pt x="28" y="1"/>
                  <a:pt x="23" y="0"/>
                </a:cubicBezTo>
                <a:cubicBezTo>
                  <a:pt x="22" y="0"/>
                  <a:pt x="22"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6" name="ïsľïḑè"/>
          <p:cNvSpPr/>
          <p:nvPr/>
        </p:nvSpPr>
        <p:spPr bwMode="auto">
          <a:xfrm>
            <a:off x="3396841" y="2659482"/>
            <a:ext cx="34832" cy="34175"/>
          </a:xfrm>
          <a:custGeom>
            <a:avLst/>
            <a:gdLst>
              <a:gd name="T0" fmla="*/ 19 w 37"/>
              <a:gd name="T1" fmla="*/ 36 h 36"/>
              <a:gd name="T2" fmla="*/ 17 w 37"/>
              <a:gd name="T3" fmla="*/ 36 h 36"/>
              <a:gd name="T4" fmla="*/ 1 w 37"/>
              <a:gd name="T5" fmla="*/ 17 h 36"/>
              <a:gd name="T6" fmla="*/ 19 w 37"/>
              <a:gd name="T7" fmla="*/ 0 h 36"/>
              <a:gd name="T8" fmla="*/ 20 w 37"/>
              <a:gd name="T9" fmla="*/ 0 h 36"/>
              <a:gd name="T10" fmla="*/ 36 w 37"/>
              <a:gd name="T11" fmla="*/ 19 h 36"/>
              <a:gd name="T12" fmla="*/ 19 w 3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7" h="36">
                <a:moveTo>
                  <a:pt x="19" y="36"/>
                </a:moveTo>
                <a:cubicBezTo>
                  <a:pt x="18" y="36"/>
                  <a:pt x="18" y="36"/>
                  <a:pt x="17" y="36"/>
                </a:cubicBezTo>
                <a:cubicBezTo>
                  <a:pt x="8" y="35"/>
                  <a:pt x="0" y="26"/>
                  <a:pt x="1" y="17"/>
                </a:cubicBezTo>
                <a:cubicBezTo>
                  <a:pt x="2" y="8"/>
                  <a:pt x="10" y="0"/>
                  <a:pt x="19" y="0"/>
                </a:cubicBezTo>
                <a:cubicBezTo>
                  <a:pt x="19" y="0"/>
                  <a:pt x="20" y="0"/>
                  <a:pt x="20" y="0"/>
                </a:cubicBezTo>
                <a:cubicBezTo>
                  <a:pt x="30" y="1"/>
                  <a:pt x="37" y="10"/>
                  <a:pt x="36" y="19"/>
                </a:cubicBezTo>
                <a:cubicBezTo>
                  <a:pt x="36" y="29"/>
                  <a:pt x="28" y="36"/>
                  <a:pt x="19" y="36"/>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7" name="iŝḷîďê"/>
          <p:cNvSpPr/>
          <p:nvPr/>
        </p:nvSpPr>
        <p:spPr bwMode="auto">
          <a:xfrm>
            <a:off x="3394870" y="2657510"/>
            <a:ext cx="39432" cy="38775"/>
          </a:xfrm>
          <a:custGeom>
            <a:avLst/>
            <a:gdLst>
              <a:gd name="T0" fmla="*/ 21 w 42"/>
              <a:gd name="T1" fmla="*/ 5 h 41"/>
              <a:gd name="T2" fmla="*/ 22 w 42"/>
              <a:gd name="T3" fmla="*/ 5 h 41"/>
              <a:gd name="T4" fmla="*/ 36 w 42"/>
              <a:gd name="T5" fmla="*/ 21 h 41"/>
              <a:gd name="T6" fmla="*/ 21 w 42"/>
              <a:gd name="T7" fmla="*/ 35 h 41"/>
              <a:gd name="T8" fmla="*/ 20 w 42"/>
              <a:gd name="T9" fmla="*/ 35 h 41"/>
              <a:gd name="T10" fmla="*/ 6 w 42"/>
              <a:gd name="T11" fmla="*/ 19 h 41"/>
              <a:gd name="T12" fmla="*/ 21 w 42"/>
              <a:gd name="T13" fmla="*/ 5 h 41"/>
              <a:gd name="T14" fmla="*/ 21 w 42"/>
              <a:gd name="T15" fmla="*/ 0 h 41"/>
              <a:gd name="T16" fmla="*/ 0 w 42"/>
              <a:gd name="T17" fmla="*/ 19 h 41"/>
              <a:gd name="T18" fmla="*/ 5 w 42"/>
              <a:gd name="T19" fmla="*/ 33 h 41"/>
              <a:gd name="T20" fmla="*/ 19 w 42"/>
              <a:gd name="T21" fmla="*/ 40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5"/>
                </a:moveTo>
                <a:cubicBezTo>
                  <a:pt x="21" y="5"/>
                  <a:pt x="22" y="5"/>
                  <a:pt x="22" y="5"/>
                </a:cubicBezTo>
                <a:cubicBezTo>
                  <a:pt x="30" y="6"/>
                  <a:pt x="36" y="13"/>
                  <a:pt x="36" y="21"/>
                </a:cubicBezTo>
                <a:cubicBezTo>
                  <a:pt x="35" y="29"/>
                  <a:pt x="29" y="35"/>
                  <a:pt x="21" y="35"/>
                </a:cubicBezTo>
                <a:cubicBezTo>
                  <a:pt x="20" y="35"/>
                  <a:pt x="20" y="35"/>
                  <a:pt x="20" y="35"/>
                </a:cubicBezTo>
                <a:cubicBezTo>
                  <a:pt x="11" y="34"/>
                  <a:pt x="5" y="27"/>
                  <a:pt x="6" y="19"/>
                </a:cubicBezTo>
                <a:cubicBezTo>
                  <a:pt x="6" y="11"/>
                  <a:pt x="13" y="5"/>
                  <a:pt x="21" y="5"/>
                </a:cubicBezTo>
                <a:moveTo>
                  <a:pt x="21" y="0"/>
                </a:moveTo>
                <a:cubicBezTo>
                  <a:pt x="10" y="0"/>
                  <a:pt x="1" y="8"/>
                  <a:pt x="0" y="19"/>
                </a:cubicBezTo>
                <a:cubicBezTo>
                  <a:pt x="0" y="24"/>
                  <a:pt x="2" y="29"/>
                  <a:pt x="5" y="33"/>
                </a:cubicBezTo>
                <a:cubicBezTo>
                  <a:pt x="9" y="38"/>
                  <a:pt x="14" y="40"/>
                  <a:pt x="19" y="40"/>
                </a:cubicBezTo>
                <a:cubicBezTo>
                  <a:pt x="20" y="40"/>
                  <a:pt x="20" y="41"/>
                  <a:pt x="21" y="41"/>
                </a:cubicBezTo>
                <a:cubicBezTo>
                  <a:pt x="31" y="41"/>
                  <a:pt x="40" y="32"/>
                  <a:pt x="41" y="22"/>
                </a:cubicBezTo>
                <a:cubicBezTo>
                  <a:pt x="42" y="16"/>
                  <a:pt x="40" y="11"/>
                  <a:pt x="36" y="7"/>
                </a:cubicBezTo>
                <a:cubicBezTo>
                  <a:pt x="33" y="3"/>
                  <a:pt x="28" y="0"/>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8" name="iṣḻidé"/>
          <p:cNvSpPr/>
          <p:nvPr/>
        </p:nvSpPr>
        <p:spPr bwMode="auto">
          <a:xfrm>
            <a:off x="3227283" y="2732432"/>
            <a:ext cx="33518" cy="34175"/>
          </a:xfrm>
          <a:custGeom>
            <a:avLst/>
            <a:gdLst>
              <a:gd name="T0" fmla="*/ 18 w 36"/>
              <a:gd name="T1" fmla="*/ 36 h 36"/>
              <a:gd name="T2" fmla="*/ 16 w 36"/>
              <a:gd name="T3" fmla="*/ 36 h 36"/>
              <a:gd name="T4" fmla="*/ 4 w 36"/>
              <a:gd name="T5" fmla="*/ 29 h 36"/>
              <a:gd name="T6" fmla="*/ 0 w 36"/>
              <a:gd name="T7" fmla="*/ 17 h 36"/>
              <a:gd name="T8" fmla="*/ 18 w 36"/>
              <a:gd name="T9" fmla="*/ 0 h 36"/>
              <a:gd name="T10" fmla="*/ 19 w 36"/>
              <a:gd name="T11" fmla="*/ 0 h 36"/>
              <a:gd name="T12" fmla="*/ 35 w 36"/>
              <a:gd name="T13" fmla="*/ 19 h 36"/>
              <a:gd name="T14" fmla="*/ 18 w 36"/>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6">
                <a:moveTo>
                  <a:pt x="18" y="36"/>
                </a:moveTo>
                <a:cubicBezTo>
                  <a:pt x="17" y="36"/>
                  <a:pt x="17" y="36"/>
                  <a:pt x="16" y="36"/>
                </a:cubicBezTo>
                <a:cubicBezTo>
                  <a:pt x="11" y="35"/>
                  <a:pt x="7" y="33"/>
                  <a:pt x="4" y="29"/>
                </a:cubicBezTo>
                <a:cubicBezTo>
                  <a:pt x="1" y="26"/>
                  <a:pt x="0" y="21"/>
                  <a:pt x="0" y="17"/>
                </a:cubicBezTo>
                <a:cubicBezTo>
                  <a:pt x="1" y="7"/>
                  <a:pt x="8" y="0"/>
                  <a:pt x="18" y="0"/>
                </a:cubicBezTo>
                <a:cubicBezTo>
                  <a:pt x="18" y="0"/>
                  <a:pt x="18" y="0"/>
                  <a:pt x="19" y="0"/>
                </a:cubicBezTo>
                <a:cubicBezTo>
                  <a:pt x="29" y="1"/>
                  <a:pt x="36" y="10"/>
                  <a:pt x="35" y="19"/>
                </a:cubicBezTo>
                <a:cubicBezTo>
                  <a:pt x="35" y="28"/>
                  <a:pt x="27" y="36"/>
                  <a:pt x="18" y="36"/>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9" name="í$1íḋe"/>
          <p:cNvSpPr/>
          <p:nvPr/>
        </p:nvSpPr>
        <p:spPr bwMode="auto">
          <a:xfrm>
            <a:off x="3223340" y="2729803"/>
            <a:ext cx="39432" cy="38118"/>
          </a:xfrm>
          <a:custGeom>
            <a:avLst/>
            <a:gdLst>
              <a:gd name="T0" fmla="*/ 22 w 42"/>
              <a:gd name="T1" fmla="*/ 6 h 41"/>
              <a:gd name="T2" fmla="*/ 23 w 42"/>
              <a:gd name="T3" fmla="*/ 6 h 41"/>
              <a:gd name="T4" fmla="*/ 37 w 42"/>
              <a:gd name="T5" fmla="*/ 22 h 41"/>
              <a:gd name="T6" fmla="*/ 22 w 42"/>
              <a:gd name="T7" fmla="*/ 36 h 41"/>
              <a:gd name="T8" fmla="*/ 20 w 42"/>
              <a:gd name="T9" fmla="*/ 36 h 41"/>
              <a:gd name="T10" fmla="*/ 7 w 42"/>
              <a:gd name="T11" fmla="*/ 20 h 41"/>
              <a:gd name="T12" fmla="*/ 22 w 42"/>
              <a:gd name="T13" fmla="*/ 6 h 41"/>
              <a:gd name="T14" fmla="*/ 22 w 42"/>
              <a:gd name="T15" fmla="*/ 0 h 41"/>
              <a:gd name="T16" fmla="*/ 1 w 42"/>
              <a:gd name="T17" fmla="*/ 19 h 41"/>
              <a:gd name="T18" fmla="*/ 20 w 42"/>
              <a:gd name="T19" fmla="*/ 41 h 41"/>
              <a:gd name="T20" fmla="*/ 22 w 42"/>
              <a:gd name="T21" fmla="*/ 41 h 41"/>
              <a:gd name="T22" fmla="*/ 42 w 42"/>
              <a:gd name="T23" fmla="*/ 22 h 41"/>
              <a:gd name="T24" fmla="*/ 37 w 42"/>
              <a:gd name="T25" fmla="*/ 8 h 41"/>
              <a:gd name="T26" fmla="*/ 23 w 42"/>
              <a:gd name="T27" fmla="*/ 1 h 41"/>
              <a:gd name="T28" fmla="*/ 22 w 42"/>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1">
                <a:moveTo>
                  <a:pt x="22" y="6"/>
                </a:moveTo>
                <a:cubicBezTo>
                  <a:pt x="22" y="6"/>
                  <a:pt x="22" y="6"/>
                  <a:pt x="23" y="6"/>
                </a:cubicBezTo>
                <a:cubicBezTo>
                  <a:pt x="31" y="7"/>
                  <a:pt x="37" y="14"/>
                  <a:pt x="37" y="22"/>
                </a:cubicBezTo>
                <a:cubicBezTo>
                  <a:pt x="36" y="30"/>
                  <a:pt x="29" y="36"/>
                  <a:pt x="22" y="36"/>
                </a:cubicBezTo>
                <a:cubicBezTo>
                  <a:pt x="21" y="36"/>
                  <a:pt x="21" y="36"/>
                  <a:pt x="20" y="36"/>
                </a:cubicBezTo>
                <a:cubicBezTo>
                  <a:pt x="12" y="35"/>
                  <a:pt x="6" y="28"/>
                  <a:pt x="7" y="20"/>
                </a:cubicBezTo>
                <a:cubicBezTo>
                  <a:pt x="7" y="12"/>
                  <a:pt x="14" y="6"/>
                  <a:pt x="22" y="6"/>
                </a:cubicBezTo>
                <a:moveTo>
                  <a:pt x="22" y="0"/>
                </a:moveTo>
                <a:cubicBezTo>
                  <a:pt x="11" y="0"/>
                  <a:pt x="2" y="9"/>
                  <a:pt x="1" y="19"/>
                </a:cubicBezTo>
                <a:cubicBezTo>
                  <a:pt x="0" y="31"/>
                  <a:pt x="9" y="40"/>
                  <a:pt x="20" y="41"/>
                </a:cubicBezTo>
                <a:cubicBezTo>
                  <a:pt x="21" y="41"/>
                  <a:pt x="21" y="41"/>
                  <a:pt x="22" y="41"/>
                </a:cubicBezTo>
                <a:cubicBezTo>
                  <a:pt x="32" y="41"/>
                  <a:pt x="41" y="33"/>
                  <a:pt x="42" y="22"/>
                </a:cubicBezTo>
                <a:cubicBezTo>
                  <a:pt x="42" y="17"/>
                  <a:pt x="41" y="12"/>
                  <a:pt x="37" y="8"/>
                </a:cubicBezTo>
                <a:cubicBezTo>
                  <a:pt x="34" y="3"/>
                  <a:pt x="29" y="1"/>
                  <a:pt x="23" y="1"/>
                </a:cubicBezTo>
                <a:cubicBezTo>
                  <a:pt x="23" y="0"/>
                  <a:pt x="22" y="0"/>
                  <a:pt x="22"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0" name="ïsḻíḑè"/>
          <p:cNvSpPr/>
          <p:nvPr/>
        </p:nvSpPr>
        <p:spPr bwMode="auto">
          <a:xfrm>
            <a:off x="3122130" y="2681827"/>
            <a:ext cx="33518" cy="32860"/>
          </a:xfrm>
          <a:custGeom>
            <a:avLst/>
            <a:gdLst>
              <a:gd name="T0" fmla="*/ 18 w 36"/>
              <a:gd name="T1" fmla="*/ 35 h 35"/>
              <a:gd name="T2" fmla="*/ 17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6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7" y="35"/>
                </a:cubicBezTo>
                <a:cubicBezTo>
                  <a:pt x="12" y="35"/>
                  <a:pt x="7" y="33"/>
                  <a:pt x="4" y="29"/>
                </a:cubicBezTo>
                <a:cubicBezTo>
                  <a:pt x="1" y="25"/>
                  <a:pt x="0" y="21"/>
                  <a:pt x="0" y="16"/>
                </a:cubicBezTo>
                <a:cubicBezTo>
                  <a:pt x="1" y="7"/>
                  <a:pt x="9" y="0"/>
                  <a:pt x="18" y="0"/>
                </a:cubicBezTo>
                <a:cubicBezTo>
                  <a:pt x="18" y="0"/>
                  <a:pt x="19" y="0"/>
                  <a:pt x="19" y="0"/>
                </a:cubicBezTo>
                <a:cubicBezTo>
                  <a:pt x="24" y="0"/>
                  <a:pt x="28" y="2"/>
                  <a:pt x="31" y="6"/>
                </a:cubicBezTo>
                <a:cubicBezTo>
                  <a:pt x="34" y="9"/>
                  <a:pt x="36" y="14"/>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1" name="îṡlïdé"/>
          <p:cNvSpPr/>
          <p:nvPr/>
        </p:nvSpPr>
        <p:spPr bwMode="auto">
          <a:xfrm>
            <a:off x="3119501" y="2679198"/>
            <a:ext cx="39432" cy="38775"/>
          </a:xfrm>
          <a:custGeom>
            <a:avLst/>
            <a:gdLst>
              <a:gd name="T0" fmla="*/ 21 w 42"/>
              <a:gd name="T1" fmla="*/ 5 h 41"/>
              <a:gd name="T2" fmla="*/ 22 w 42"/>
              <a:gd name="T3" fmla="*/ 5 h 41"/>
              <a:gd name="T4" fmla="*/ 36 w 42"/>
              <a:gd name="T5" fmla="*/ 22 h 41"/>
              <a:gd name="T6" fmla="*/ 21 w 42"/>
              <a:gd name="T7" fmla="*/ 35 h 41"/>
              <a:gd name="T8" fmla="*/ 20 w 42"/>
              <a:gd name="T9" fmla="*/ 35 h 41"/>
              <a:gd name="T10" fmla="*/ 6 w 42"/>
              <a:gd name="T11" fmla="*/ 19 h 41"/>
              <a:gd name="T12" fmla="*/ 21 w 42"/>
              <a:gd name="T13" fmla="*/ 5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5"/>
                </a:moveTo>
                <a:cubicBezTo>
                  <a:pt x="21" y="5"/>
                  <a:pt x="22" y="5"/>
                  <a:pt x="22" y="5"/>
                </a:cubicBezTo>
                <a:cubicBezTo>
                  <a:pt x="30" y="6"/>
                  <a:pt x="36" y="13"/>
                  <a:pt x="36" y="22"/>
                </a:cubicBezTo>
                <a:cubicBezTo>
                  <a:pt x="35" y="29"/>
                  <a:pt x="29" y="35"/>
                  <a:pt x="21" y="35"/>
                </a:cubicBezTo>
                <a:cubicBezTo>
                  <a:pt x="20" y="35"/>
                  <a:pt x="20" y="35"/>
                  <a:pt x="20" y="35"/>
                </a:cubicBezTo>
                <a:cubicBezTo>
                  <a:pt x="11" y="35"/>
                  <a:pt x="5" y="28"/>
                  <a:pt x="6" y="19"/>
                </a:cubicBezTo>
                <a:cubicBezTo>
                  <a:pt x="6" y="11"/>
                  <a:pt x="13" y="5"/>
                  <a:pt x="21" y="5"/>
                </a:cubicBezTo>
                <a:moveTo>
                  <a:pt x="21" y="0"/>
                </a:moveTo>
                <a:cubicBezTo>
                  <a:pt x="10" y="0"/>
                  <a:pt x="1" y="8"/>
                  <a:pt x="0" y="19"/>
                </a:cubicBezTo>
                <a:cubicBezTo>
                  <a:pt x="0" y="24"/>
                  <a:pt x="2" y="30"/>
                  <a:pt x="5" y="34"/>
                </a:cubicBezTo>
                <a:cubicBezTo>
                  <a:pt x="9" y="38"/>
                  <a:pt x="14" y="40"/>
                  <a:pt x="19" y="41"/>
                </a:cubicBezTo>
                <a:cubicBezTo>
                  <a:pt x="20" y="41"/>
                  <a:pt x="20" y="41"/>
                  <a:pt x="21" y="41"/>
                </a:cubicBezTo>
                <a:cubicBezTo>
                  <a:pt x="31" y="41"/>
                  <a:pt x="40" y="33"/>
                  <a:pt x="41" y="22"/>
                </a:cubicBezTo>
                <a:cubicBezTo>
                  <a:pt x="42" y="17"/>
                  <a:pt x="40" y="11"/>
                  <a:pt x="36" y="7"/>
                </a:cubicBezTo>
                <a:cubicBezTo>
                  <a:pt x="33" y="3"/>
                  <a:pt x="28" y="0"/>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2" name="í$ļiḑè"/>
          <p:cNvSpPr/>
          <p:nvPr/>
        </p:nvSpPr>
        <p:spPr bwMode="auto">
          <a:xfrm>
            <a:off x="3054438" y="2766606"/>
            <a:ext cx="34832" cy="32203"/>
          </a:xfrm>
          <a:custGeom>
            <a:avLst/>
            <a:gdLst>
              <a:gd name="T0" fmla="*/ 19 w 37"/>
              <a:gd name="T1" fmla="*/ 35 h 35"/>
              <a:gd name="T2" fmla="*/ 17 w 37"/>
              <a:gd name="T3" fmla="*/ 35 h 35"/>
              <a:gd name="T4" fmla="*/ 1 w 37"/>
              <a:gd name="T5" fmla="*/ 16 h 35"/>
              <a:gd name="T6" fmla="*/ 19 w 37"/>
              <a:gd name="T7" fmla="*/ 0 h 35"/>
              <a:gd name="T8" fmla="*/ 20 w 37"/>
              <a:gd name="T9" fmla="*/ 0 h 35"/>
              <a:gd name="T10" fmla="*/ 36 w 37"/>
              <a:gd name="T11" fmla="*/ 19 h 35"/>
              <a:gd name="T12" fmla="*/ 19 w 37"/>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37" h="35">
                <a:moveTo>
                  <a:pt x="19" y="35"/>
                </a:moveTo>
                <a:cubicBezTo>
                  <a:pt x="18" y="35"/>
                  <a:pt x="18" y="35"/>
                  <a:pt x="17" y="35"/>
                </a:cubicBezTo>
                <a:cubicBezTo>
                  <a:pt x="8" y="35"/>
                  <a:pt x="0" y="26"/>
                  <a:pt x="1" y="16"/>
                </a:cubicBezTo>
                <a:cubicBezTo>
                  <a:pt x="2" y="7"/>
                  <a:pt x="9" y="0"/>
                  <a:pt x="19" y="0"/>
                </a:cubicBezTo>
                <a:cubicBezTo>
                  <a:pt x="19" y="0"/>
                  <a:pt x="20" y="0"/>
                  <a:pt x="20" y="0"/>
                </a:cubicBezTo>
                <a:cubicBezTo>
                  <a:pt x="30" y="1"/>
                  <a:pt x="37" y="9"/>
                  <a:pt x="36" y="19"/>
                </a:cubicBezTo>
                <a:cubicBezTo>
                  <a:pt x="36" y="28"/>
                  <a:pt x="28" y="35"/>
                  <a:pt x="19"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3" name="íŝļïḋé"/>
          <p:cNvSpPr/>
          <p:nvPr/>
        </p:nvSpPr>
        <p:spPr bwMode="auto">
          <a:xfrm>
            <a:off x="3052467" y="2763320"/>
            <a:ext cx="39432" cy="38775"/>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19 h 41"/>
              <a:gd name="T12" fmla="*/ 21 w 42"/>
              <a:gd name="T13" fmla="*/ 6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1" y="6"/>
                  <a:pt x="21" y="6"/>
                  <a:pt x="22" y="6"/>
                </a:cubicBezTo>
                <a:cubicBezTo>
                  <a:pt x="30" y="6"/>
                  <a:pt x="36" y="13"/>
                  <a:pt x="36" y="22"/>
                </a:cubicBezTo>
                <a:cubicBezTo>
                  <a:pt x="35" y="30"/>
                  <a:pt x="29" y="36"/>
                  <a:pt x="21" y="36"/>
                </a:cubicBezTo>
                <a:cubicBezTo>
                  <a:pt x="20" y="36"/>
                  <a:pt x="20" y="36"/>
                  <a:pt x="20" y="36"/>
                </a:cubicBezTo>
                <a:cubicBezTo>
                  <a:pt x="11" y="35"/>
                  <a:pt x="5" y="28"/>
                  <a:pt x="6" y="19"/>
                </a:cubicBezTo>
                <a:cubicBezTo>
                  <a:pt x="6" y="12"/>
                  <a:pt x="13" y="6"/>
                  <a:pt x="21" y="6"/>
                </a:cubicBezTo>
                <a:moveTo>
                  <a:pt x="21" y="0"/>
                </a:moveTo>
                <a:cubicBezTo>
                  <a:pt x="10" y="0"/>
                  <a:pt x="1" y="8"/>
                  <a:pt x="0" y="19"/>
                </a:cubicBezTo>
                <a:cubicBezTo>
                  <a:pt x="0" y="24"/>
                  <a:pt x="2" y="30"/>
                  <a:pt x="5" y="34"/>
                </a:cubicBezTo>
                <a:cubicBezTo>
                  <a:pt x="9" y="38"/>
                  <a:pt x="14" y="41"/>
                  <a:pt x="19" y="41"/>
                </a:cubicBezTo>
                <a:cubicBezTo>
                  <a:pt x="20" y="41"/>
                  <a:pt x="20" y="41"/>
                  <a:pt x="21" y="41"/>
                </a:cubicBezTo>
                <a:cubicBezTo>
                  <a:pt x="31" y="41"/>
                  <a:pt x="40" y="33"/>
                  <a:pt x="41" y="22"/>
                </a:cubicBezTo>
                <a:cubicBezTo>
                  <a:pt x="42" y="17"/>
                  <a:pt x="40" y="11"/>
                  <a:pt x="36" y="7"/>
                </a:cubicBezTo>
                <a:cubicBezTo>
                  <a:pt x="33" y="3"/>
                  <a:pt x="28" y="1"/>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4" name="í$1îďé"/>
          <p:cNvSpPr/>
          <p:nvPr/>
        </p:nvSpPr>
        <p:spPr bwMode="auto">
          <a:xfrm>
            <a:off x="2899338" y="2716659"/>
            <a:ext cx="33518" cy="32860"/>
          </a:xfrm>
          <a:custGeom>
            <a:avLst/>
            <a:gdLst>
              <a:gd name="T0" fmla="*/ 18 w 36"/>
              <a:gd name="T1" fmla="*/ 35 h 35"/>
              <a:gd name="T2" fmla="*/ 16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6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6" y="35"/>
                </a:cubicBezTo>
                <a:cubicBezTo>
                  <a:pt x="12" y="35"/>
                  <a:pt x="7" y="33"/>
                  <a:pt x="4" y="29"/>
                </a:cubicBezTo>
                <a:cubicBezTo>
                  <a:pt x="1" y="26"/>
                  <a:pt x="0" y="21"/>
                  <a:pt x="0" y="16"/>
                </a:cubicBezTo>
                <a:cubicBezTo>
                  <a:pt x="1" y="7"/>
                  <a:pt x="9" y="0"/>
                  <a:pt x="18" y="0"/>
                </a:cubicBezTo>
                <a:cubicBezTo>
                  <a:pt x="18" y="0"/>
                  <a:pt x="19" y="0"/>
                  <a:pt x="19" y="0"/>
                </a:cubicBezTo>
                <a:cubicBezTo>
                  <a:pt x="24" y="0"/>
                  <a:pt x="28" y="2"/>
                  <a:pt x="31" y="6"/>
                </a:cubicBezTo>
                <a:cubicBezTo>
                  <a:pt x="34" y="10"/>
                  <a:pt x="36" y="14"/>
                  <a:pt x="36"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5" name="iṣḻiďè"/>
          <p:cNvSpPr/>
          <p:nvPr/>
        </p:nvSpPr>
        <p:spPr bwMode="auto">
          <a:xfrm>
            <a:off x="2896052" y="2714030"/>
            <a:ext cx="39432" cy="38118"/>
          </a:xfrm>
          <a:custGeom>
            <a:avLst/>
            <a:gdLst>
              <a:gd name="T0" fmla="*/ 21 w 42"/>
              <a:gd name="T1" fmla="*/ 6 h 41"/>
              <a:gd name="T2" fmla="*/ 22 w 42"/>
              <a:gd name="T3" fmla="*/ 6 h 41"/>
              <a:gd name="T4" fmla="*/ 36 w 42"/>
              <a:gd name="T5" fmla="*/ 22 h 41"/>
              <a:gd name="T6" fmla="*/ 21 w 42"/>
              <a:gd name="T7" fmla="*/ 36 h 41"/>
              <a:gd name="T8" fmla="*/ 20 w 42"/>
              <a:gd name="T9" fmla="*/ 36 h 41"/>
              <a:gd name="T10" fmla="*/ 6 w 42"/>
              <a:gd name="T11" fmla="*/ 19 h 41"/>
              <a:gd name="T12" fmla="*/ 21 w 42"/>
              <a:gd name="T13" fmla="*/ 6 h 41"/>
              <a:gd name="T14" fmla="*/ 21 w 42"/>
              <a:gd name="T15" fmla="*/ 0 h 41"/>
              <a:gd name="T16" fmla="*/ 0 w 42"/>
              <a:gd name="T17" fmla="*/ 19 h 41"/>
              <a:gd name="T18" fmla="*/ 5 w 42"/>
              <a:gd name="T19" fmla="*/ 34 h 41"/>
              <a:gd name="T20" fmla="*/ 19 w 42"/>
              <a:gd name="T21" fmla="*/ 41 h 41"/>
              <a:gd name="T22" fmla="*/ 21 w 42"/>
              <a:gd name="T23" fmla="*/ 41 h 41"/>
              <a:gd name="T24" fmla="*/ 41 w 42"/>
              <a:gd name="T25" fmla="*/ 22 h 41"/>
              <a:gd name="T26" fmla="*/ 36 w 42"/>
              <a:gd name="T27" fmla="*/ 7 h 41"/>
              <a:gd name="T28" fmla="*/ 22 w 42"/>
              <a:gd name="T29" fmla="*/ 0 h 41"/>
              <a:gd name="T30" fmla="*/ 21 w 42"/>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41">
                <a:moveTo>
                  <a:pt x="21" y="6"/>
                </a:moveTo>
                <a:cubicBezTo>
                  <a:pt x="21" y="6"/>
                  <a:pt x="22" y="6"/>
                  <a:pt x="22" y="6"/>
                </a:cubicBezTo>
                <a:cubicBezTo>
                  <a:pt x="30" y="6"/>
                  <a:pt x="36" y="13"/>
                  <a:pt x="36" y="22"/>
                </a:cubicBezTo>
                <a:cubicBezTo>
                  <a:pt x="35" y="30"/>
                  <a:pt x="29" y="36"/>
                  <a:pt x="21" y="36"/>
                </a:cubicBezTo>
                <a:cubicBezTo>
                  <a:pt x="20" y="36"/>
                  <a:pt x="20" y="36"/>
                  <a:pt x="20" y="36"/>
                </a:cubicBezTo>
                <a:cubicBezTo>
                  <a:pt x="11" y="35"/>
                  <a:pt x="5" y="28"/>
                  <a:pt x="6" y="19"/>
                </a:cubicBezTo>
                <a:cubicBezTo>
                  <a:pt x="6" y="12"/>
                  <a:pt x="13" y="6"/>
                  <a:pt x="21" y="6"/>
                </a:cubicBezTo>
                <a:moveTo>
                  <a:pt x="21" y="0"/>
                </a:moveTo>
                <a:cubicBezTo>
                  <a:pt x="10" y="0"/>
                  <a:pt x="1" y="8"/>
                  <a:pt x="0" y="19"/>
                </a:cubicBezTo>
                <a:cubicBezTo>
                  <a:pt x="0" y="24"/>
                  <a:pt x="2" y="30"/>
                  <a:pt x="5" y="34"/>
                </a:cubicBezTo>
                <a:cubicBezTo>
                  <a:pt x="9" y="38"/>
                  <a:pt x="14" y="41"/>
                  <a:pt x="19" y="41"/>
                </a:cubicBezTo>
                <a:cubicBezTo>
                  <a:pt x="20" y="41"/>
                  <a:pt x="20" y="41"/>
                  <a:pt x="21" y="41"/>
                </a:cubicBezTo>
                <a:cubicBezTo>
                  <a:pt x="31" y="41"/>
                  <a:pt x="40" y="33"/>
                  <a:pt x="41" y="22"/>
                </a:cubicBezTo>
                <a:cubicBezTo>
                  <a:pt x="42" y="17"/>
                  <a:pt x="40" y="11"/>
                  <a:pt x="36" y="7"/>
                </a:cubicBezTo>
                <a:cubicBezTo>
                  <a:pt x="33" y="3"/>
                  <a:pt x="28" y="1"/>
                  <a:pt x="22" y="0"/>
                </a:cubicBezTo>
                <a:cubicBezTo>
                  <a:pt x="22" y="0"/>
                  <a:pt x="21" y="0"/>
                  <a:pt x="21"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6" name="îṧ1íďé"/>
          <p:cNvSpPr/>
          <p:nvPr/>
        </p:nvSpPr>
        <p:spPr bwMode="auto">
          <a:xfrm>
            <a:off x="2785642" y="2475465"/>
            <a:ext cx="809018" cy="281283"/>
          </a:xfrm>
          <a:custGeom>
            <a:avLst/>
            <a:gdLst>
              <a:gd name="T0" fmla="*/ 0 w 1231"/>
              <a:gd name="T1" fmla="*/ 417 h 428"/>
              <a:gd name="T2" fmla="*/ 240 w 1231"/>
              <a:gd name="T3" fmla="*/ 31 h 428"/>
              <a:gd name="T4" fmla="*/ 412 w 1231"/>
              <a:gd name="T5" fmla="*/ 247 h 428"/>
              <a:gd name="T6" fmla="*/ 628 w 1231"/>
              <a:gd name="T7" fmla="*/ 64 h 428"/>
              <a:gd name="T8" fmla="*/ 745 w 1231"/>
              <a:gd name="T9" fmla="*/ 213 h 428"/>
              <a:gd name="T10" fmla="*/ 917 w 1231"/>
              <a:gd name="T11" fmla="*/ 0 h 428"/>
              <a:gd name="T12" fmla="*/ 1083 w 1231"/>
              <a:gd name="T13" fmla="*/ 145 h 428"/>
              <a:gd name="T14" fmla="*/ 1227 w 1231"/>
              <a:gd name="T15" fmla="*/ 114 h 428"/>
              <a:gd name="T16" fmla="*/ 1231 w 1231"/>
              <a:gd name="T17" fmla="*/ 135 h 428"/>
              <a:gd name="T18" fmla="*/ 1077 w 1231"/>
              <a:gd name="T19" fmla="*/ 169 h 428"/>
              <a:gd name="T20" fmla="*/ 920 w 1231"/>
              <a:gd name="T21" fmla="*/ 31 h 428"/>
              <a:gd name="T22" fmla="*/ 743 w 1231"/>
              <a:gd name="T23" fmla="*/ 249 h 428"/>
              <a:gd name="T24" fmla="*/ 625 w 1231"/>
              <a:gd name="T25" fmla="*/ 95 h 428"/>
              <a:gd name="T26" fmla="*/ 409 w 1231"/>
              <a:gd name="T27" fmla="*/ 279 h 428"/>
              <a:gd name="T28" fmla="*/ 242 w 1231"/>
              <a:gd name="T29" fmla="*/ 69 h 428"/>
              <a:gd name="T30" fmla="*/ 20 w 1231"/>
              <a:gd name="T31" fmla="*/ 428 h 428"/>
              <a:gd name="T32" fmla="*/ 0 w 1231"/>
              <a:gd name="T33" fmla="*/ 41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1" h="428">
                <a:moveTo>
                  <a:pt x="0" y="417"/>
                </a:moveTo>
                <a:lnTo>
                  <a:pt x="240" y="31"/>
                </a:lnTo>
                <a:lnTo>
                  <a:pt x="412" y="247"/>
                </a:lnTo>
                <a:lnTo>
                  <a:pt x="628" y="64"/>
                </a:lnTo>
                <a:lnTo>
                  <a:pt x="745" y="213"/>
                </a:lnTo>
                <a:lnTo>
                  <a:pt x="917" y="0"/>
                </a:lnTo>
                <a:lnTo>
                  <a:pt x="1083" y="145"/>
                </a:lnTo>
                <a:lnTo>
                  <a:pt x="1227" y="114"/>
                </a:lnTo>
                <a:lnTo>
                  <a:pt x="1231" y="135"/>
                </a:lnTo>
                <a:lnTo>
                  <a:pt x="1077" y="169"/>
                </a:lnTo>
                <a:lnTo>
                  <a:pt x="920" y="31"/>
                </a:lnTo>
                <a:lnTo>
                  <a:pt x="743" y="249"/>
                </a:lnTo>
                <a:lnTo>
                  <a:pt x="625" y="95"/>
                </a:lnTo>
                <a:lnTo>
                  <a:pt x="409" y="279"/>
                </a:lnTo>
                <a:lnTo>
                  <a:pt x="242" y="69"/>
                </a:lnTo>
                <a:lnTo>
                  <a:pt x="20" y="428"/>
                </a:lnTo>
                <a:lnTo>
                  <a:pt x="0" y="417"/>
                </a:lnTo>
                <a:close/>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7" name="îśļíďê"/>
          <p:cNvSpPr/>
          <p:nvPr/>
        </p:nvSpPr>
        <p:spPr bwMode="auto">
          <a:xfrm>
            <a:off x="2785642" y="2475465"/>
            <a:ext cx="809018" cy="281283"/>
          </a:xfrm>
          <a:custGeom>
            <a:avLst/>
            <a:gdLst>
              <a:gd name="T0" fmla="*/ 0 w 1231"/>
              <a:gd name="T1" fmla="*/ 417 h 428"/>
              <a:gd name="T2" fmla="*/ 240 w 1231"/>
              <a:gd name="T3" fmla="*/ 31 h 428"/>
              <a:gd name="T4" fmla="*/ 412 w 1231"/>
              <a:gd name="T5" fmla="*/ 247 h 428"/>
              <a:gd name="T6" fmla="*/ 628 w 1231"/>
              <a:gd name="T7" fmla="*/ 64 h 428"/>
              <a:gd name="T8" fmla="*/ 745 w 1231"/>
              <a:gd name="T9" fmla="*/ 213 h 428"/>
              <a:gd name="T10" fmla="*/ 917 w 1231"/>
              <a:gd name="T11" fmla="*/ 0 h 428"/>
              <a:gd name="T12" fmla="*/ 1083 w 1231"/>
              <a:gd name="T13" fmla="*/ 145 h 428"/>
              <a:gd name="T14" fmla="*/ 1227 w 1231"/>
              <a:gd name="T15" fmla="*/ 114 h 428"/>
              <a:gd name="T16" fmla="*/ 1231 w 1231"/>
              <a:gd name="T17" fmla="*/ 135 h 428"/>
              <a:gd name="T18" fmla="*/ 1077 w 1231"/>
              <a:gd name="T19" fmla="*/ 169 h 428"/>
              <a:gd name="T20" fmla="*/ 920 w 1231"/>
              <a:gd name="T21" fmla="*/ 31 h 428"/>
              <a:gd name="T22" fmla="*/ 743 w 1231"/>
              <a:gd name="T23" fmla="*/ 249 h 428"/>
              <a:gd name="T24" fmla="*/ 625 w 1231"/>
              <a:gd name="T25" fmla="*/ 95 h 428"/>
              <a:gd name="T26" fmla="*/ 409 w 1231"/>
              <a:gd name="T27" fmla="*/ 279 h 428"/>
              <a:gd name="T28" fmla="*/ 242 w 1231"/>
              <a:gd name="T29" fmla="*/ 69 h 428"/>
              <a:gd name="T30" fmla="*/ 20 w 1231"/>
              <a:gd name="T31" fmla="*/ 428 h 428"/>
              <a:gd name="T32" fmla="*/ 0 w 1231"/>
              <a:gd name="T33" fmla="*/ 41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31" h="428">
                <a:moveTo>
                  <a:pt x="0" y="417"/>
                </a:moveTo>
                <a:lnTo>
                  <a:pt x="240" y="31"/>
                </a:lnTo>
                <a:lnTo>
                  <a:pt x="412" y="247"/>
                </a:lnTo>
                <a:lnTo>
                  <a:pt x="628" y="64"/>
                </a:lnTo>
                <a:lnTo>
                  <a:pt x="745" y="213"/>
                </a:lnTo>
                <a:lnTo>
                  <a:pt x="917" y="0"/>
                </a:lnTo>
                <a:lnTo>
                  <a:pt x="1083" y="145"/>
                </a:lnTo>
                <a:lnTo>
                  <a:pt x="1227" y="114"/>
                </a:lnTo>
                <a:lnTo>
                  <a:pt x="1231" y="135"/>
                </a:lnTo>
                <a:lnTo>
                  <a:pt x="1077" y="169"/>
                </a:lnTo>
                <a:lnTo>
                  <a:pt x="920" y="31"/>
                </a:lnTo>
                <a:lnTo>
                  <a:pt x="743" y="249"/>
                </a:lnTo>
                <a:lnTo>
                  <a:pt x="625" y="95"/>
                </a:lnTo>
                <a:lnTo>
                  <a:pt x="409" y="279"/>
                </a:lnTo>
                <a:lnTo>
                  <a:pt x="242" y="69"/>
                </a:lnTo>
                <a:lnTo>
                  <a:pt x="20" y="428"/>
                </a:lnTo>
                <a:lnTo>
                  <a:pt x="0" y="4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8" name="iśļîďé"/>
          <p:cNvSpPr/>
          <p:nvPr/>
        </p:nvSpPr>
        <p:spPr bwMode="auto">
          <a:xfrm>
            <a:off x="2783013" y="2471521"/>
            <a:ext cx="815590" cy="289170"/>
          </a:xfrm>
          <a:custGeom>
            <a:avLst/>
            <a:gdLst>
              <a:gd name="T0" fmla="*/ 921 w 1241"/>
              <a:gd name="T1" fmla="*/ 11 h 440"/>
              <a:gd name="T2" fmla="*/ 1085 w 1241"/>
              <a:gd name="T3" fmla="*/ 155 h 440"/>
              <a:gd name="T4" fmla="*/ 1228 w 1241"/>
              <a:gd name="T5" fmla="*/ 124 h 440"/>
              <a:gd name="T6" fmla="*/ 1231 w 1241"/>
              <a:gd name="T7" fmla="*/ 138 h 440"/>
              <a:gd name="T8" fmla="*/ 1081 w 1241"/>
              <a:gd name="T9" fmla="*/ 171 h 440"/>
              <a:gd name="T10" fmla="*/ 923 w 1241"/>
              <a:gd name="T11" fmla="*/ 33 h 440"/>
              <a:gd name="T12" fmla="*/ 747 w 1241"/>
              <a:gd name="T13" fmla="*/ 249 h 440"/>
              <a:gd name="T14" fmla="*/ 629 w 1241"/>
              <a:gd name="T15" fmla="*/ 95 h 440"/>
              <a:gd name="T16" fmla="*/ 415 w 1241"/>
              <a:gd name="T17" fmla="*/ 281 h 440"/>
              <a:gd name="T18" fmla="*/ 246 w 1241"/>
              <a:gd name="T19" fmla="*/ 68 h 440"/>
              <a:gd name="T20" fmla="*/ 22 w 1241"/>
              <a:gd name="T21" fmla="*/ 429 h 440"/>
              <a:gd name="T22" fmla="*/ 10 w 1241"/>
              <a:gd name="T23" fmla="*/ 422 h 440"/>
              <a:gd name="T24" fmla="*/ 245 w 1241"/>
              <a:gd name="T25" fmla="*/ 44 h 440"/>
              <a:gd name="T26" fmla="*/ 416 w 1241"/>
              <a:gd name="T27" fmla="*/ 259 h 440"/>
              <a:gd name="T28" fmla="*/ 632 w 1241"/>
              <a:gd name="T29" fmla="*/ 75 h 440"/>
              <a:gd name="T30" fmla="*/ 747 w 1241"/>
              <a:gd name="T31" fmla="*/ 226 h 440"/>
              <a:gd name="T32" fmla="*/ 921 w 1241"/>
              <a:gd name="T33" fmla="*/ 11 h 440"/>
              <a:gd name="T34" fmla="*/ 920 w 1241"/>
              <a:gd name="T35" fmla="*/ 0 h 440"/>
              <a:gd name="T36" fmla="*/ 915 w 1241"/>
              <a:gd name="T37" fmla="*/ 7 h 440"/>
              <a:gd name="T38" fmla="*/ 749 w 1241"/>
              <a:gd name="T39" fmla="*/ 214 h 440"/>
              <a:gd name="T40" fmla="*/ 637 w 1241"/>
              <a:gd name="T41" fmla="*/ 71 h 440"/>
              <a:gd name="T42" fmla="*/ 633 w 1241"/>
              <a:gd name="T43" fmla="*/ 64 h 440"/>
              <a:gd name="T44" fmla="*/ 626 w 1241"/>
              <a:gd name="T45" fmla="*/ 70 h 440"/>
              <a:gd name="T46" fmla="*/ 418 w 1241"/>
              <a:gd name="T47" fmla="*/ 248 h 440"/>
              <a:gd name="T48" fmla="*/ 251 w 1241"/>
              <a:gd name="T49" fmla="*/ 38 h 440"/>
              <a:gd name="T50" fmla="*/ 244 w 1241"/>
              <a:gd name="T51" fmla="*/ 30 h 440"/>
              <a:gd name="T52" fmla="*/ 238 w 1241"/>
              <a:gd name="T53" fmla="*/ 40 h 440"/>
              <a:gd name="T54" fmla="*/ 4 w 1241"/>
              <a:gd name="T55" fmla="*/ 417 h 440"/>
              <a:gd name="T56" fmla="*/ 0 w 1241"/>
              <a:gd name="T57" fmla="*/ 424 h 440"/>
              <a:gd name="T58" fmla="*/ 5 w 1241"/>
              <a:gd name="T59" fmla="*/ 429 h 440"/>
              <a:gd name="T60" fmla="*/ 18 w 1241"/>
              <a:gd name="T61" fmla="*/ 436 h 440"/>
              <a:gd name="T62" fmla="*/ 24 w 1241"/>
              <a:gd name="T63" fmla="*/ 440 h 440"/>
              <a:gd name="T64" fmla="*/ 28 w 1241"/>
              <a:gd name="T65" fmla="*/ 433 h 440"/>
              <a:gd name="T66" fmla="*/ 246 w 1241"/>
              <a:gd name="T67" fmla="*/ 81 h 440"/>
              <a:gd name="T68" fmla="*/ 408 w 1241"/>
              <a:gd name="T69" fmla="*/ 285 h 440"/>
              <a:gd name="T70" fmla="*/ 413 w 1241"/>
              <a:gd name="T71" fmla="*/ 291 h 440"/>
              <a:gd name="T72" fmla="*/ 419 w 1241"/>
              <a:gd name="T73" fmla="*/ 286 h 440"/>
              <a:gd name="T74" fmla="*/ 629 w 1241"/>
              <a:gd name="T75" fmla="*/ 107 h 440"/>
              <a:gd name="T76" fmla="*/ 741 w 1241"/>
              <a:gd name="T77" fmla="*/ 253 h 440"/>
              <a:gd name="T78" fmla="*/ 747 w 1241"/>
              <a:gd name="T79" fmla="*/ 262 h 440"/>
              <a:gd name="T80" fmla="*/ 754 w 1241"/>
              <a:gd name="T81" fmla="*/ 253 h 440"/>
              <a:gd name="T82" fmla="*/ 924 w 1241"/>
              <a:gd name="T83" fmla="*/ 43 h 440"/>
              <a:gd name="T84" fmla="*/ 1077 w 1241"/>
              <a:gd name="T85" fmla="*/ 177 h 440"/>
              <a:gd name="T86" fmla="*/ 1080 w 1241"/>
              <a:gd name="T87" fmla="*/ 179 h 440"/>
              <a:gd name="T88" fmla="*/ 1082 w 1241"/>
              <a:gd name="T89" fmla="*/ 178 h 440"/>
              <a:gd name="T90" fmla="*/ 1232 w 1241"/>
              <a:gd name="T91" fmla="*/ 145 h 440"/>
              <a:gd name="T92" fmla="*/ 1241 w 1241"/>
              <a:gd name="T93" fmla="*/ 144 h 440"/>
              <a:gd name="T94" fmla="*/ 1238 w 1241"/>
              <a:gd name="T95" fmla="*/ 137 h 440"/>
              <a:gd name="T96" fmla="*/ 1235 w 1241"/>
              <a:gd name="T97" fmla="*/ 122 h 440"/>
              <a:gd name="T98" fmla="*/ 1234 w 1241"/>
              <a:gd name="T99" fmla="*/ 115 h 440"/>
              <a:gd name="T100" fmla="*/ 1226 w 1241"/>
              <a:gd name="T101" fmla="*/ 117 h 440"/>
              <a:gd name="T102" fmla="*/ 1088 w 1241"/>
              <a:gd name="T103" fmla="*/ 147 h 440"/>
              <a:gd name="T104" fmla="*/ 927 w 1241"/>
              <a:gd name="T105" fmla="*/ 6 h 440"/>
              <a:gd name="T106" fmla="*/ 920 w 1241"/>
              <a:gd name="T10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1" h="440">
                <a:moveTo>
                  <a:pt x="921" y="11"/>
                </a:moveTo>
                <a:lnTo>
                  <a:pt x="1085" y="155"/>
                </a:lnTo>
                <a:lnTo>
                  <a:pt x="1228" y="124"/>
                </a:lnTo>
                <a:lnTo>
                  <a:pt x="1231" y="138"/>
                </a:lnTo>
                <a:lnTo>
                  <a:pt x="1081" y="171"/>
                </a:lnTo>
                <a:lnTo>
                  <a:pt x="923" y="33"/>
                </a:lnTo>
                <a:lnTo>
                  <a:pt x="747" y="249"/>
                </a:lnTo>
                <a:lnTo>
                  <a:pt x="629" y="95"/>
                </a:lnTo>
                <a:lnTo>
                  <a:pt x="415" y="281"/>
                </a:lnTo>
                <a:lnTo>
                  <a:pt x="246" y="68"/>
                </a:lnTo>
                <a:lnTo>
                  <a:pt x="22" y="429"/>
                </a:lnTo>
                <a:lnTo>
                  <a:pt x="10" y="422"/>
                </a:lnTo>
                <a:lnTo>
                  <a:pt x="245" y="44"/>
                </a:lnTo>
                <a:lnTo>
                  <a:pt x="416" y="259"/>
                </a:lnTo>
                <a:lnTo>
                  <a:pt x="632" y="75"/>
                </a:lnTo>
                <a:lnTo>
                  <a:pt x="747" y="226"/>
                </a:lnTo>
                <a:lnTo>
                  <a:pt x="921" y="11"/>
                </a:lnTo>
                <a:close/>
                <a:moveTo>
                  <a:pt x="920" y="0"/>
                </a:moveTo>
                <a:lnTo>
                  <a:pt x="915" y="7"/>
                </a:lnTo>
                <a:lnTo>
                  <a:pt x="749" y="214"/>
                </a:lnTo>
                <a:lnTo>
                  <a:pt x="637" y="71"/>
                </a:lnTo>
                <a:lnTo>
                  <a:pt x="633" y="64"/>
                </a:lnTo>
                <a:lnTo>
                  <a:pt x="626" y="70"/>
                </a:lnTo>
                <a:lnTo>
                  <a:pt x="418" y="248"/>
                </a:lnTo>
                <a:lnTo>
                  <a:pt x="251" y="38"/>
                </a:lnTo>
                <a:lnTo>
                  <a:pt x="244" y="30"/>
                </a:lnTo>
                <a:lnTo>
                  <a:pt x="238" y="40"/>
                </a:lnTo>
                <a:lnTo>
                  <a:pt x="4" y="417"/>
                </a:lnTo>
                <a:lnTo>
                  <a:pt x="0" y="424"/>
                </a:lnTo>
                <a:lnTo>
                  <a:pt x="5" y="429"/>
                </a:lnTo>
                <a:lnTo>
                  <a:pt x="18" y="436"/>
                </a:lnTo>
                <a:lnTo>
                  <a:pt x="24" y="440"/>
                </a:lnTo>
                <a:lnTo>
                  <a:pt x="28" y="433"/>
                </a:lnTo>
                <a:lnTo>
                  <a:pt x="246" y="81"/>
                </a:lnTo>
                <a:lnTo>
                  <a:pt x="408" y="285"/>
                </a:lnTo>
                <a:lnTo>
                  <a:pt x="413" y="291"/>
                </a:lnTo>
                <a:lnTo>
                  <a:pt x="419" y="286"/>
                </a:lnTo>
                <a:lnTo>
                  <a:pt x="629" y="107"/>
                </a:lnTo>
                <a:lnTo>
                  <a:pt x="741" y="253"/>
                </a:lnTo>
                <a:lnTo>
                  <a:pt x="747" y="262"/>
                </a:lnTo>
                <a:lnTo>
                  <a:pt x="754" y="253"/>
                </a:lnTo>
                <a:lnTo>
                  <a:pt x="924" y="43"/>
                </a:lnTo>
                <a:lnTo>
                  <a:pt x="1077" y="177"/>
                </a:lnTo>
                <a:lnTo>
                  <a:pt x="1080" y="179"/>
                </a:lnTo>
                <a:lnTo>
                  <a:pt x="1082" y="178"/>
                </a:lnTo>
                <a:lnTo>
                  <a:pt x="1232" y="145"/>
                </a:lnTo>
                <a:lnTo>
                  <a:pt x="1241" y="144"/>
                </a:lnTo>
                <a:lnTo>
                  <a:pt x="1238" y="137"/>
                </a:lnTo>
                <a:lnTo>
                  <a:pt x="1235" y="122"/>
                </a:lnTo>
                <a:lnTo>
                  <a:pt x="1234" y="115"/>
                </a:lnTo>
                <a:lnTo>
                  <a:pt x="1226" y="117"/>
                </a:lnTo>
                <a:lnTo>
                  <a:pt x="1088" y="147"/>
                </a:lnTo>
                <a:lnTo>
                  <a:pt x="927" y="6"/>
                </a:lnTo>
                <a:lnTo>
                  <a:pt x="920" y="0"/>
                </a:lnTo>
                <a:close/>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9" name="îSḻiďè"/>
          <p:cNvSpPr/>
          <p:nvPr/>
        </p:nvSpPr>
        <p:spPr bwMode="auto">
          <a:xfrm>
            <a:off x="2783013" y="2471521"/>
            <a:ext cx="815590" cy="289170"/>
          </a:xfrm>
          <a:custGeom>
            <a:avLst/>
            <a:gdLst>
              <a:gd name="T0" fmla="*/ 921 w 1241"/>
              <a:gd name="T1" fmla="*/ 11 h 440"/>
              <a:gd name="T2" fmla="*/ 1085 w 1241"/>
              <a:gd name="T3" fmla="*/ 155 h 440"/>
              <a:gd name="T4" fmla="*/ 1228 w 1241"/>
              <a:gd name="T5" fmla="*/ 124 h 440"/>
              <a:gd name="T6" fmla="*/ 1231 w 1241"/>
              <a:gd name="T7" fmla="*/ 138 h 440"/>
              <a:gd name="T8" fmla="*/ 1081 w 1241"/>
              <a:gd name="T9" fmla="*/ 171 h 440"/>
              <a:gd name="T10" fmla="*/ 923 w 1241"/>
              <a:gd name="T11" fmla="*/ 33 h 440"/>
              <a:gd name="T12" fmla="*/ 747 w 1241"/>
              <a:gd name="T13" fmla="*/ 249 h 440"/>
              <a:gd name="T14" fmla="*/ 629 w 1241"/>
              <a:gd name="T15" fmla="*/ 95 h 440"/>
              <a:gd name="T16" fmla="*/ 415 w 1241"/>
              <a:gd name="T17" fmla="*/ 281 h 440"/>
              <a:gd name="T18" fmla="*/ 246 w 1241"/>
              <a:gd name="T19" fmla="*/ 68 h 440"/>
              <a:gd name="T20" fmla="*/ 22 w 1241"/>
              <a:gd name="T21" fmla="*/ 429 h 440"/>
              <a:gd name="T22" fmla="*/ 10 w 1241"/>
              <a:gd name="T23" fmla="*/ 422 h 440"/>
              <a:gd name="T24" fmla="*/ 245 w 1241"/>
              <a:gd name="T25" fmla="*/ 44 h 440"/>
              <a:gd name="T26" fmla="*/ 416 w 1241"/>
              <a:gd name="T27" fmla="*/ 259 h 440"/>
              <a:gd name="T28" fmla="*/ 632 w 1241"/>
              <a:gd name="T29" fmla="*/ 75 h 440"/>
              <a:gd name="T30" fmla="*/ 747 w 1241"/>
              <a:gd name="T31" fmla="*/ 226 h 440"/>
              <a:gd name="T32" fmla="*/ 921 w 1241"/>
              <a:gd name="T33" fmla="*/ 11 h 440"/>
              <a:gd name="T34" fmla="*/ 920 w 1241"/>
              <a:gd name="T35" fmla="*/ 0 h 440"/>
              <a:gd name="T36" fmla="*/ 915 w 1241"/>
              <a:gd name="T37" fmla="*/ 7 h 440"/>
              <a:gd name="T38" fmla="*/ 749 w 1241"/>
              <a:gd name="T39" fmla="*/ 214 h 440"/>
              <a:gd name="T40" fmla="*/ 637 w 1241"/>
              <a:gd name="T41" fmla="*/ 71 h 440"/>
              <a:gd name="T42" fmla="*/ 633 w 1241"/>
              <a:gd name="T43" fmla="*/ 64 h 440"/>
              <a:gd name="T44" fmla="*/ 626 w 1241"/>
              <a:gd name="T45" fmla="*/ 70 h 440"/>
              <a:gd name="T46" fmla="*/ 418 w 1241"/>
              <a:gd name="T47" fmla="*/ 248 h 440"/>
              <a:gd name="T48" fmla="*/ 251 w 1241"/>
              <a:gd name="T49" fmla="*/ 38 h 440"/>
              <a:gd name="T50" fmla="*/ 244 w 1241"/>
              <a:gd name="T51" fmla="*/ 30 h 440"/>
              <a:gd name="T52" fmla="*/ 238 w 1241"/>
              <a:gd name="T53" fmla="*/ 40 h 440"/>
              <a:gd name="T54" fmla="*/ 4 w 1241"/>
              <a:gd name="T55" fmla="*/ 417 h 440"/>
              <a:gd name="T56" fmla="*/ 0 w 1241"/>
              <a:gd name="T57" fmla="*/ 424 h 440"/>
              <a:gd name="T58" fmla="*/ 5 w 1241"/>
              <a:gd name="T59" fmla="*/ 429 h 440"/>
              <a:gd name="T60" fmla="*/ 18 w 1241"/>
              <a:gd name="T61" fmla="*/ 436 h 440"/>
              <a:gd name="T62" fmla="*/ 24 w 1241"/>
              <a:gd name="T63" fmla="*/ 440 h 440"/>
              <a:gd name="T64" fmla="*/ 28 w 1241"/>
              <a:gd name="T65" fmla="*/ 433 h 440"/>
              <a:gd name="T66" fmla="*/ 246 w 1241"/>
              <a:gd name="T67" fmla="*/ 81 h 440"/>
              <a:gd name="T68" fmla="*/ 408 w 1241"/>
              <a:gd name="T69" fmla="*/ 285 h 440"/>
              <a:gd name="T70" fmla="*/ 413 w 1241"/>
              <a:gd name="T71" fmla="*/ 291 h 440"/>
              <a:gd name="T72" fmla="*/ 419 w 1241"/>
              <a:gd name="T73" fmla="*/ 286 h 440"/>
              <a:gd name="T74" fmla="*/ 629 w 1241"/>
              <a:gd name="T75" fmla="*/ 107 h 440"/>
              <a:gd name="T76" fmla="*/ 741 w 1241"/>
              <a:gd name="T77" fmla="*/ 253 h 440"/>
              <a:gd name="T78" fmla="*/ 747 w 1241"/>
              <a:gd name="T79" fmla="*/ 262 h 440"/>
              <a:gd name="T80" fmla="*/ 754 w 1241"/>
              <a:gd name="T81" fmla="*/ 253 h 440"/>
              <a:gd name="T82" fmla="*/ 924 w 1241"/>
              <a:gd name="T83" fmla="*/ 43 h 440"/>
              <a:gd name="T84" fmla="*/ 1077 w 1241"/>
              <a:gd name="T85" fmla="*/ 177 h 440"/>
              <a:gd name="T86" fmla="*/ 1080 w 1241"/>
              <a:gd name="T87" fmla="*/ 179 h 440"/>
              <a:gd name="T88" fmla="*/ 1082 w 1241"/>
              <a:gd name="T89" fmla="*/ 178 h 440"/>
              <a:gd name="T90" fmla="*/ 1232 w 1241"/>
              <a:gd name="T91" fmla="*/ 145 h 440"/>
              <a:gd name="T92" fmla="*/ 1241 w 1241"/>
              <a:gd name="T93" fmla="*/ 144 h 440"/>
              <a:gd name="T94" fmla="*/ 1238 w 1241"/>
              <a:gd name="T95" fmla="*/ 137 h 440"/>
              <a:gd name="T96" fmla="*/ 1235 w 1241"/>
              <a:gd name="T97" fmla="*/ 122 h 440"/>
              <a:gd name="T98" fmla="*/ 1234 w 1241"/>
              <a:gd name="T99" fmla="*/ 115 h 440"/>
              <a:gd name="T100" fmla="*/ 1226 w 1241"/>
              <a:gd name="T101" fmla="*/ 117 h 440"/>
              <a:gd name="T102" fmla="*/ 1088 w 1241"/>
              <a:gd name="T103" fmla="*/ 147 h 440"/>
              <a:gd name="T104" fmla="*/ 927 w 1241"/>
              <a:gd name="T105" fmla="*/ 6 h 440"/>
              <a:gd name="T106" fmla="*/ 920 w 1241"/>
              <a:gd name="T10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1" h="440">
                <a:moveTo>
                  <a:pt x="921" y="11"/>
                </a:moveTo>
                <a:lnTo>
                  <a:pt x="1085" y="155"/>
                </a:lnTo>
                <a:lnTo>
                  <a:pt x="1228" y="124"/>
                </a:lnTo>
                <a:lnTo>
                  <a:pt x="1231" y="138"/>
                </a:lnTo>
                <a:lnTo>
                  <a:pt x="1081" y="171"/>
                </a:lnTo>
                <a:lnTo>
                  <a:pt x="923" y="33"/>
                </a:lnTo>
                <a:lnTo>
                  <a:pt x="747" y="249"/>
                </a:lnTo>
                <a:lnTo>
                  <a:pt x="629" y="95"/>
                </a:lnTo>
                <a:lnTo>
                  <a:pt x="415" y="281"/>
                </a:lnTo>
                <a:lnTo>
                  <a:pt x="246" y="68"/>
                </a:lnTo>
                <a:lnTo>
                  <a:pt x="22" y="429"/>
                </a:lnTo>
                <a:lnTo>
                  <a:pt x="10" y="422"/>
                </a:lnTo>
                <a:lnTo>
                  <a:pt x="245" y="44"/>
                </a:lnTo>
                <a:lnTo>
                  <a:pt x="416" y="259"/>
                </a:lnTo>
                <a:lnTo>
                  <a:pt x="632" y="75"/>
                </a:lnTo>
                <a:lnTo>
                  <a:pt x="747" y="226"/>
                </a:lnTo>
                <a:lnTo>
                  <a:pt x="921" y="11"/>
                </a:lnTo>
                <a:moveTo>
                  <a:pt x="920" y="0"/>
                </a:moveTo>
                <a:lnTo>
                  <a:pt x="915" y="7"/>
                </a:lnTo>
                <a:lnTo>
                  <a:pt x="749" y="214"/>
                </a:lnTo>
                <a:lnTo>
                  <a:pt x="637" y="71"/>
                </a:lnTo>
                <a:lnTo>
                  <a:pt x="633" y="64"/>
                </a:lnTo>
                <a:lnTo>
                  <a:pt x="626" y="70"/>
                </a:lnTo>
                <a:lnTo>
                  <a:pt x="418" y="248"/>
                </a:lnTo>
                <a:lnTo>
                  <a:pt x="251" y="38"/>
                </a:lnTo>
                <a:lnTo>
                  <a:pt x="244" y="30"/>
                </a:lnTo>
                <a:lnTo>
                  <a:pt x="238" y="40"/>
                </a:lnTo>
                <a:lnTo>
                  <a:pt x="4" y="417"/>
                </a:lnTo>
                <a:lnTo>
                  <a:pt x="0" y="424"/>
                </a:lnTo>
                <a:lnTo>
                  <a:pt x="5" y="429"/>
                </a:lnTo>
                <a:lnTo>
                  <a:pt x="18" y="436"/>
                </a:lnTo>
                <a:lnTo>
                  <a:pt x="24" y="440"/>
                </a:lnTo>
                <a:lnTo>
                  <a:pt x="28" y="433"/>
                </a:lnTo>
                <a:lnTo>
                  <a:pt x="246" y="81"/>
                </a:lnTo>
                <a:lnTo>
                  <a:pt x="408" y="285"/>
                </a:lnTo>
                <a:lnTo>
                  <a:pt x="413" y="291"/>
                </a:lnTo>
                <a:lnTo>
                  <a:pt x="419" y="286"/>
                </a:lnTo>
                <a:lnTo>
                  <a:pt x="629" y="107"/>
                </a:lnTo>
                <a:lnTo>
                  <a:pt x="741" y="253"/>
                </a:lnTo>
                <a:lnTo>
                  <a:pt x="747" y="262"/>
                </a:lnTo>
                <a:lnTo>
                  <a:pt x="754" y="253"/>
                </a:lnTo>
                <a:lnTo>
                  <a:pt x="924" y="43"/>
                </a:lnTo>
                <a:lnTo>
                  <a:pt x="1077" y="177"/>
                </a:lnTo>
                <a:lnTo>
                  <a:pt x="1080" y="179"/>
                </a:lnTo>
                <a:lnTo>
                  <a:pt x="1082" y="178"/>
                </a:lnTo>
                <a:lnTo>
                  <a:pt x="1232" y="145"/>
                </a:lnTo>
                <a:lnTo>
                  <a:pt x="1241" y="144"/>
                </a:lnTo>
                <a:lnTo>
                  <a:pt x="1238" y="137"/>
                </a:lnTo>
                <a:lnTo>
                  <a:pt x="1235" y="122"/>
                </a:lnTo>
                <a:lnTo>
                  <a:pt x="1234" y="115"/>
                </a:lnTo>
                <a:lnTo>
                  <a:pt x="1226" y="117"/>
                </a:lnTo>
                <a:lnTo>
                  <a:pt x="1088" y="147"/>
                </a:lnTo>
                <a:lnTo>
                  <a:pt x="927" y="6"/>
                </a:lnTo>
                <a:lnTo>
                  <a:pt x="9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0" name="ísľîḑè"/>
          <p:cNvSpPr/>
          <p:nvPr/>
        </p:nvSpPr>
        <p:spPr bwMode="auto">
          <a:xfrm>
            <a:off x="2778413" y="2820497"/>
            <a:ext cx="33518" cy="32860"/>
          </a:xfrm>
          <a:custGeom>
            <a:avLst/>
            <a:gdLst>
              <a:gd name="T0" fmla="*/ 18 w 36"/>
              <a:gd name="T1" fmla="*/ 35 h 35"/>
              <a:gd name="T2" fmla="*/ 16 w 36"/>
              <a:gd name="T3" fmla="*/ 35 h 35"/>
              <a:gd name="T4" fmla="*/ 4 w 36"/>
              <a:gd name="T5" fmla="*/ 29 h 35"/>
              <a:gd name="T6" fmla="*/ 0 w 36"/>
              <a:gd name="T7" fmla="*/ 16 h 35"/>
              <a:gd name="T8" fmla="*/ 18 w 36"/>
              <a:gd name="T9" fmla="*/ 0 h 35"/>
              <a:gd name="T10" fmla="*/ 19 w 36"/>
              <a:gd name="T11" fmla="*/ 0 h 35"/>
              <a:gd name="T12" fmla="*/ 31 w 36"/>
              <a:gd name="T13" fmla="*/ 6 h 35"/>
              <a:gd name="T14" fmla="*/ 35 w 36"/>
              <a:gd name="T15" fmla="*/ 19 h 35"/>
              <a:gd name="T16" fmla="*/ 18 w 36"/>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5">
                <a:moveTo>
                  <a:pt x="18" y="35"/>
                </a:moveTo>
                <a:cubicBezTo>
                  <a:pt x="17" y="35"/>
                  <a:pt x="17" y="35"/>
                  <a:pt x="16" y="35"/>
                </a:cubicBezTo>
                <a:cubicBezTo>
                  <a:pt x="12" y="35"/>
                  <a:pt x="7" y="32"/>
                  <a:pt x="4" y="29"/>
                </a:cubicBezTo>
                <a:cubicBezTo>
                  <a:pt x="1" y="25"/>
                  <a:pt x="0" y="21"/>
                  <a:pt x="0" y="16"/>
                </a:cubicBezTo>
                <a:cubicBezTo>
                  <a:pt x="1" y="7"/>
                  <a:pt x="8" y="0"/>
                  <a:pt x="18" y="0"/>
                </a:cubicBezTo>
                <a:cubicBezTo>
                  <a:pt x="18" y="0"/>
                  <a:pt x="19" y="0"/>
                  <a:pt x="19" y="0"/>
                </a:cubicBezTo>
                <a:cubicBezTo>
                  <a:pt x="24" y="0"/>
                  <a:pt x="28" y="2"/>
                  <a:pt x="31" y="6"/>
                </a:cubicBezTo>
                <a:cubicBezTo>
                  <a:pt x="34" y="9"/>
                  <a:pt x="36" y="14"/>
                  <a:pt x="35" y="19"/>
                </a:cubicBezTo>
                <a:cubicBezTo>
                  <a:pt x="35" y="28"/>
                  <a:pt x="27" y="35"/>
                  <a:pt x="18" y="3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1" name="îSliḍê"/>
          <p:cNvSpPr/>
          <p:nvPr/>
        </p:nvSpPr>
        <p:spPr bwMode="auto">
          <a:xfrm>
            <a:off x="2774470" y="2817869"/>
            <a:ext cx="39432" cy="38118"/>
          </a:xfrm>
          <a:custGeom>
            <a:avLst/>
            <a:gdLst>
              <a:gd name="T0" fmla="*/ 22 w 42"/>
              <a:gd name="T1" fmla="*/ 5 h 41"/>
              <a:gd name="T2" fmla="*/ 23 w 42"/>
              <a:gd name="T3" fmla="*/ 5 h 41"/>
              <a:gd name="T4" fmla="*/ 37 w 42"/>
              <a:gd name="T5" fmla="*/ 21 h 41"/>
              <a:gd name="T6" fmla="*/ 22 w 42"/>
              <a:gd name="T7" fmla="*/ 35 h 41"/>
              <a:gd name="T8" fmla="*/ 20 w 42"/>
              <a:gd name="T9" fmla="*/ 35 h 41"/>
              <a:gd name="T10" fmla="*/ 7 w 42"/>
              <a:gd name="T11" fmla="*/ 19 h 41"/>
              <a:gd name="T12" fmla="*/ 22 w 42"/>
              <a:gd name="T13" fmla="*/ 5 h 41"/>
              <a:gd name="T14" fmla="*/ 22 w 42"/>
              <a:gd name="T15" fmla="*/ 0 h 41"/>
              <a:gd name="T16" fmla="*/ 1 w 42"/>
              <a:gd name="T17" fmla="*/ 19 h 41"/>
              <a:gd name="T18" fmla="*/ 20 w 42"/>
              <a:gd name="T19" fmla="*/ 41 h 41"/>
              <a:gd name="T20" fmla="*/ 22 w 42"/>
              <a:gd name="T21" fmla="*/ 41 h 41"/>
              <a:gd name="T22" fmla="*/ 42 w 42"/>
              <a:gd name="T23" fmla="*/ 22 h 41"/>
              <a:gd name="T24" fmla="*/ 37 w 42"/>
              <a:gd name="T25" fmla="*/ 7 h 41"/>
              <a:gd name="T26" fmla="*/ 23 w 42"/>
              <a:gd name="T27" fmla="*/ 0 h 41"/>
              <a:gd name="T28" fmla="*/ 22 w 42"/>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41">
                <a:moveTo>
                  <a:pt x="22" y="5"/>
                </a:moveTo>
                <a:cubicBezTo>
                  <a:pt x="22" y="5"/>
                  <a:pt x="22" y="5"/>
                  <a:pt x="23" y="5"/>
                </a:cubicBezTo>
                <a:cubicBezTo>
                  <a:pt x="31" y="6"/>
                  <a:pt x="37" y="13"/>
                  <a:pt x="37" y="21"/>
                </a:cubicBezTo>
                <a:cubicBezTo>
                  <a:pt x="36" y="29"/>
                  <a:pt x="29" y="35"/>
                  <a:pt x="22" y="35"/>
                </a:cubicBezTo>
                <a:cubicBezTo>
                  <a:pt x="21" y="35"/>
                  <a:pt x="21" y="35"/>
                  <a:pt x="20" y="35"/>
                </a:cubicBezTo>
                <a:cubicBezTo>
                  <a:pt x="12" y="35"/>
                  <a:pt x="6" y="27"/>
                  <a:pt x="7" y="19"/>
                </a:cubicBezTo>
                <a:cubicBezTo>
                  <a:pt x="7" y="11"/>
                  <a:pt x="14" y="5"/>
                  <a:pt x="22" y="5"/>
                </a:cubicBezTo>
                <a:moveTo>
                  <a:pt x="22" y="0"/>
                </a:moveTo>
                <a:cubicBezTo>
                  <a:pt x="11" y="0"/>
                  <a:pt x="2" y="8"/>
                  <a:pt x="1" y="19"/>
                </a:cubicBezTo>
                <a:cubicBezTo>
                  <a:pt x="0" y="30"/>
                  <a:pt x="9" y="40"/>
                  <a:pt x="20" y="41"/>
                </a:cubicBezTo>
                <a:cubicBezTo>
                  <a:pt x="21" y="41"/>
                  <a:pt x="21" y="41"/>
                  <a:pt x="22" y="41"/>
                </a:cubicBezTo>
                <a:cubicBezTo>
                  <a:pt x="32" y="41"/>
                  <a:pt x="41" y="32"/>
                  <a:pt x="42" y="22"/>
                </a:cubicBezTo>
                <a:cubicBezTo>
                  <a:pt x="42" y="16"/>
                  <a:pt x="41" y="11"/>
                  <a:pt x="37" y="7"/>
                </a:cubicBezTo>
                <a:cubicBezTo>
                  <a:pt x="34" y="3"/>
                  <a:pt x="29" y="0"/>
                  <a:pt x="23" y="0"/>
                </a:cubicBezTo>
                <a:cubicBezTo>
                  <a:pt x="23" y="0"/>
                  <a:pt x="22" y="0"/>
                  <a:pt x="22"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2" name="iSḷïḋê"/>
          <p:cNvSpPr/>
          <p:nvPr/>
        </p:nvSpPr>
        <p:spPr bwMode="auto">
          <a:xfrm>
            <a:off x="2783671" y="2664082"/>
            <a:ext cx="751841" cy="182703"/>
          </a:xfrm>
          <a:custGeom>
            <a:avLst/>
            <a:gdLst>
              <a:gd name="T0" fmla="*/ 9 w 802"/>
              <a:gd name="T1" fmla="*/ 195 h 195"/>
              <a:gd name="T2" fmla="*/ 7 w 802"/>
              <a:gd name="T3" fmla="*/ 195 h 195"/>
              <a:gd name="T4" fmla="*/ 1 w 802"/>
              <a:gd name="T5" fmla="*/ 187 h 195"/>
              <a:gd name="T6" fmla="*/ 1 w 802"/>
              <a:gd name="T7" fmla="*/ 183 h 195"/>
              <a:gd name="T8" fmla="*/ 135 w 802"/>
              <a:gd name="T9" fmla="*/ 65 h 195"/>
              <a:gd name="T10" fmla="*/ 137 w 802"/>
              <a:gd name="T11" fmla="*/ 64 h 195"/>
              <a:gd name="T12" fmla="*/ 138 w 802"/>
              <a:gd name="T13" fmla="*/ 64 h 195"/>
              <a:gd name="T14" fmla="*/ 306 w 802"/>
              <a:gd name="T15" fmla="*/ 118 h 195"/>
              <a:gd name="T16" fmla="*/ 377 w 802"/>
              <a:gd name="T17" fmla="*/ 28 h 195"/>
              <a:gd name="T18" fmla="*/ 379 w 802"/>
              <a:gd name="T19" fmla="*/ 27 h 195"/>
              <a:gd name="T20" fmla="*/ 380 w 802"/>
              <a:gd name="T21" fmla="*/ 28 h 195"/>
              <a:gd name="T22" fmla="*/ 486 w 802"/>
              <a:gd name="T23" fmla="*/ 86 h 195"/>
              <a:gd name="T24" fmla="*/ 674 w 802"/>
              <a:gd name="T25" fmla="*/ 0 h 195"/>
              <a:gd name="T26" fmla="*/ 675 w 802"/>
              <a:gd name="T27" fmla="*/ 0 h 195"/>
              <a:gd name="T28" fmla="*/ 677 w 802"/>
              <a:gd name="T29" fmla="*/ 1 h 195"/>
              <a:gd name="T30" fmla="*/ 801 w 802"/>
              <a:gd name="T31" fmla="*/ 113 h 195"/>
              <a:gd name="T32" fmla="*/ 801 w 802"/>
              <a:gd name="T33" fmla="*/ 117 h 195"/>
              <a:gd name="T34" fmla="*/ 795 w 802"/>
              <a:gd name="T35" fmla="*/ 124 h 195"/>
              <a:gd name="T36" fmla="*/ 793 w 802"/>
              <a:gd name="T37" fmla="*/ 125 h 195"/>
              <a:gd name="T38" fmla="*/ 793 w 802"/>
              <a:gd name="T39" fmla="*/ 125 h 195"/>
              <a:gd name="T40" fmla="*/ 791 w 802"/>
              <a:gd name="T41" fmla="*/ 124 h 195"/>
              <a:gd name="T42" fmla="*/ 672 w 802"/>
              <a:gd name="T43" fmla="*/ 18 h 195"/>
              <a:gd name="T44" fmla="*/ 487 w 802"/>
              <a:gd name="T45" fmla="*/ 103 h 195"/>
              <a:gd name="T46" fmla="*/ 486 w 802"/>
              <a:gd name="T47" fmla="*/ 103 h 195"/>
              <a:gd name="T48" fmla="*/ 485 w 802"/>
              <a:gd name="T49" fmla="*/ 103 h 195"/>
              <a:gd name="T50" fmla="*/ 382 w 802"/>
              <a:gd name="T51" fmla="*/ 46 h 195"/>
              <a:gd name="T52" fmla="*/ 313 w 802"/>
              <a:gd name="T53" fmla="*/ 135 h 195"/>
              <a:gd name="T54" fmla="*/ 310 w 802"/>
              <a:gd name="T55" fmla="*/ 136 h 195"/>
              <a:gd name="T56" fmla="*/ 310 w 802"/>
              <a:gd name="T57" fmla="*/ 136 h 195"/>
              <a:gd name="T58" fmla="*/ 140 w 802"/>
              <a:gd name="T59" fmla="*/ 81 h 195"/>
              <a:gd name="T60" fmla="*/ 11 w 802"/>
              <a:gd name="T61" fmla="*/ 195 h 195"/>
              <a:gd name="T62" fmla="*/ 10 w 802"/>
              <a:gd name="T63" fmla="*/ 195 h 195"/>
              <a:gd name="T64" fmla="*/ 9 w 802"/>
              <a:gd name="T65"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2" h="195">
                <a:moveTo>
                  <a:pt x="9" y="195"/>
                </a:moveTo>
                <a:cubicBezTo>
                  <a:pt x="9" y="195"/>
                  <a:pt x="8" y="195"/>
                  <a:pt x="7" y="195"/>
                </a:cubicBezTo>
                <a:cubicBezTo>
                  <a:pt x="1" y="187"/>
                  <a:pt x="1" y="187"/>
                  <a:pt x="1" y="187"/>
                </a:cubicBezTo>
                <a:cubicBezTo>
                  <a:pt x="0" y="186"/>
                  <a:pt x="0" y="184"/>
                  <a:pt x="1" y="183"/>
                </a:cubicBezTo>
                <a:cubicBezTo>
                  <a:pt x="135" y="65"/>
                  <a:pt x="135" y="65"/>
                  <a:pt x="135" y="65"/>
                </a:cubicBezTo>
                <a:cubicBezTo>
                  <a:pt x="136" y="64"/>
                  <a:pt x="136" y="64"/>
                  <a:pt x="137" y="64"/>
                </a:cubicBezTo>
                <a:cubicBezTo>
                  <a:pt x="138" y="64"/>
                  <a:pt x="138" y="64"/>
                  <a:pt x="138" y="64"/>
                </a:cubicBezTo>
                <a:cubicBezTo>
                  <a:pt x="306" y="118"/>
                  <a:pt x="306" y="118"/>
                  <a:pt x="306" y="118"/>
                </a:cubicBezTo>
                <a:cubicBezTo>
                  <a:pt x="377" y="28"/>
                  <a:pt x="377" y="28"/>
                  <a:pt x="377" y="28"/>
                </a:cubicBezTo>
                <a:cubicBezTo>
                  <a:pt x="377" y="28"/>
                  <a:pt x="378" y="27"/>
                  <a:pt x="379" y="27"/>
                </a:cubicBezTo>
                <a:cubicBezTo>
                  <a:pt x="379" y="27"/>
                  <a:pt x="380" y="28"/>
                  <a:pt x="380" y="28"/>
                </a:cubicBezTo>
                <a:cubicBezTo>
                  <a:pt x="486" y="86"/>
                  <a:pt x="486" y="86"/>
                  <a:pt x="486" y="86"/>
                </a:cubicBezTo>
                <a:cubicBezTo>
                  <a:pt x="674" y="0"/>
                  <a:pt x="674" y="0"/>
                  <a:pt x="674" y="0"/>
                </a:cubicBezTo>
                <a:cubicBezTo>
                  <a:pt x="674" y="0"/>
                  <a:pt x="674" y="0"/>
                  <a:pt x="675" y="0"/>
                </a:cubicBezTo>
                <a:cubicBezTo>
                  <a:pt x="675" y="0"/>
                  <a:pt x="676" y="0"/>
                  <a:pt x="677" y="1"/>
                </a:cubicBezTo>
                <a:cubicBezTo>
                  <a:pt x="801" y="113"/>
                  <a:pt x="801" y="113"/>
                  <a:pt x="801" y="113"/>
                </a:cubicBezTo>
                <a:cubicBezTo>
                  <a:pt x="802" y="114"/>
                  <a:pt x="802" y="116"/>
                  <a:pt x="801" y="117"/>
                </a:cubicBezTo>
                <a:cubicBezTo>
                  <a:pt x="795" y="124"/>
                  <a:pt x="795" y="124"/>
                  <a:pt x="795" y="124"/>
                </a:cubicBezTo>
                <a:cubicBezTo>
                  <a:pt x="794" y="125"/>
                  <a:pt x="794" y="125"/>
                  <a:pt x="793" y="125"/>
                </a:cubicBezTo>
                <a:cubicBezTo>
                  <a:pt x="793" y="125"/>
                  <a:pt x="793" y="125"/>
                  <a:pt x="793" y="125"/>
                </a:cubicBezTo>
                <a:cubicBezTo>
                  <a:pt x="792" y="125"/>
                  <a:pt x="791" y="125"/>
                  <a:pt x="791" y="124"/>
                </a:cubicBezTo>
                <a:cubicBezTo>
                  <a:pt x="672" y="18"/>
                  <a:pt x="672" y="18"/>
                  <a:pt x="672" y="18"/>
                </a:cubicBezTo>
                <a:cubicBezTo>
                  <a:pt x="487" y="103"/>
                  <a:pt x="487" y="103"/>
                  <a:pt x="487" y="103"/>
                </a:cubicBezTo>
                <a:cubicBezTo>
                  <a:pt x="487" y="103"/>
                  <a:pt x="486" y="103"/>
                  <a:pt x="486" y="103"/>
                </a:cubicBezTo>
                <a:cubicBezTo>
                  <a:pt x="486" y="103"/>
                  <a:pt x="485" y="103"/>
                  <a:pt x="485" y="103"/>
                </a:cubicBezTo>
                <a:cubicBezTo>
                  <a:pt x="382" y="46"/>
                  <a:pt x="382" y="46"/>
                  <a:pt x="382" y="46"/>
                </a:cubicBezTo>
                <a:cubicBezTo>
                  <a:pt x="313" y="135"/>
                  <a:pt x="313" y="135"/>
                  <a:pt x="313" y="135"/>
                </a:cubicBezTo>
                <a:cubicBezTo>
                  <a:pt x="312" y="135"/>
                  <a:pt x="311" y="136"/>
                  <a:pt x="310" y="136"/>
                </a:cubicBezTo>
                <a:cubicBezTo>
                  <a:pt x="310" y="136"/>
                  <a:pt x="310" y="136"/>
                  <a:pt x="310" y="136"/>
                </a:cubicBezTo>
                <a:cubicBezTo>
                  <a:pt x="140" y="81"/>
                  <a:pt x="140" y="81"/>
                  <a:pt x="140" y="81"/>
                </a:cubicBezTo>
                <a:cubicBezTo>
                  <a:pt x="11" y="195"/>
                  <a:pt x="11" y="195"/>
                  <a:pt x="11" y="195"/>
                </a:cubicBezTo>
                <a:cubicBezTo>
                  <a:pt x="11" y="195"/>
                  <a:pt x="10" y="195"/>
                  <a:pt x="10" y="195"/>
                </a:cubicBezTo>
                <a:cubicBezTo>
                  <a:pt x="9" y="195"/>
                  <a:pt x="9" y="195"/>
                  <a:pt x="9" y="195"/>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3" name="i$liḑé"/>
          <p:cNvSpPr/>
          <p:nvPr/>
        </p:nvSpPr>
        <p:spPr bwMode="auto">
          <a:xfrm>
            <a:off x="2781042" y="2661454"/>
            <a:ext cx="757099" cy="187960"/>
          </a:xfrm>
          <a:custGeom>
            <a:avLst/>
            <a:gdLst>
              <a:gd name="T0" fmla="*/ 678 w 808"/>
              <a:gd name="T1" fmla="*/ 6 h 201"/>
              <a:gd name="T2" fmla="*/ 802 w 808"/>
              <a:gd name="T3" fmla="*/ 118 h 201"/>
              <a:gd name="T4" fmla="*/ 796 w 808"/>
              <a:gd name="T5" fmla="*/ 125 h 201"/>
              <a:gd name="T6" fmla="*/ 676 w 808"/>
              <a:gd name="T7" fmla="*/ 18 h 201"/>
              <a:gd name="T8" fmla="*/ 489 w 808"/>
              <a:gd name="T9" fmla="*/ 104 h 201"/>
              <a:gd name="T10" fmla="*/ 384 w 808"/>
              <a:gd name="T11" fmla="*/ 46 h 201"/>
              <a:gd name="T12" fmla="*/ 313 w 808"/>
              <a:gd name="T13" fmla="*/ 136 h 201"/>
              <a:gd name="T14" fmla="*/ 142 w 808"/>
              <a:gd name="T15" fmla="*/ 81 h 201"/>
              <a:gd name="T16" fmla="*/ 13 w 808"/>
              <a:gd name="T17" fmla="*/ 196 h 201"/>
              <a:gd name="T18" fmla="*/ 6 w 808"/>
              <a:gd name="T19" fmla="*/ 188 h 201"/>
              <a:gd name="T20" fmla="*/ 140 w 808"/>
              <a:gd name="T21" fmla="*/ 70 h 201"/>
              <a:gd name="T22" fmla="*/ 310 w 808"/>
              <a:gd name="T23" fmla="*/ 124 h 201"/>
              <a:gd name="T24" fmla="*/ 382 w 808"/>
              <a:gd name="T25" fmla="*/ 33 h 201"/>
              <a:gd name="T26" fmla="*/ 489 w 808"/>
              <a:gd name="T27" fmla="*/ 92 h 201"/>
              <a:gd name="T28" fmla="*/ 678 w 808"/>
              <a:gd name="T29" fmla="*/ 6 h 201"/>
              <a:gd name="T30" fmla="*/ 678 w 808"/>
              <a:gd name="T31" fmla="*/ 0 h 201"/>
              <a:gd name="T32" fmla="*/ 675 w 808"/>
              <a:gd name="T33" fmla="*/ 1 h 201"/>
              <a:gd name="T34" fmla="*/ 490 w 808"/>
              <a:gd name="T35" fmla="*/ 86 h 201"/>
              <a:gd name="T36" fmla="*/ 384 w 808"/>
              <a:gd name="T37" fmla="*/ 28 h 201"/>
              <a:gd name="T38" fmla="*/ 382 w 808"/>
              <a:gd name="T39" fmla="*/ 28 h 201"/>
              <a:gd name="T40" fmla="*/ 378 w 808"/>
              <a:gd name="T41" fmla="*/ 30 h 201"/>
              <a:gd name="T42" fmla="*/ 308 w 808"/>
              <a:gd name="T43" fmla="*/ 118 h 201"/>
              <a:gd name="T44" fmla="*/ 142 w 808"/>
              <a:gd name="T45" fmla="*/ 65 h 201"/>
              <a:gd name="T46" fmla="*/ 140 w 808"/>
              <a:gd name="T47" fmla="*/ 64 h 201"/>
              <a:gd name="T48" fmla="*/ 137 w 808"/>
              <a:gd name="T49" fmla="*/ 66 h 201"/>
              <a:gd name="T50" fmla="*/ 2 w 808"/>
              <a:gd name="T51" fmla="*/ 184 h 201"/>
              <a:gd name="T52" fmla="*/ 2 w 808"/>
              <a:gd name="T53" fmla="*/ 192 h 201"/>
              <a:gd name="T54" fmla="*/ 8 w 808"/>
              <a:gd name="T55" fmla="*/ 199 h 201"/>
              <a:gd name="T56" fmla="*/ 12 w 808"/>
              <a:gd name="T57" fmla="*/ 201 h 201"/>
              <a:gd name="T58" fmla="*/ 13 w 808"/>
              <a:gd name="T59" fmla="*/ 201 h 201"/>
              <a:gd name="T60" fmla="*/ 16 w 808"/>
              <a:gd name="T61" fmla="*/ 200 h 201"/>
              <a:gd name="T62" fmla="*/ 144 w 808"/>
              <a:gd name="T63" fmla="*/ 87 h 201"/>
              <a:gd name="T64" fmla="*/ 312 w 808"/>
              <a:gd name="T65" fmla="*/ 141 h 201"/>
              <a:gd name="T66" fmla="*/ 313 w 808"/>
              <a:gd name="T67" fmla="*/ 141 h 201"/>
              <a:gd name="T68" fmla="*/ 318 w 808"/>
              <a:gd name="T69" fmla="*/ 139 h 201"/>
              <a:gd name="T70" fmla="*/ 386 w 808"/>
              <a:gd name="T71" fmla="*/ 53 h 201"/>
              <a:gd name="T72" fmla="*/ 486 w 808"/>
              <a:gd name="T73" fmla="*/ 108 h 201"/>
              <a:gd name="T74" fmla="*/ 489 w 808"/>
              <a:gd name="T75" fmla="*/ 109 h 201"/>
              <a:gd name="T76" fmla="*/ 491 w 808"/>
              <a:gd name="T77" fmla="*/ 108 h 201"/>
              <a:gd name="T78" fmla="*/ 675 w 808"/>
              <a:gd name="T79" fmla="*/ 24 h 201"/>
              <a:gd name="T80" fmla="*/ 792 w 808"/>
              <a:gd name="T81" fmla="*/ 129 h 201"/>
              <a:gd name="T82" fmla="*/ 796 w 808"/>
              <a:gd name="T83" fmla="*/ 131 h 201"/>
              <a:gd name="T84" fmla="*/ 796 w 808"/>
              <a:gd name="T85" fmla="*/ 131 h 201"/>
              <a:gd name="T86" fmla="*/ 800 w 808"/>
              <a:gd name="T87" fmla="*/ 129 h 201"/>
              <a:gd name="T88" fmla="*/ 806 w 808"/>
              <a:gd name="T89" fmla="*/ 122 h 201"/>
              <a:gd name="T90" fmla="*/ 806 w 808"/>
              <a:gd name="T91" fmla="*/ 114 h 201"/>
              <a:gd name="T92" fmla="*/ 681 w 808"/>
              <a:gd name="T93" fmla="*/ 2 h 201"/>
              <a:gd name="T94" fmla="*/ 678 w 808"/>
              <a:gd name="T9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8" h="201">
                <a:moveTo>
                  <a:pt x="678" y="6"/>
                </a:moveTo>
                <a:cubicBezTo>
                  <a:pt x="802" y="118"/>
                  <a:pt x="802" y="118"/>
                  <a:pt x="802" y="118"/>
                </a:cubicBezTo>
                <a:cubicBezTo>
                  <a:pt x="796" y="125"/>
                  <a:pt x="796" y="125"/>
                  <a:pt x="796" y="125"/>
                </a:cubicBezTo>
                <a:cubicBezTo>
                  <a:pt x="676" y="18"/>
                  <a:pt x="676" y="18"/>
                  <a:pt x="676" y="18"/>
                </a:cubicBezTo>
                <a:cubicBezTo>
                  <a:pt x="489" y="104"/>
                  <a:pt x="489" y="104"/>
                  <a:pt x="489" y="104"/>
                </a:cubicBezTo>
                <a:cubicBezTo>
                  <a:pt x="384" y="46"/>
                  <a:pt x="384" y="46"/>
                  <a:pt x="384" y="46"/>
                </a:cubicBezTo>
                <a:cubicBezTo>
                  <a:pt x="313" y="136"/>
                  <a:pt x="313" y="136"/>
                  <a:pt x="313" y="136"/>
                </a:cubicBezTo>
                <a:cubicBezTo>
                  <a:pt x="142" y="81"/>
                  <a:pt x="142" y="81"/>
                  <a:pt x="142" y="81"/>
                </a:cubicBezTo>
                <a:cubicBezTo>
                  <a:pt x="13" y="196"/>
                  <a:pt x="13" y="196"/>
                  <a:pt x="13" y="196"/>
                </a:cubicBezTo>
                <a:cubicBezTo>
                  <a:pt x="6" y="188"/>
                  <a:pt x="6" y="188"/>
                  <a:pt x="6" y="188"/>
                </a:cubicBezTo>
                <a:cubicBezTo>
                  <a:pt x="140" y="70"/>
                  <a:pt x="140" y="70"/>
                  <a:pt x="140" y="70"/>
                </a:cubicBezTo>
                <a:cubicBezTo>
                  <a:pt x="310" y="124"/>
                  <a:pt x="310" y="124"/>
                  <a:pt x="310" y="124"/>
                </a:cubicBezTo>
                <a:cubicBezTo>
                  <a:pt x="382" y="33"/>
                  <a:pt x="382" y="33"/>
                  <a:pt x="382" y="33"/>
                </a:cubicBezTo>
                <a:cubicBezTo>
                  <a:pt x="489" y="92"/>
                  <a:pt x="489" y="92"/>
                  <a:pt x="489" y="92"/>
                </a:cubicBezTo>
                <a:cubicBezTo>
                  <a:pt x="678" y="6"/>
                  <a:pt x="678" y="6"/>
                  <a:pt x="678" y="6"/>
                </a:cubicBezTo>
                <a:moveTo>
                  <a:pt x="678" y="0"/>
                </a:moveTo>
                <a:cubicBezTo>
                  <a:pt x="677" y="0"/>
                  <a:pt x="676" y="1"/>
                  <a:pt x="675" y="1"/>
                </a:cubicBezTo>
                <a:cubicBezTo>
                  <a:pt x="490" y="86"/>
                  <a:pt x="490" y="86"/>
                  <a:pt x="490" y="86"/>
                </a:cubicBezTo>
                <a:cubicBezTo>
                  <a:pt x="384" y="28"/>
                  <a:pt x="384" y="28"/>
                  <a:pt x="384" y="28"/>
                </a:cubicBezTo>
                <a:cubicBezTo>
                  <a:pt x="384" y="28"/>
                  <a:pt x="383" y="28"/>
                  <a:pt x="382" y="28"/>
                </a:cubicBezTo>
                <a:cubicBezTo>
                  <a:pt x="380" y="28"/>
                  <a:pt x="379" y="28"/>
                  <a:pt x="378" y="30"/>
                </a:cubicBezTo>
                <a:cubicBezTo>
                  <a:pt x="308" y="118"/>
                  <a:pt x="308" y="118"/>
                  <a:pt x="308" y="118"/>
                </a:cubicBezTo>
                <a:cubicBezTo>
                  <a:pt x="142" y="65"/>
                  <a:pt x="142" y="65"/>
                  <a:pt x="142" y="65"/>
                </a:cubicBezTo>
                <a:cubicBezTo>
                  <a:pt x="141" y="65"/>
                  <a:pt x="141" y="64"/>
                  <a:pt x="140" y="64"/>
                </a:cubicBezTo>
                <a:cubicBezTo>
                  <a:pt x="139" y="64"/>
                  <a:pt x="138" y="65"/>
                  <a:pt x="137" y="66"/>
                </a:cubicBezTo>
                <a:cubicBezTo>
                  <a:pt x="2" y="184"/>
                  <a:pt x="2" y="184"/>
                  <a:pt x="2" y="184"/>
                </a:cubicBezTo>
                <a:cubicBezTo>
                  <a:pt x="0" y="186"/>
                  <a:pt x="0" y="189"/>
                  <a:pt x="2" y="192"/>
                </a:cubicBezTo>
                <a:cubicBezTo>
                  <a:pt x="8" y="199"/>
                  <a:pt x="8" y="199"/>
                  <a:pt x="8" y="199"/>
                </a:cubicBezTo>
                <a:cubicBezTo>
                  <a:pt x="9" y="200"/>
                  <a:pt x="11" y="201"/>
                  <a:pt x="12" y="201"/>
                </a:cubicBezTo>
                <a:cubicBezTo>
                  <a:pt x="13" y="201"/>
                  <a:pt x="13" y="201"/>
                  <a:pt x="13" y="201"/>
                </a:cubicBezTo>
                <a:cubicBezTo>
                  <a:pt x="14" y="201"/>
                  <a:pt x="15" y="201"/>
                  <a:pt x="16" y="200"/>
                </a:cubicBezTo>
                <a:cubicBezTo>
                  <a:pt x="144" y="87"/>
                  <a:pt x="144" y="87"/>
                  <a:pt x="144" y="87"/>
                </a:cubicBezTo>
                <a:cubicBezTo>
                  <a:pt x="312" y="141"/>
                  <a:pt x="312" y="141"/>
                  <a:pt x="312" y="141"/>
                </a:cubicBezTo>
                <a:cubicBezTo>
                  <a:pt x="312" y="141"/>
                  <a:pt x="313" y="141"/>
                  <a:pt x="313" y="141"/>
                </a:cubicBezTo>
                <a:cubicBezTo>
                  <a:pt x="315" y="141"/>
                  <a:pt x="317" y="141"/>
                  <a:pt x="318" y="139"/>
                </a:cubicBezTo>
                <a:cubicBezTo>
                  <a:pt x="386" y="53"/>
                  <a:pt x="386" y="53"/>
                  <a:pt x="386" y="53"/>
                </a:cubicBezTo>
                <a:cubicBezTo>
                  <a:pt x="486" y="108"/>
                  <a:pt x="486" y="108"/>
                  <a:pt x="486" y="108"/>
                </a:cubicBezTo>
                <a:cubicBezTo>
                  <a:pt x="487" y="109"/>
                  <a:pt x="488" y="109"/>
                  <a:pt x="489" y="109"/>
                </a:cubicBezTo>
                <a:cubicBezTo>
                  <a:pt x="490" y="109"/>
                  <a:pt x="491" y="109"/>
                  <a:pt x="491" y="108"/>
                </a:cubicBezTo>
                <a:cubicBezTo>
                  <a:pt x="675" y="24"/>
                  <a:pt x="675" y="24"/>
                  <a:pt x="675" y="24"/>
                </a:cubicBezTo>
                <a:cubicBezTo>
                  <a:pt x="792" y="129"/>
                  <a:pt x="792" y="129"/>
                  <a:pt x="792" y="129"/>
                </a:cubicBezTo>
                <a:cubicBezTo>
                  <a:pt x="793" y="130"/>
                  <a:pt x="794" y="131"/>
                  <a:pt x="796" y="131"/>
                </a:cubicBezTo>
                <a:cubicBezTo>
                  <a:pt x="796" y="131"/>
                  <a:pt x="796" y="131"/>
                  <a:pt x="796" y="131"/>
                </a:cubicBezTo>
                <a:cubicBezTo>
                  <a:pt x="798" y="131"/>
                  <a:pt x="799" y="130"/>
                  <a:pt x="800" y="129"/>
                </a:cubicBezTo>
                <a:cubicBezTo>
                  <a:pt x="806" y="122"/>
                  <a:pt x="806" y="122"/>
                  <a:pt x="806" y="122"/>
                </a:cubicBezTo>
                <a:cubicBezTo>
                  <a:pt x="808" y="119"/>
                  <a:pt x="808" y="116"/>
                  <a:pt x="806" y="114"/>
                </a:cubicBezTo>
                <a:cubicBezTo>
                  <a:pt x="681" y="2"/>
                  <a:pt x="681" y="2"/>
                  <a:pt x="681" y="2"/>
                </a:cubicBezTo>
                <a:cubicBezTo>
                  <a:pt x="680" y="1"/>
                  <a:pt x="679" y="0"/>
                  <a:pt x="678" y="0"/>
                </a:cubicBezTo>
              </a:path>
            </a:pathLst>
          </a:custGeom>
          <a:solidFill>
            <a:srgbClr val="FF365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4" name="iṥļíḑê"/>
          <p:cNvSpPr/>
          <p:nvPr/>
        </p:nvSpPr>
        <p:spPr bwMode="auto">
          <a:xfrm>
            <a:off x="2106093" y="1676963"/>
            <a:ext cx="594112" cy="243823"/>
          </a:xfrm>
          <a:custGeom>
            <a:avLst/>
            <a:gdLst>
              <a:gd name="T0" fmla="*/ 0 w 904"/>
              <a:gd name="T1" fmla="*/ 323 h 371"/>
              <a:gd name="T2" fmla="*/ 169 w 904"/>
              <a:gd name="T3" fmla="*/ 181 h 371"/>
              <a:gd name="T4" fmla="*/ 328 w 904"/>
              <a:gd name="T5" fmla="*/ 352 h 371"/>
              <a:gd name="T6" fmla="*/ 660 w 904"/>
              <a:gd name="T7" fmla="*/ 0 h 371"/>
              <a:gd name="T8" fmla="*/ 904 w 904"/>
              <a:gd name="T9" fmla="*/ 371 h 371"/>
              <a:gd name="T10" fmla="*/ 7 w 904"/>
              <a:gd name="T11" fmla="*/ 346 h 371"/>
              <a:gd name="T12" fmla="*/ 0 w 904"/>
              <a:gd name="T13" fmla="*/ 323 h 371"/>
            </a:gdLst>
            <a:ahLst/>
            <a:cxnLst>
              <a:cxn ang="0">
                <a:pos x="T0" y="T1"/>
              </a:cxn>
              <a:cxn ang="0">
                <a:pos x="T2" y="T3"/>
              </a:cxn>
              <a:cxn ang="0">
                <a:pos x="T4" y="T5"/>
              </a:cxn>
              <a:cxn ang="0">
                <a:pos x="T6" y="T7"/>
              </a:cxn>
              <a:cxn ang="0">
                <a:pos x="T8" y="T9"/>
              </a:cxn>
              <a:cxn ang="0">
                <a:pos x="T10" y="T11"/>
              </a:cxn>
              <a:cxn ang="0">
                <a:pos x="T12" y="T13"/>
              </a:cxn>
            </a:cxnLst>
            <a:rect l="0" t="0" r="r" b="b"/>
            <a:pathLst>
              <a:path w="904" h="371">
                <a:moveTo>
                  <a:pt x="0" y="323"/>
                </a:moveTo>
                <a:lnTo>
                  <a:pt x="169" y="181"/>
                </a:lnTo>
                <a:lnTo>
                  <a:pt x="328" y="352"/>
                </a:lnTo>
                <a:lnTo>
                  <a:pt x="660" y="0"/>
                </a:lnTo>
                <a:lnTo>
                  <a:pt x="904" y="371"/>
                </a:lnTo>
                <a:lnTo>
                  <a:pt x="7" y="346"/>
                </a:lnTo>
                <a:lnTo>
                  <a:pt x="0" y="323"/>
                </a:lnTo>
                <a:close/>
              </a:path>
            </a:pathLst>
          </a:custGeom>
          <a:solidFill>
            <a:srgbClr val="F951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5" name="îṡḻîḓê"/>
          <p:cNvSpPr/>
          <p:nvPr/>
        </p:nvSpPr>
        <p:spPr bwMode="auto">
          <a:xfrm>
            <a:off x="1948364" y="1732168"/>
            <a:ext cx="780758" cy="236593"/>
          </a:xfrm>
          <a:custGeom>
            <a:avLst/>
            <a:gdLst>
              <a:gd name="T0" fmla="*/ 1188 w 1188"/>
              <a:gd name="T1" fmla="*/ 202 h 360"/>
              <a:gd name="T2" fmla="*/ 1019 w 1188"/>
              <a:gd name="T3" fmla="*/ 0 h 360"/>
              <a:gd name="T4" fmla="*/ 775 w 1188"/>
              <a:gd name="T5" fmla="*/ 182 h 360"/>
              <a:gd name="T6" fmla="*/ 592 w 1188"/>
              <a:gd name="T7" fmla="*/ 23 h 360"/>
              <a:gd name="T8" fmla="*/ 370 w 1188"/>
              <a:gd name="T9" fmla="*/ 252 h 360"/>
              <a:gd name="T10" fmla="*/ 130 w 1188"/>
              <a:gd name="T11" fmla="*/ 92 h 360"/>
              <a:gd name="T12" fmla="*/ 0 w 1188"/>
              <a:gd name="T13" fmla="*/ 268 h 360"/>
              <a:gd name="T14" fmla="*/ 1156 w 1188"/>
              <a:gd name="T15" fmla="*/ 360 h 360"/>
              <a:gd name="T16" fmla="*/ 1188 w 1188"/>
              <a:gd name="T17" fmla="*/ 20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360">
                <a:moveTo>
                  <a:pt x="1188" y="202"/>
                </a:moveTo>
                <a:lnTo>
                  <a:pt x="1019" y="0"/>
                </a:lnTo>
                <a:lnTo>
                  <a:pt x="775" y="182"/>
                </a:lnTo>
                <a:lnTo>
                  <a:pt x="592" y="23"/>
                </a:lnTo>
                <a:lnTo>
                  <a:pt x="370" y="252"/>
                </a:lnTo>
                <a:lnTo>
                  <a:pt x="130" y="92"/>
                </a:lnTo>
                <a:lnTo>
                  <a:pt x="0" y="268"/>
                </a:lnTo>
                <a:lnTo>
                  <a:pt x="1156" y="360"/>
                </a:lnTo>
                <a:lnTo>
                  <a:pt x="1188" y="202"/>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6" name="iSļiḑê"/>
          <p:cNvSpPr/>
          <p:nvPr/>
        </p:nvSpPr>
        <p:spPr bwMode="auto">
          <a:xfrm>
            <a:off x="1941135" y="1724281"/>
            <a:ext cx="795874" cy="191247"/>
          </a:xfrm>
          <a:custGeom>
            <a:avLst/>
            <a:gdLst>
              <a:gd name="T0" fmla="*/ 847 w 849"/>
              <a:gd name="T1" fmla="*/ 145 h 204"/>
              <a:gd name="T2" fmla="*/ 728 w 849"/>
              <a:gd name="T3" fmla="*/ 3 h 204"/>
              <a:gd name="T4" fmla="*/ 718 w 849"/>
              <a:gd name="T5" fmla="*/ 2 h 204"/>
              <a:gd name="T6" fmla="*/ 551 w 849"/>
              <a:gd name="T7" fmla="*/ 126 h 204"/>
              <a:gd name="T8" fmla="*/ 428 w 849"/>
              <a:gd name="T9" fmla="*/ 19 h 204"/>
              <a:gd name="T10" fmla="*/ 418 w 849"/>
              <a:gd name="T11" fmla="*/ 19 h 204"/>
              <a:gd name="T12" fmla="*/ 266 w 849"/>
              <a:gd name="T13" fmla="*/ 176 h 204"/>
              <a:gd name="T14" fmla="*/ 103 w 849"/>
              <a:gd name="T15" fmla="*/ 67 h 204"/>
              <a:gd name="T16" fmla="*/ 93 w 849"/>
              <a:gd name="T17" fmla="*/ 69 h 204"/>
              <a:gd name="T18" fmla="*/ 2 w 849"/>
              <a:gd name="T19" fmla="*/ 191 h 204"/>
              <a:gd name="T20" fmla="*/ 4 w 849"/>
              <a:gd name="T21" fmla="*/ 202 h 204"/>
              <a:gd name="T22" fmla="*/ 14 w 849"/>
              <a:gd name="T23" fmla="*/ 200 h 204"/>
              <a:gd name="T24" fmla="*/ 101 w 849"/>
              <a:gd name="T25" fmla="*/ 84 h 204"/>
              <a:gd name="T26" fmla="*/ 263 w 849"/>
              <a:gd name="T27" fmla="*/ 192 h 204"/>
              <a:gd name="T28" fmla="*/ 273 w 849"/>
              <a:gd name="T29" fmla="*/ 191 h 204"/>
              <a:gd name="T30" fmla="*/ 424 w 849"/>
              <a:gd name="T31" fmla="*/ 35 h 204"/>
              <a:gd name="T32" fmla="*/ 546 w 849"/>
              <a:gd name="T33" fmla="*/ 142 h 204"/>
              <a:gd name="T34" fmla="*/ 555 w 849"/>
              <a:gd name="T35" fmla="*/ 142 h 204"/>
              <a:gd name="T36" fmla="*/ 721 w 849"/>
              <a:gd name="T37" fmla="*/ 18 h 204"/>
              <a:gd name="T38" fmla="*/ 835 w 849"/>
              <a:gd name="T39" fmla="*/ 154 h 204"/>
              <a:gd name="T40" fmla="*/ 846 w 849"/>
              <a:gd name="T41" fmla="*/ 155 h 204"/>
              <a:gd name="T42" fmla="*/ 847 w 849"/>
              <a:gd name="T43" fmla="*/ 14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9" h="204">
                <a:moveTo>
                  <a:pt x="847" y="145"/>
                </a:moveTo>
                <a:cubicBezTo>
                  <a:pt x="728" y="3"/>
                  <a:pt x="728" y="3"/>
                  <a:pt x="728" y="3"/>
                </a:cubicBezTo>
                <a:cubicBezTo>
                  <a:pt x="726" y="0"/>
                  <a:pt x="721" y="0"/>
                  <a:pt x="718" y="2"/>
                </a:cubicBezTo>
                <a:cubicBezTo>
                  <a:pt x="551" y="126"/>
                  <a:pt x="551" y="126"/>
                  <a:pt x="551" y="126"/>
                </a:cubicBezTo>
                <a:cubicBezTo>
                  <a:pt x="428" y="19"/>
                  <a:pt x="428" y="19"/>
                  <a:pt x="428" y="19"/>
                </a:cubicBezTo>
                <a:cubicBezTo>
                  <a:pt x="425" y="16"/>
                  <a:pt x="421" y="16"/>
                  <a:pt x="418" y="19"/>
                </a:cubicBezTo>
                <a:cubicBezTo>
                  <a:pt x="266" y="176"/>
                  <a:pt x="266" y="176"/>
                  <a:pt x="266" y="176"/>
                </a:cubicBezTo>
                <a:cubicBezTo>
                  <a:pt x="103" y="67"/>
                  <a:pt x="103" y="67"/>
                  <a:pt x="103" y="67"/>
                </a:cubicBezTo>
                <a:cubicBezTo>
                  <a:pt x="100" y="65"/>
                  <a:pt x="95" y="66"/>
                  <a:pt x="93" y="69"/>
                </a:cubicBezTo>
                <a:cubicBezTo>
                  <a:pt x="2" y="191"/>
                  <a:pt x="2" y="191"/>
                  <a:pt x="2" y="191"/>
                </a:cubicBezTo>
                <a:cubicBezTo>
                  <a:pt x="0" y="195"/>
                  <a:pt x="0" y="199"/>
                  <a:pt x="4" y="202"/>
                </a:cubicBezTo>
                <a:cubicBezTo>
                  <a:pt x="7" y="204"/>
                  <a:pt x="12" y="204"/>
                  <a:pt x="14" y="200"/>
                </a:cubicBezTo>
                <a:cubicBezTo>
                  <a:pt x="101" y="84"/>
                  <a:pt x="101" y="84"/>
                  <a:pt x="101" y="84"/>
                </a:cubicBezTo>
                <a:cubicBezTo>
                  <a:pt x="263" y="192"/>
                  <a:pt x="263" y="192"/>
                  <a:pt x="263" y="192"/>
                </a:cubicBezTo>
                <a:cubicBezTo>
                  <a:pt x="266" y="194"/>
                  <a:pt x="270" y="193"/>
                  <a:pt x="273" y="191"/>
                </a:cubicBezTo>
                <a:cubicBezTo>
                  <a:pt x="424" y="35"/>
                  <a:pt x="424" y="35"/>
                  <a:pt x="424" y="35"/>
                </a:cubicBezTo>
                <a:cubicBezTo>
                  <a:pt x="546" y="142"/>
                  <a:pt x="546" y="142"/>
                  <a:pt x="546" y="142"/>
                </a:cubicBezTo>
                <a:cubicBezTo>
                  <a:pt x="548" y="144"/>
                  <a:pt x="552" y="144"/>
                  <a:pt x="555" y="142"/>
                </a:cubicBezTo>
                <a:cubicBezTo>
                  <a:pt x="721" y="18"/>
                  <a:pt x="721" y="18"/>
                  <a:pt x="721" y="18"/>
                </a:cubicBezTo>
                <a:cubicBezTo>
                  <a:pt x="835" y="154"/>
                  <a:pt x="835" y="154"/>
                  <a:pt x="835" y="154"/>
                </a:cubicBezTo>
                <a:cubicBezTo>
                  <a:pt x="838" y="158"/>
                  <a:pt x="843" y="158"/>
                  <a:pt x="846" y="155"/>
                </a:cubicBezTo>
                <a:cubicBezTo>
                  <a:pt x="849" y="153"/>
                  <a:pt x="849" y="148"/>
                  <a:pt x="847" y="1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7" name="îşḷîḍê"/>
          <p:cNvSpPr/>
          <p:nvPr/>
        </p:nvSpPr>
        <p:spPr bwMode="auto">
          <a:xfrm>
            <a:off x="1851756" y="1778829"/>
            <a:ext cx="899055" cy="228050"/>
          </a:xfrm>
          <a:custGeom>
            <a:avLst/>
            <a:gdLst>
              <a:gd name="T0" fmla="*/ 0 w 1368"/>
              <a:gd name="T1" fmla="*/ 225 h 347"/>
              <a:gd name="T2" fmla="*/ 167 w 1368"/>
              <a:gd name="T3" fmla="*/ 84 h 347"/>
              <a:gd name="T4" fmla="*/ 254 w 1368"/>
              <a:gd name="T5" fmla="*/ 168 h 347"/>
              <a:gd name="T6" fmla="*/ 405 w 1368"/>
              <a:gd name="T7" fmla="*/ 60 h 347"/>
              <a:gd name="T8" fmla="*/ 537 w 1368"/>
              <a:gd name="T9" fmla="*/ 175 h 347"/>
              <a:gd name="T10" fmla="*/ 829 w 1368"/>
              <a:gd name="T11" fmla="*/ 0 h 347"/>
              <a:gd name="T12" fmla="*/ 1047 w 1368"/>
              <a:gd name="T13" fmla="*/ 194 h 347"/>
              <a:gd name="T14" fmla="*/ 1368 w 1368"/>
              <a:gd name="T15" fmla="*/ 81 h 347"/>
              <a:gd name="T16" fmla="*/ 1344 w 1368"/>
              <a:gd name="T17" fmla="*/ 347 h 347"/>
              <a:gd name="T18" fmla="*/ 0 w 1368"/>
              <a:gd name="T19" fmla="*/ 22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8" h="347">
                <a:moveTo>
                  <a:pt x="0" y="225"/>
                </a:moveTo>
                <a:lnTo>
                  <a:pt x="167" y="84"/>
                </a:lnTo>
                <a:lnTo>
                  <a:pt x="254" y="168"/>
                </a:lnTo>
                <a:lnTo>
                  <a:pt x="405" y="60"/>
                </a:lnTo>
                <a:lnTo>
                  <a:pt x="537" y="175"/>
                </a:lnTo>
                <a:lnTo>
                  <a:pt x="829" y="0"/>
                </a:lnTo>
                <a:lnTo>
                  <a:pt x="1047" y="194"/>
                </a:lnTo>
                <a:lnTo>
                  <a:pt x="1368" y="81"/>
                </a:lnTo>
                <a:lnTo>
                  <a:pt x="1344" y="347"/>
                </a:lnTo>
                <a:lnTo>
                  <a:pt x="0" y="225"/>
                </a:lnTo>
                <a:close/>
              </a:path>
            </a:pathLst>
          </a:custGeom>
          <a:solidFill>
            <a:srgbClr val="22BAD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8" name="îṧḷïdé"/>
          <p:cNvSpPr/>
          <p:nvPr/>
        </p:nvSpPr>
        <p:spPr bwMode="auto">
          <a:xfrm>
            <a:off x="1954280" y="1771600"/>
            <a:ext cx="805075" cy="141956"/>
          </a:xfrm>
          <a:custGeom>
            <a:avLst/>
            <a:gdLst>
              <a:gd name="T0" fmla="*/ 3 w 859"/>
              <a:gd name="T1" fmla="*/ 73 h 152"/>
              <a:gd name="T2" fmla="*/ 64 w 859"/>
              <a:gd name="T3" fmla="*/ 132 h 152"/>
              <a:gd name="T4" fmla="*/ 73 w 859"/>
              <a:gd name="T5" fmla="*/ 132 h 152"/>
              <a:gd name="T6" fmla="*/ 175 w 859"/>
              <a:gd name="T7" fmla="*/ 59 h 152"/>
              <a:gd name="T8" fmla="*/ 262 w 859"/>
              <a:gd name="T9" fmla="*/ 136 h 152"/>
              <a:gd name="T10" fmla="*/ 271 w 859"/>
              <a:gd name="T11" fmla="*/ 137 h 152"/>
              <a:gd name="T12" fmla="*/ 472 w 859"/>
              <a:gd name="T13" fmla="*/ 17 h 152"/>
              <a:gd name="T14" fmla="*/ 620 w 859"/>
              <a:gd name="T15" fmla="*/ 149 h 152"/>
              <a:gd name="T16" fmla="*/ 627 w 859"/>
              <a:gd name="T17" fmla="*/ 151 h 152"/>
              <a:gd name="T18" fmla="*/ 853 w 859"/>
              <a:gd name="T19" fmla="*/ 72 h 152"/>
              <a:gd name="T20" fmla="*/ 857 w 859"/>
              <a:gd name="T21" fmla="*/ 62 h 152"/>
              <a:gd name="T22" fmla="*/ 848 w 859"/>
              <a:gd name="T23" fmla="*/ 57 h 152"/>
              <a:gd name="T24" fmla="*/ 626 w 859"/>
              <a:gd name="T25" fmla="*/ 135 h 152"/>
              <a:gd name="T26" fmla="*/ 477 w 859"/>
              <a:gd name="T27" fmla="*/ 2 h 152"/>
              <a:gd name="T28" fmla="*/ 469 w 859"/>
              <a:gd name="T29" fmla="*/ 1 h 152"/>
              <a:gd name="T30" fmla="*/ 268 w 859"/>
              <a:gd name="T31" fmla="*/ 122 h 152"/>
              <a:gd name="T32" fmla="*/ 180 w 859"/>
              <a:gd name="T33" fmla="*/ 44 h 152"/>
              <a:gd name="T34" fmla="*/ 171 w 859"/>
              <a:gd name="T35" fmla="*/ 43 h 152"/>
              <a:gd name="T36" fmla="*/ 70 w 859"/>
              <a:gd name="T37" fmla="*/ 116 h 152"/>
              <a:gd name="T38" fmla="*/ 13 w 859"/>
              <a:gd name="T39" fmla="*/ 62 h 152"/>
              <a:gd name="T40" fmla="*/ 3 w 859"/>
              <a:gd name="T41" fmla="*/ 62 h 152"/>
              <a:gd name="T42" fmla="*/ 3 w 859"/>
              <a:gd name="T43"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9" h="152">
                <a:moveTo>
                  <a:pt x="3" y="73"/>
                </a:moveTo>
                <a:cubicBezTo>
                  <a:pt x="64" y="132"/>
                  <a:pt x="64" y="132"/>
                  <a:pt x="64" y="132"/>
                </a:cubicBezTo>
                <a:cubicBezTo>
                  <a:pt x="66" y="134"/>
                  <a:pt x="70" y="134"/>
                  <a:pt x="73" y="132"/>
                </a:cubicBezTo>
                <a:cubicBezTo>
                  <a:pt x="175" y="59"/>
                  <a:pt x="175" y="59"/>
                  <a:pt x="175" y="59"/>
                </a:cubicBezTo>
                <a:cubicBezTo>
                  <a:pt x="262" y="136"/>
                  <a:pt x="262" y="136"/>
                  <a:pt x="262" y="136"/>
                </a:cubicBezTo>
                <a:cubicBezTo>
                  <a:pt x="265" y="139"/>
                  <a:pt x="268" y="139"/>
                  <a:pt x="271" y="137"/>
                </a:cubicBezTo>
                <a:cubicBezTo>
                  <a:pt x="472" y="17"/>
                  <a:pt x="472" y="17"/>
                  <a:pt x="472" y="17"/>
                </a:cubicBezTo>
                <a:cubicBezTo>
                  <a:pt x="620" y="149"/>
                  <a:pt x="620" y="149"/>
                  <a:pt x="620" y="149"/>
                </a:cubicBezTo>
                <a:cubicBezTo>
                  <a:pt x="622" y="151"/>
                  <a:pt x="625" y="152"/>
                  <a:pt x="627" y="151"/>
                </a:cubicBezTo>
                <a:cubicBezTo>
                  <a:pt x="853" y="72"/>
                  <a:pt x="853" y="72"/>
                  <a:pt x="853" y="72"/>
                </a:cubicBezTo>
                <a:cubicBezTo>
                  <a:pt x="857" y="70"/>
                  <a:pt x="859" y="66"/>
                  <a:pt x="857" y="62"/>
                </a:cubicBezTo>
                <a:cubicBezTo>
                  <a:pt x="856" y="58"/>
                  <a:pt x="852" y="56"/>
                  <a:pt x="848" y="57"/>
                </a:cubicBezTo>
                <a:cubicBezTo>
                  <a:pt x="626" y="135"/>
                  <a:pt x="626" y="135"/>
                  <a:pt x="626" y="135"/>
                </a:cubicBezTo>
                <a:cubicBezTo>
                  <a:pt x="477" y="2"/>
                  <a:pt x="477" y="2"/>
                  <a:pt x="477" y="2"/>
                </a:cubicBezTo>
                <a:cubicBezTo>
                  <a:pt x="475" y="0"/>
                  <a:pt x="471" y="0"/>
                  <a:pt x="469" y="1"/>
                </a:cubicBezTo>
                <a:cubicBezTo>
                  <a:pt x="268" y="122"/>
                  <a:pt x="268" y="122"/>
                  <a:pt x="268" y="122"/>
                </a:cubicBezTo>
                <a:cubicBezTo>
                  <a:pt x="180" y="44"/>
                  <a:pt x="180" y="44"/>
                  <a:pt x="180" y="44"/>
                </a:cubicBezTo>
                <a:cubicBezTo>
                  <a:pt x="178" y="42"/>
                  <a:pt x="174" y="41"/>
                  <a:pt x="171" y="43"/>
                </a:cubicBezTo>
                <a:cubicBezTo>
                  <a:pt x="70" y="116"/>
                  <a:pt x="70" y="116"/>
                  <a:pt x="70" y="116"/>
                </a:cubicBezTo>
                <a:cubicBezTo>
                  <a:pt x="13" y="62"/>
                  <a:pt x="13" y="62"/>
                  <a:pt x="13" y="62"/>
                </a:cubicBezTo>
                <a:cubicBezTo>
                  <a:pt x="10" y="59"/>
                  <a:pt x="5" y="59"/>
                  <a:pt x="3" y="62"/>
                </a:cubicBezTo>
                <a:cubicBezTo>
                  <a:pt x="0" y="65"/>
                  <a:pt x="0" y="70"/>
                  <a:pt x="3"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9" name="iṡļïḍe"/>
          <p:cNvSpPr/>
          <p:nvPr/>
        </p:nvSpPr>
        <p:spPr bwMode="auto">
          <a:xfrm>
            <a:off x="2781042" y="2734403"/>
            <a:ext cx="28917" cy="28917"/>
          </a:xfrm>
          <a:custGeom>
            <a:avLst/>
            <a:gdLst>
              <a:gd name="T0" fmla="*/ 31 w 31"/>
              <a:gd name="T1" fmla="*/ 17 h 31"/>
              <a:gd name="T2" fmla="*/ 15 w 31"/>
              <a:gd name="T3" fmla="*/ 30 h 31"/>
              <a:gd name="T4" fmla="*/ 1 w 31"/>
              <a:gd name="T5" fmla="*/ 14 h 31"/>
              <a:gd name="T6" fmla="*/ 17 w 31"/>
              <a:gd name="T7" fmla="*/ 0 h 31"/>
              <a:gd name="T8" fmla="*/ 31 w 31"/>
              <a:gd name="T9" fmla="*/ 17 h 31"/>
            </a:gdLst>
            <a:ahLst/>
            <a:cxnLst>
              <a:cxn ang="0">
                <a:pos x="T0" y="T1"/>
              </a:cxn>
              <a:cxn ang="0">
                <a:pos x="T2" y="T3"/>
              </a:cxn>
              <a:cxn ang="0">
                <a:pos x="T4" y="T5"/>
              </a:cxn>
              <a:cxn ang="0">
                <a:pos x="T6" y="T7"/>
              </a:cxn>
              <a:cxn ang="0">
                <a:pos x="T8" y="T9"/>
              </a:cxn>
            </a:cxnLst>
            <a:rect l="0" t="0" r="r" b="b"/>
            <a:pathLst>
              <a:path w="31" h="31">
                <a:moveTo>
                  <a:pt x="31" y="17"/>
                </a:moveTo>
                <a:cubicBezTo>
                  <a:pt x="30" y="25"/>
                  <a:pt x="23" y="31"/>
                  <a:pt x="15" y="30"/>
                </a:cubicBezTo>
                <a:cubicBezTo>
                  <a:pt x="6" y="30"/>
                  <a:pt x="0" y="23"/>
                  <a:pt x="1" y="14"/>
                </a:cubicBezTo>
                <a:cubicBezTo>
                  <a:pt x="1" y="6"/>
                  <a:pt x="9" y="0"/>
                  <a:pt x="17" y="0"/>
                </a:cubicBezTo>
                <a:cubicBezTo>
                  <a:pt x="25" y="1"/>
                  <a:pt x="31" y="8"/>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0" name="ï$ļíḍe"/>
          <p:cNvSpPr/>
          <p:nvPr/>
        </p:nvSpPr>
        <p:spPr bwMode="auto">
          <a:xfrm>
            <a:off x="2776441" y="2729803"/>
            <a:ext cx="38118" cy="38118"/>
          </a:xfrm>
          <a:custGeom>
            <a:avLst/>
            <a:gdLst>
              <a:gd name="T0" fmla="*/ 36 w 41"/>
              <a:gd name="T1" fmla="*/ 22 h 41"/>
              <a:gd name="T2" fmla="*/ 30 w 41"/>
              <a:gd name="T3" fmla="*/ 21 h 41"/>
              <a:gd name="T4" fmla="*/ 21 w 41"/>
              <a:gd name="T5" fmla="*/ 30 h 41"/>
              <a:gd name="T6" fmla="*/ 20 w 41"/>
              <a:gd name="T7" fmla="*/ 30 h 41"/>
              <a:gd name="T8" fmla="*/ 20 w 41"/>
              <a:gd name="T9" fmla="*/ 30 h 41"/>
              <a:gd name="T10" fmla="*/ 11 w 41"/>
              <a:gd name="T11" fmla="*/ 20 h 41"/>
              <a:gd name="T12" fmla="*/ 11 w 41"/>
              <a:gd name="T13" fmla="*/ 20 h 41"/>
              <a:gd name="T14" fmla="*/ 11 w 41"/>
              <a:gd name="T15" fmla="*/ 20 h 41"/>
              <a:gd name="T16" fmla="*/ 21 w 41"/>
              <a:gd name="T17" fmla="*/ 11 h 41"/>
              <a:gd name="T18" fmla="*/ 21 w 41"/>
              <a:gd name="T19" fmla="*/ 11 h 41"/>
              <a:gd name="T20" fmla="*/ 21 w 41"/>
              <a:gd name="T21" fmla="*/ 11 h 41"/>
              <a:gd name="T22" fmla="*/ 21 w 41"/>
              <a:gd name="T23" fmla="*/ 11 h 41"/>
              <a:gd name="T24" fmla="*/ 30 w 41"/>
              <a:gd name="T25" fmla="*/ 20 h 41"/>
              <a:gd name="T26" fmla="*/ 30 w 41"/>
              <a:gd name="T27" fmla="*/ 21 h 41"/>
              <a:gd name="T28" fmla="*/ 30 w 41"/>
              <a:gd name="T29" fmla="*/ 21 h 41"/>
              <a:gd name="T30" fmla="*/ 36 w 41"/>
              <a:gd name="T31" fmla="*/ 22 h 41"/>
              <a:gd name="T32" fmla="*/ 41 w 41"/>
              <a:gd name="T33" fmla="*/ 22 h 41"/>
              <a:gd name="T34" fmla="*/ 41 w 41"/>
              <a:gd name="T35" fmla="*/ 20 h 41"/>
              <a:gd name="T36" fmla="*/ 22 w 41"/>
              <a:gd name="T37" fmla="*/ 0 h 41"/>
              <a:gd name="T38" fmla="*/ 22 w 41"/>
              <a:gd name="T39" fmla="*/ 0 h 41"/>
              <a:gd name="T40" fmla="*/ 21 w 41"/>
              <a:gd name="T41" fmla="*/ 0 h 41"/>
              <a:gd name="T42" fmla="*/ 0 w 41"/>
              <a:gd name="T43" fmla="*/ 19 h 41"/>
              <a:gd name="T44" fmla="*/ 0 w 41"/>
              <a:gd name="T45" fmla="*/ 19 h 41"/>
              <a:gd name="T46" fmla="*/ 0 w 41"/>
              <a:gd name="T47" fmla="*/ 20 h 41"/>
              <a:gd name="T48" fmla="*/ 19 w 41"/>
              <a:gd name="T49" fmla="*/ 41 h 41"/>
              <a:gd name="T50" fmla="*/ 19 w 41"/>
              <a:gd name="T51" fmla="*/ 41 h 41"/>
              <a:gd name="T52" fmla="*/ 21 w 41"/>
              <a:gd name="T53" fmla="*/ 41 h 41"/>
              <a:gd name="T54" fmla="*/ 41 w 41"/>
              <a:gd name="T55" fmla="*/ 22 h 41"/>
              <a:gd name="T56" fmla="*/ 41 w 41"/>
              <a:gd name="T57" fmla="*/ 22 h 41"/>
              <a:gd name="T58" fmla="*/ 36 w 41"/>
              <a:gd name="T59"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29"/>
                  <a:pt x="11" y="25"/>
                  <a:pt x="11" y="20"/>
                </a:cubicBezTo>
                <a:cubicBezTo>
                  <a:pt x="11" y="20"/>
                  <a:pt x="11" y="20"/>
                  <a:pt x="11" y="20"/>
                </a:cubicBezTo>
                <a:cubicBezTo>
                  <a:pt x="11" y="20"/>
                  <a:pt x="11" y="20"/>
                  <a:pt x="11" y="20"/>
                </a:cubicBezTo>
                <a:cubicBezTo>
                  <a:pt x="12" y="15"/>
                  <a:pt x="16" y="11"/>
                  <a:pt x="21" y="11"/>
                </a:cubicBezTo>
                <a:cubicBezTo>
                  <a:pt x="21" y="11"/>
                  <a:pt x="21" y="11"/>
                  <a:pt x="21" y="11"/>
                </a:cubicBezTo>
                <a:cubicBezTo>
                  <a:pt x="21" y="11"/>
                  <a:pt x="21" y="11"/>
                  <a:pt x="21" y="11"/>
                </a:cubicBezTo>
                <a:cubicBezTo>
                  <a:pt x="21" y="11"/>
                  <a:pt x="21" y="11"/>
                  <a:pt x="21" y="11"/>
                </a:cubicBezTo>
                <a:cubicBezTo>
                  <a:pt x="26" y="11"/>
                  <a:pt x="30" y="16"/>
                  <a:pt x="30" y="20"/>
                </a:cubicBezTo>
                <a:cubicBezTo>
                  <a:pt x="30" y="21"/>
                  <a:pt x="30" y="21"/>
                  <a:pt x="30" y="21"/>
                </a:cubicBezTo>
                <a:cubicBezTo>
                  <a:pt x="30" y="21"/>
                  <a:pt x="30" y="21"/>
                  <a:pt x="30" y="21"/>
                </a:cubicBezTo>
                <a:cubicBezTo>
                  <a:pt x="36" y="22"/>
                  <a:pt x="36" y="22"/>
                  <a:pt x="36" y="22"/>
                </a:cubicBezTo>
                <a:cubicBezTo>
                  <a:pt x="41" y="22"/>
                  <a:pt x="41" y="22"/>
                  <a:pt x="41" y="22"/>
                </a:cubicBezTo>
                <a:cubicBezTo>
                  <a:pt x="41" y="21"/>
                  <a:pt x="41" y="21"/>
                  <a:pt x="41" y="20"/>
                </a:cubicBezTo>
                <a:cubicBezTo>
                  <a:pt x="41"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19"/>
                  <a:pt x="0" y="20"/>
                  <a:pt x="0" y="20"/>
                </a:cubicBezTo>
                <a:cubicBezTo>
                  <a:pt x="0" y="31"/>
                  <a:pt x="8" y="40"/>
                  <a:pt x="19" y="41"/>
                </a:cubicBezTo>
                <a:cubicBezTo>
                  <a:pt x="19" y="41"/>
                  <a:pt x="19" y="41"/>
                  <a:pt x="19" y="41"/>
                </a:cubicBezTo>
                <a:cubicBezTo>
                  <a:pt x="20" y="41"/>
                  <a:pt x="20" y="41"/>
                  <a:pt x="21" y="41"/>
                </a:cubicBezTo>
                <a:cubicBezTo>
                  <a:pt x="31" y="41"/>
                  <a:pt x="40" y="33"/>
                  <a:pt x="41" y="22"/>
                </a:cubicBezTo>
                <a:cubicBezTo>
                  <a:pt x="41" y="22"/>
                  <a:pt x="41" y="22"/>
                  <a:pt x="41"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1" name="ïṥliḓè"/>
          <p:cNvSpPr/>
          <p:nvPr/>
        </p:nvSpPr>
        <p:spPr bwMode="auto">
          <a:xfrm>
            <a:off x="2928912" y="2493210"/>
            <a:ext cx="28917" cy="28917"/>
          </a:xfrm>
          <a:custGeom>
            <a:avLst/>
            <a:gdLst>
              <a:gd name="T0" fmla="*/ 30 w 31"/>
              <a:gd name="T1" fmla="*/ 16 h 31"/>
              <a:gd name="T2" fmla="*/ 14 w 31"/>
              <a:gd name="T3" fmla="*/ 30 h 31"/>
              <a:gd name="T4" fmla="*/ 0 w 31"/>
              <a:gd name="T5" fmla="*/ 14 h 31"/>
              <a:gd name="T6" fmla="*/ 16 w 31"/>
              <a:gd name="T7" fmla="*/ 0 h 31"/>
              <a:gd name="T8" fmla="*/ 30 w 31"/>
              <a:gd name="T9" fmla="*/ 16 h 31"/>
            </a:gdLst>
            <a:ahLst/>
            <a:cxnLst>
              <a:cxn ang="0">
                <a:pos x="T0" y="T1"/>
              </a:cxn>
              <a:cxn ang="0">
                <a:pos x="T2" y="T3"/>
              </a:cxn>
              <a:cxn ang="0">
                <a:pos x="T4" y="T5"/>
              </a:cxn>
              <a:cxn ang="0">
                <a:pos x="T6" y="T7"/>
              </a:cxn>
              <a:cxn ang="0">
                <a:pos x="T8" y="T9"/>
              </a:cxn>
            </a:cxnLst>
            <a:rect l="0" t="0" r="r" b="b"/>
            <a:pathLst>
              <a:path w="31" h="31">
                <a:moveTo>
                  <a:pt x="30" y="16"/>
                </a:moveTo>
                <a:cubicBezTo>
                  <a:pt x="30" y="25"/>
                  <a:pt x="22" y="31"/>
                  <a:pt x="14" y="30"/>
                </a:cubicBezTo>
                <a:cubicBezTo>
                  <a:pt x="6" y="30"/>
                  <a:pt x="0" y="22"/>
                  <a:pt x="0" y="14"/>
                </a:cubicBezTo>
                <a:cubicBezTo>
                  <a:pt x="1" y="6"/>
                  <a:pt x="8" y="0"/>
                  <a:pt x="16" y="0"/>
                </a:cubicBezTo>
                <a:cubicBezTo>
                  <a:pt x="25" y="1"/>
                  <a:pt x="31" y="8"/>
                  <a:pt x="30" y="16"/>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2" name="íSļíḍé"/>
          <p:cNvSpPr/>
          <p:nvPr/>
        </p:nvSpPr>
        <p:spPr bwMode="auto">
          <a:xfrm>
            <a:off x="2923655" y="2488609"/>
            <a:ext cx="39432" cy="38118"/>
          </a:xfrm>
          <a:custGeom>
            <a:avLst/>
            <a:gdLst>
              <a:gd name="T0" fmla="*/ 36 w 42"/>
              <a:gd name="T1" fmla="*/ 21 h 41"/>
              <a:gd name="T2" fmla="*/ 31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21 w 42"/>
              <a:gd name="T15" fmla="*/ 11 h 41"/>
              <a:gd name="T16" fmla="*/ 22 w 42"/>
              <a:gd name="T17" fmla="*/ 11 h 41"/>
              <a:gd name="T18" fmla="*/ 22 w 42"/>
              <a:gd name="T19" fmla="*/ 11 h 41"/>
              <a:gd name="T20" fmla="*/ 31 w 42"/>
              <a:gd name="T21" fmla="*/ 20 h 41"/>
              <a:gd name="T22" fmla="*/ 31 w 42"/>
              <a:gd name="T23" fmla="*/ 21 h 41"/>
              <a:gd name="T24" fmla="*/ 31 w 42"/>
              <a:gd name="T25" fmla="*/ 21 h 41"/>
              <a:gd name="T26" fmla="*/ 36 w 42"/>
              <a:gd name="T27" fmla="*/ 21 h 41"/>
              <a:gd name="T28" fmla="*/ 42 w 42"/>
              <a:gd name="T29" fmla="*/ 22 h 41"/>
              <a:gd name="T30" fmla="*/ 42 w 42"/>
              <a:gd name="T31" fmla="*/ 20 h 41"/>
              <a:gd name="T32" fmla="*/ 23 w 42"/>
              <a:gd name="T33" fmla="*/ 0 h 41"/>
              <a:gd name="T34" fmla="*/ 23 w 42"/>
              <a:gd name="T35" fmla="*/ 0 h 41"/>
              <a:gd name="T36" fmla="*/ 21 w 42"/>
              <a:gd name="T37" fmla="*/ 0 h 41"/>
              <a:gd name="T38" fmla="*/ 1 w 42"/>
              <a:gd name="T39" fmla="*/ 19 h 41"/>
              <a:gd name="T40" fmla="*/ 0 w 42"/>
              <a:gd name="T41" fmla="*/ 20 h 41"/>
              <a:gd name="T42" fmla="*/ 20 w 42"/>
              <a:gd name="T43" fmla="*/ 41 h 41"/>
              <a:gd name="T44" fmla="*/ 20 w 42"/>
              <a:gd name="T45" fmla="*/ 41 h 41"/>
              <a:gd name="T46" fmla="*/ 21 w 42"/>
              <a:gd name="T47" fmla="*/ 41 h 41"/>
              <a:gd name="T48" fmla="*/ 42 w 42"/>
              <a:gd name="T49" fmla="*/ 22 h 41"/>
              <a:gd name="T50" fmla="*/ 42 w 42"/>
              <a:gd name="T51" fmla="*/ 22 h 41"/>
              <a:gd name="T52" fmla="*/ 36 w 42"/>
              <a:gd name="T53"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41">
                <a:moveTo>
                  <a:pt x="36" y="21"/>
                </a:moveTo>
                <a:cubicBezTo>
                  <a:pt x="31" y="21"/>
                  <a:pt x="31" y="21"/>
                  <a:pt x="31" y="21"/>
                </a:cubicBezTo>
                <a:cubicBezTo>
                  <a:pt x="30" y="26"/>
                  <a:pt x="26" y="30"/>
                  <a:pt x="21" y="30"/>
                </a:cubicBezTo>
                <a:cubicBezTo>
                  <a:pt x="20" y="30"/>
                  <a:pt x="20" y="30"/>
                  <a:pt x="20" y="30"/>
                </a:cubicBezTo>
                <a:cubicBezTo>
                  <a:pt x="20" y="30"/>
                  <a:pt x="20" y="30"/>
                  <a:pt x="20" y="30"/>
                </a:cubicBezTo>
                <a:cubicBezTo>
                  <a:pt x="16" y="29"/>
                  <a:pt x="12" y="25"/>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1" y="15"/>
                  <a:pt x="31" y="20"/>
                </a:cubicBezTo>
                <a:cubicBezTo>
                  <a:pt x="31" y="21"/>
                  <a:pt x="31" y="21"/>
                  <a:pt x="31" y="21"/>
                </a:cubicBezTo>
                <a:cubicBezTo>
                  <a:pt x="31" y="21"/>
                  <a:pt x="31" y="21"/>
                  <a:pt x="31" y="21"/>
                </a:cubicBezTo>
                <a:cubicBezTo>
                  <a:pt x="36" y="21"/>
                  <a:pt x="36" y="21"/>
                  <a:pt x="36" y="21"/>
                </a:cubicBezTo>
                <a:cubicBezTo>
                  <a:pt x="42" y="22"/>
                  <a:pt x="42" y="22"/>
                  <a:pt x="42" y="22"/>
                </a:cubicBezTo>
                <a:cubicBezTo>
                  <a:pt x="42" y="21"/>
                  <a:pt x="42" y="21"/>
                  <a:pt x="42" y="20"/>
                </a:cubicBezTo>
                <a:cubicBezTo>
                  <a:pt x="42" y="10"/>
                  <a:pt x="34" y="0"/>
                  <a:pt x="23" y="0"/>
                </a:cubicBezTo>
                <a:cubicBezTo>
                  <a:pt x="23" y="0"/>
                  <a:pt x="23" y="0"/>
                  <a:pt x="23" y="0"/>
                </a:cubicBezTo>
                <a:cubicBezTo>
                  <a:pt x="22" y="0"/>
                  <a:pt x="22" y="0"/>
                  <a:pt x="21" y="0"/>
                </a:cubicBezTo>
                <a:cubicBezTo>
                  <a:pt x="10" y="0"/>
                  <a:pt x="1" y="8"/>
                  <a:pt x="1" y="19"/>
                </a:cubicBezTo>
                <a:cubicBezTo>
                  <a:pt x="0" y="19"/>
                  <a:pt x="0" y="20"/>
                  <a:pt x="0" y="20"/>
                </a:cubicBezTo>
                <a:cubicBezTo>
                  <a:pt x="0" y="31"/>
                  <a:pt x="9" y="40"/>
                  <a:pt x="20" y="41"/>
                </a:cubicBezTo>
                <a:cubicBezTo>
                  <a:pt x="20" y="41"/>
                  <a:pt x="20" y="41"/>
                  <a:pt x="20" y="41"/>
                </a:cubicBezTo>
                <a:cubicBezTo>
                  <a:pt x="20" y="41"/>
                  <a:pt x="21" y="41"/>
                  <a:pt x="21" y="41"/>
                </a:cubicBezTo>
                <a:cubicBezTo>
                  <a:pt x="32" y="41"/>
                  <a:pt x="41" y="33"/>
                  <a:pt x="42" y="22"/>
                </a:cubicBezTo>
                <a:cubicBezTo>
                  <a:pt x="42" y="22"/>
                  <a:pt x="42" y="22"/>
                  <a:pt x="42" y="22"/>
                </a:cubicBezTo>
                <a:cubicBezTo>
                  <a:pt x="36" y="21"/>
                  <a:pt x="36" y="21"/>
                  <a:pt x="36" y="21"/>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3" name="ïṩ1îḓé"/>
          <p:cNvSpPr/>
          <p:nvPr/>
        </p:nvSpPr>
        <p:spPr bwMode="auto">
          <a:xfrm>
            <a:off x="3042609" y="2634508"/>
            <a:ext cx="28917" cy="28917"/>
          </a:xfrm>
          <a:custGeom>
            <a:avLst/>
            <a:gdLst>
              <a:gd name="T0" fmla="*/ 30 w 31"/>
              <a:gd name="T1" fmla="*/ 17 h 31"/>
              <a:gd name="T2" fmla="*/ 14 w 31"/>
              <a:gd name="T3" fmla="*/ 30 h 31"/>
              <a:gd name="T4" fmla="*/ 0 w 31"/>
              <a:gd name="T5" fmla="*/ 14 h 31"/>
              <a:gd name="T6" fmla="*/ 16 w 31"/>
              <a:gd name="T7" fmla="*/ 0 h 31"/>
              <a:gd name="T8" fmla="*/ 30 w 31"/>
              <a:gd name="T9" fmla="*/ 17 h 31"/>
            </a:gdLst>
            <a:ahLst/>
            <a:cxnLst>
              <a:cxn ang="0">
                <a:pos x="T0" y="T1"/>
              </a:cxn>
              <a:cxn ang="0">
                <a:pos x="T2" y="T3"/>
              </a:cxn>
              <a:cxn ang="0">
                <a:pos x="T4" y="T5"/>
              </a:cxn>
              <a:cxn ang="0">
                <a:pos x="T6" y="T7"/>
              </a:cxn>
              <a:cxn ang="0">
                <a:pos x="T8" y="T9"/>
              </a:cxn>
            </a:cxnLst>
            <a:rect l="0" t="0" r="r" b="b"/>
            <a:pathLst>
              <a:path w="31" h="31">
                <a:moveTo>
                  <a:pt x="30" y="17"/>
                </a:moveTo>
                <a:cubicBezTo>
                  <a:pt x="29" y="25"/>
                  <a:pt x="22" y="31"/>
                  <a:pt x="14" y="30"/>
                </a:cubicBezTo>
                <a:cubicBezTo>
                  <a:pt x="6" y="30"/>
                  <a:pt x="0" y="23"/>
                  <a:pt x="0" y="14"/>
                </a:cubicBezTo>
                <a:cubicBezTo>
                  <a:pt x="1" y="6"/>
                  <a:pt x="8" y="0"/>
                  <a:pt x="16" y="0"/>
                </a:cubicBezTo>
                <a:cubicBezTo>
                  <a:pt x="25" y="1"/>
                  <a:pt x="31" y="8"/>
                  <a:pt x="30"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4" name="iŝľiḑè"/>
          <p:cNvSpPr/>
          <p:nvPr/>
        </p:nvSpPr>
        <p:spPr bwMode="auto">
          <a:xfrm>
            <a:off x="3036694" y="2629908"/>
            <a:ext cx="39432" cy="38118"/>
          </a:xfrm>
          <a:custGeom>
            <a:avLst/>
            <a:gdLst>
              <a:gd name="T0" fmla="*/ 36 w 42"/>
              <a:gd name="T1" fmla="*/ 22 h 41"/>
              <a:gd name="T2" fmla="*/ 30 w 42"/>
              <a:gd name="T3" fmla="*/ 21 h 41"/>
              <a:gd name="T4" fmla="*/ 21 w 42"/>
              <a:gd name="T5" fmla="*/ 30 h 41"/>
              <a:gd name="T6" fmla="*/ 20 w 42"/>
              <a:gd name="T7" fmla="*/ 30 h 41"/>
              <a:gd name="T8" fmla="*/ 20 w 42"/>
              <a:gd name="T9" fmla="*/ 30 h 41"/>
              <a:gd name="T10" fmla="*/ 20 w 42"/>
              <a:gd name="T11" fmla="*/ 30 h 41"/>
              <a:gd name="T12" fmla="*/ 12 w 42"/>
              <a:gd name="T13" fmla="*/ 20 h 41"/>
              <a:gd name="T14" fmla="*/ 12 w 42"/>
              <a:gd name="T15" fmla="*/ 20 h 41"/>
              <a:gd name="T16" fmla="*/ 12 w 42"/>
              <a:gd name="T17" fmla="*/ 20 h 41"/>
              <a:gd name="T18" fmla="*/ 21 w 42"/>
              <a:gd name="T19" fmla="*/ 11 h 41"/>
              <a:gd name="T20" fmla="*/ 22 w 42"/>
              <a:gd name="T21" fmla="*/ 11 h 41"/>
              <a:gd name="T22" fmla="*/ 22 w 42"/>
              <a:gd name="T23" fmla="*/ 11 h 41"/>
              <a:gd name="T24" fmla="*/ 31 w 42"/>
              <a:gd name="T25" fmla="*/ 20 h 41"/>
              <a:gd name="T26" fmla="*/ 30 w 42"/>
              <a:gd name="T27" fmla="*/ 21 h 41"/>
              <a:gd name="T28" fmla="*/ 36 w 42"/>
              <a:gd name="T29" fmla="*/ 22 h 41"/>
              <a:gd name="T30" fmla="*/ 42 w 42"/>
              <a:gd name="T31" fmla="*/ 22 h 41"/>
              <a:gd name="T32" fmla="*/ 42 w 42"/>
              <a:gd name="T33" fmla="*/ 20 h 41"/>
              <a:gd name="T34" fmla="*/ 23 w 42"/>
              <a:gd name="T35" fmla="*/ 0 h 41"/>
              <a:gd name="T36" fmla="*/ 23 w 42"/>
              <a:gd name="T37" fmla="*/ 0 h 41"/>
              <a:gd name="T38" fmla="*/ 21 w 42"/>
              <a:gd name="T39" fmla="*/ 0 h 41"/>
              <a:gd name="T40" fmla="*/ 1 w 42"/>
              <a:gd name="T41" fmla="*/ 19 h 41"/>
              <a:gd name="T42" fmla="*/ 1 w 42"/>
              <a:gd name="T43" fmla="*/ 19 h 41"/>
              <a:gd name="T44" fmla="*/ 0 w 42"/>
              <a:gd name="T45" fmla="*/ 20 h 41"/>
              <a:gd name="T46" fmla="*/ 20 w 42"/>
              <a:gd name="T47" fmla="*/ 41 h 41"/>
              <a:gd name="T48" fmla="*/ 20 w 42"/>
              <a:gd name="T49" fmla="*/ 41 h 41"/>
              <a:gd name="T50" fmla="*/ 21 w 42"/>
              <a:gd name="T51" fmla="*/ 41 h 41"/>
              <a:gd name="T52" fmla="*/ 42 w 42"/>
              <a:gd name="T53" fmla="*/ 22 h 41"/>
              <a:gd name="T54" fmla="*/ 36 w 42"/>
              <a:gd name="T55"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20" y="30"/>
                  <a:pt x="20" y="30"/>
                  <a:pt x="20" y="30"/>
                </a:cubicBezTo>
                <a:cubicBezTo>
                  <a:pt x="16"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1" y="16"/>
                  <a:pt x="31" y="20"/>
                </a:cubicBezTo>
                <a:cubicBezTo>
                  <a:pt x="30" y="21"/>
                  <a:pt x="30" y="21"/>
                  <a:pt x="30" y="21"/>
                </a:cubicBezTo>
                <a:cubicBezTo>
                  <a:pt x="36" y="22"/>
                  <a:pt x="36" y="22"/>
                  <a:pt x="36" y="22"/>
                </a:cubicBezTo>
                <a:cubicBezTo>
                  <a:pt x="42" y="22"/>
                  <a:pt x="42" y="22"/>
                  <a:pt x="42" y="22"/>
                </a:cubicBezTo>
                <a:cubicBezTo>
                  <a:pt x="42" y="21"/>
                  <a:pt x="42" y="21"/>
                  <a:pt x="42" y="20"/>
                </a:cubicBezTo>
                <a:cubicBezTo>
                  <a:pt x="42" y="10"/>
                  <a:pt x="34" y="1"/>
                  <a:pt x="23" y="0"/>
                </a:cubicBezTo>
                <a:cubicBezTo>
                  <a:pt x="23" y="0"/>
                  <a:pt x="23" y="0"/>
                  <a:pt x="23" y="0"/>
                </a:cubicBezTo>
                <a:cubicBezTo>
                  <a:pt x="22" y="0"/>
                  <a:pt x="22" y="0"/>
                  <a:pt x="21" y="0"/>
                </a:cubicBezTo>
                <a:cubicBezTo>
                  <a:pt x="10" y="0"/>
                  <a:pt x="1" y="8"/>
                  <a:pt x="1" y="19"/>
                </a:cubicBezTo>
                <a:cubicBezTo>
                  <a:pt x="1" y="19"/>
                  <a:pt x="1" y="19"/>
                  <a:pt x="1" y="19"/>
                </a:cubicBezTo>
                <a:cubicBezTo>
                  <a:pt x="0" y="19"/>
                  <a:pt x="0" y="20"/>
                  <a:pt x="0" y="20"/>
                </a:cubicBezTo>
                <a:cubicBezTo>
                  <a:pt x="0" y="31"/>
                  <a:pt x="9" y="40"/>
                  <a:pt x="20" y="41"/>
                </a:cubicBezTo>
                <a:cubicBezTo>
                  <a:pt x="20" y="41"/>
                  <a:pt x="20" y="41"/>
                  <a:pt x="20" y="41"/>
                </a:cubicBezTo>
                <a:cubicBezTo>
                  <a:pt x="20" y="41"/>
                  <a:pt x="21" y="41"/>
                  <a:pt x="21" y="41"/>
                </a:cubicBezTo>
                <a:cubicBezTo>
                  <a:pt x="32" y="41"/>
                  <a:pt x="41" y="33"/>
                  <a:pt x="42"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5" name="iṡļîḋè"/>
          <p:cNvSpPr/>
          <p:nvPr/>
        </p:nvSpPr>
        <p:spPr bwMode="auto">
          <a:xfrm>
            <a:off x="3181279" y="2510954"/>
            <a:ext cx="30231" cy="29575"/>
          </a:xfrm>
          <a:custGeom>
            <a:avLst/>
            <a:gdLst>
              <a:gd name="T0" fmla="*/ 31 w 32"/>
              <a:gd name="T1" fmla="*/ 17 h 32"/>
              <a:gd name="T2" fmla="*/ 15 w 32"/>
              <a:gd name="T3" fmla="*/ 31 h 32"/>
              <a:gd name="T4" fmla="*/ 1 w 32"/>
              <a:gd name="T5" fmla="*/ 15 h 32"/>
              <a:gd name="T6" fmla="*/ 17 w 32"/>
              <a:gd name="T7" fmla="*/ 1 h 32"/>
              <a:gd name="T8" fmla="*/ 31 w 32"/>
              <a:gd name="T9" fmla="*/ 17 h 32"/>
            </a:gdLst>
            <a:ahLst/>
            <a:cxnLst>
              <a:cxn ang="0">
                <a:pos x="T0" y="T1"/>
              </a:cxn>
              <a:cxn ang="0">
                <a:pos x="T2" y="T3"/>
              </a:cxn>
              <a:cxn ang="0">
                <a:pos x="T4" y="T5"/>
              </a:cxn>
              <a:cxn ang="0">
                <a:pos x="T6" y="T7"/>
              </a:cxn>
              <a:cxn ang="0">
                <a:pos x="T8" y="T9"/>
              </a:cxn>
            </a:cxnLst>
            <a:rect l="0" t="0" r="r" b="b"/>
            <a:pathLst>
              <a:path w="32" h="32">
                <a:moveTo>
                  <a:pt x="31" y="17"/>
                </a:moveTo>
                <a:cubicBezTo>
                  <a:pt x="30" y="25"/>
                  <a:pt x="23" y="32"/>
                  <a:pt x="15" y="31"/>
                </a:cubicBezTo>
                <a:cubicBezTo>
                  <a:pt x="6" y="30"/>
                  <a:pt x="0" y="23"/>
                  <a:pt x="1" y="15"/>
                </a:cubicBezTo>
                <a:cubicBezTo>
                  <a:pt x="1" y="7"/>
                  <a:pt x="9" y="0"/>
                  <a:pt x="17" y="1"/>
                </a:cubicBezTo>
                <a:cubicBezTo>
                  <a:pt x="25" y="2"/>
                  <a:pt x="32" y="9"/>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6" name="íṡļîḓê"/>
          <p:cNvSpPr/>
          <p:nvPr/>
        </p:nvSpPr>
        <p:spPr bwMode="auto">
          <a:xfrm>
            <a:off x="3176679" y="2506354"/>
            <a:ext cx="39432" cy="38775"/>
          </a:xfrm>
          <a:custGeom>
            <a:avLst/>
            <a:gdLst>
              <a:gd name="T0" fmla="*/ 36 w 42"/>
              <a:gd name="T1" fmla="*/ 22 h 42"/>
              <a:gd name="T2" fmla="*/ 30 w 42"/>
              <a:gd name="T3" fmla="*/ 22 h 42"/>
              <a:gd name="T4" fmla="*/ 21 w 42"/>
              <a:gd name="T5" fmla="*/ 30 h 42"/>
              <a:gd name="T6" fmla="*/ 20 w 42"/>
              <a:gd name="T7" fmla="*/ 30 h 42"/>
              <a:gd name="T8" fmla="*/ 20 w 42"/>
              <a:gd name="T9" fmla="*/ 30 h 42"/>
              <a:gd name="T10" fmla="*/ 11 w 42"/>
              <a:gd name="T11" fmla="*/ 21 h 42"/>
              <a:gd name="T12" fmla="*/ 11 w 42"/>
              <a:gd name="T13" fmla="*/ 20 h 42"/>
              <a:gd name="T14" fmla="*/ 11 w 42"/>
              <a:gd name="T15" fmla="*/ 20 h 42"/>
              <a:gd name="T16" fmla="*/ 21 w 42"/>
              <a:gd name="T17" fmla="*/ 12 h 42"/>
              <a:gd name="T18" fmla="*/ 22 w 42"/>
              <a:gd name="T19" fmla="*/ 12 h 42"/>
              <a:gd name="T20" fmla="*/ 22 w 42"/>
              <a:gd name="T21" fmla="*/ 12 h 42"/>
              <a:gd name="T22" fmla="*/ 30 w 42"/>
              <a:gd name="T23" fmla="*/ 21 h 42"/>
              <a:gd name="T24" fmla="*/ 30 w 42"/>
              <a:gd name="T25" fmla="*/ 22 h 42"/>
              <a:gd name="T26" fmla="*/ 30 w 42"/>
              <a:gd name="T27" fmla="*/ 22 h 42"/>
              <a:gd name="T28" fmla="*/ 36 w 42"/>
              <a:gd name="T29" fmla="*/ 22 h 42"/>
              <a:gd name="T30" fmla="*/ 42 w 42"/>
              <a:gd name="T31" fmla="*/ 23 h 42"/>
              <a:gd name="T32" fmla="*/ 42 w 42"/>
              <a:gd name="T33" fmla="*/ 21 h 42"/>
              <a:gd name="T34" fmla="*/ 22 w 42"/>
              <a:gd name="T35" fmla="*/ 0 h 42"/>
              <a:gd name="T36" fmla="*/ 22 w 42"/>
              <a:gd name="T37" fmla="*/ 0 h 42"/>
              <a:gd name="T38" fmla="*/ 21 w 42"/>
              <a:gd name="T39" fmla="*/ 0 h 42"/>
              <a:gd name="T40" fmla="*/ 0 w 42"/>
              <a:gd name="T41" fmla="*/ 19 h 42"/>
              <a:gd name="T42" fmla="*/ 0 w 42"/>
              <a:gd name="T43" fmla="*/ 19 h 42"/>
              <a:gd name="T44" fmla="*/ 0 w 42"/>
              <a:gd name="T45" fmla="*/ 21 h 42"/>
              <a:gd name="T46" fmla="*/ 19 w 42"/>
              <a:gd name="T47" fmla="*/ 42 h 42"/>
              <a:gd name="T48" fmla="*/ 19 w 42"/>
              <a:gd name="T49" fmla="*/ 42 h 42"/>
              <a:gd name="T50" fmla="*/ 21 w 42"/>
              <a:gd name="T51" fmla="*/ 42 h 42"/>
              <a:gd name="T52" fmla="*/ 42 w 42"/>
              <a:gd name="T53" fmla="*/ 23 h 42"/>
              <a:gd name="T54" fmla="*/ 42 w 42"/>
              <a:gd name="T55" fmla="*/ 23 h 42"/>
              <a:gd name="T56" fmla="*/ 36 w 42"/>
              <a:gd name="T57"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42">
                <a:moveTo>
                  <a:pt x="36" y="22"/>
                </a:moveTo>
                <a:cubicBezTo>
                  <a:pt x="30" y="22"/>
                  <a:pt x="30" y="22"/>
                  <a:pt x="30" y="22"/>
                </a:cubicBezTo>
                <a:cubicBezTo>
                  <a:pt x="30" y="27"/>
                  <a:pt x="26" y="30"/>
                  <a:pt x="21" y="30"/>
                </a:cubicBezTo>
                <a:cubicBezTo>
                  <a:pt x="20" y="30"/>
                  <a:pt x="20" y="30"/>
                  <a:pt x="20" y="30"/>
                </a:cubicBezTo>
                <a:cubicBezTo>
                  <a:pt x="20" y="30"/>
                  <a:pt x="20" y="30"/>
                  <a:pt x="20" y="30"/>
                </a:cubicBezTo>
                <a:cubicBezTo>
                  <a:pt x="15" y="30"/>
                  <a:pt x="11" y="26"/>
                  <a:pt x="11" y="21"/>
                </a:cubicBezTo>
                <a:cubicBezTo>
                  <a:pt x="11" y="20"/>
                  <a:pt x="11" y="20"/>
                  <a:pt x="11" y="20"/>
                </a:cubicBezTo>
                <a:cubicBezTo>
                  <a:pt x="11" y="20"/>
                  <a:pt x="11" y="20"/>
                  <a:pt x="11" y="20"/>
                </a:cubicBezTo>
                <a:cubicBezTo>
                  <a:pt x="12" y="15"/>
                  <a:pt x="16" y="12"/>
                  <a:pt x="21" y="12"/>
                </a:cubicBezTo>
                <a:cubicBezTo>
                  <a:pt x="22" y="12"/>
                  <a:pt x="22" y="12"/>
                  <a:pt x="22" y="12"/>
                </a:cubicBezTo>
                <a:cubicBezTo>
                  <a:pt x="22" y="12"/>
                  <a:pt x="22" y="12"/>
                  <a:pt x="22" y="12"/>
                </a:cubicBezTo>
                <a:cubicBezTo>
                  <a:pt x="26" y="12"/>
                  <a:pt x="30" y="16"/>
                  <a:pt x="30" y="21"/>
                </a:cubicBezTo>
                <a:cubicBezTo>
                  <a:pt x="30" y="22"/>
                  <a:pt x="30" y="22"/>
                  <a:pt x="30" y="22"/>
                </a:cubicBezTo>
                <a:cubicBezTo>
                  <a:pt x="30" y="22"/>
                  <a:pt x="30" y="22"/>
                  <a:pt x="30" y="22"/>
                </a:cubicBezTo>
                <a:cubicBezTo>
                  <a:pt x="36" y="22"/>
                  <a:pt x="36" y="22"/>
                  <a:pt x="36" y="22"/>
                </a:cubicBezTo>
                <a:cubicBezTo>
                  <a:pt x="42" y="23"/>
                  <a:pt x="42" y="23"/>
                  <a:pt x="42" y="23"/>
                </a:cubicBezTo>
                <a:cubicBezTo>
                  <a:pt x="42" y="22"/>
                  <a:pt x="42" y="21"/>
                  <a:pt x="42" y="21"/>
                </a:cubicBezTo>
                <a:cubicBezTo>
                  <a:pt x="42"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20"/>
                  <a:pt x="0" y="20"/>
                  <a:pt x="0" y="21"/>
                </a:cubicBezTo>
                <a:cubicBezTo>
                  <a:pt x="0" y="32"/>
                  <a:pt x="8" y="41"/>
                  <a:pt x="19" y="42"/>
                </a:cubicBezTo>
                <a:cubicBezTo>
                  <a:pt x="19" y="42"/>
                  <a:pt x="19" y="42"/>
                  <a:pt x="19" y="42"/>
                </a:cubicBezTo>
                <a:cubicBezTo>
                  <a:pt x="20" y="42"/>
                  <a:pt x="20" y="42"/>
                  <a:pt x="21" y="42"/>
                </a:cubicBezTo>
                <a:cubicBezTo>
                  <a:pt x="32" y="42"/>
                  <a:pt x="41" y="33"/>
                  <a:pt x="42" y="23"/>
                </a:cubicBezTo>
                <a:cubicBezTo>
                  <a:pt x="42" y="23"/>
                  <a:pt x="42" y="23"/>
                  <a:pt x="42" y="23"/>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7" name="îṣ1íḑe"/>
          <p:cNvSpPr/>
          <p:nvPr/>
        </p:nvSpPr>
        <p:spPr bwMode="auto">
          <a:xfrm>
            <a:off x="3260143" y="2612163"/>
            <a:ext cx="28917" cy="28917"/>
          </a:xfrm>
          <a:custGeom>
            <a:avLst/>
            <a:gdLst>
              <a:gd name="T0" fmla="*/ 30 w 31"/>
              <a:gd name="T1" fmla="*/ 17 h 31"/>
              <a:gd name="T2" fmla="*/ 14 w 31"/>
              <a:gd name="T3" fmla="*/ 30 h 31"/>
              <a:gd name="T4" fmla="*/ 0 w 31"/>
              <a:gd name="T5" fmla="*/ 14 h 31"/>
              <a:gd name="T6" fmla="*/ 17 w 31"/>
              <a:gd name="T7" fmla="*/ 0 h 31"/>
              <a:gd name="T8" fmla="*/ 30 w 31"/>
              <a:gd name="T9" fmla="*/ 17 h 31"/>
            </a:gdLst>
            <a:ahLst/>
            <a:cxnLst>
              <a:cxn ang="0">
                <a:pos x="T0" y="T1"/>
              </a:cxn>
              <a:cxn ang="0">
                <a:pos x="T2" y="T3"/>
              </a:cxn>
              <a:cxn ang="0">
                <a:pos x="T4" y="T5"/>
              </a:cxn>
              <a:cxn ang="0">
                <a:pos x="T6" y="T7"/>
              </a:cxn>
              <a:cxn ang="0">
                <a:pos x="T8" y="T9"/>
              </a:cxn>
            </a:cxnLst>
            <a:rect l="0" t="0" r="r" b="b"/>
            <a:pathLst>
              <a:path w="31" h="31">
                <a:moveTo>
                  <a:pt x="30" y="17"/>
                </a:moveTo>
                <a:cubicBezTo>
                  <a:pt x="30" y="25"/>
                  <a:pt x="23" y="31"/>
                  <a:pt x="14" y="30"/>
                </a:cubicBezTo>
                <a:cubicBezTo>
                  <a:pt x="6" y="30"/>
                  <a:pt x="0" y="23"/>
                  <a:pt x="0" y="14"/>
                </a:cubicBezTo>
                <a:cubicBezTo>
                  <a:pt x="1" y="6"/>
                  <a:pt x="8" y="0"/>
                  <a:pt x="17" y="0"/>
                </a:cubicBezTo>
                <a:cubicBezTo>
                  <a:pt x="25" y="1"/>
                  <a:pt x="31" y="8"/>
                  <a:pt x="30"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8" name="iŝ1ïďê"/>
          <p:cNvSpPr/>
          <p:nvPr/>
        </p:nvSpPr>
        <p:spPr bwMode="auto">
          <a:xfrm>
            <a:off x="3255543" y="2606906"/>
            <a:ext cx="38118" cy="38775"/>
          </a:xfrm>
          <a:custGeom>
            <a:avLst/>
            <a:gdLst>
              <a:gd name="T0" fmla="*/ 35 w 41"/>
              <a:gd name="T1" fmla="*/ 22 h 41"/>
              <a:gd name="T2" fmla="*/ 30 w 41"/>
              <a:gd name="T3" fmla="*/ 21 h 41"/>
              <a:gd name="T4" fmla="*/ 20 w 41"/>
              <a:gd name="T5" fmla="*/ 30 h 41"/>
              <a:gd name="T6" fmla="*/ 20 w 41"/>
              <a:gd name="T7" fmla="*/ 30 h 41"/>
              <a:gd name="T8" fmla="*/ 20 w 41"/>
              <a:gd name="T9" fmla="*/ 30 h 41"/>
              <a:gd name="T10" fmla="*/ 11 w 41"/>
              <a:gd name="T11" fmla="*/ 20 h 41"/>
              <a:gd name="T12" fmla="*/ 11 w 41"/>
              <a:gd name="T13" fmla="*/ 20 h 41"/>
              <a:gd name="T14" fmla="*/ 11 w 41"/>
              <a:gd name="T15" fmla="*/ 20 h 41"/>
              <a:gd name="T16" fmla="*/ 20 w 41"/>
              <a:gd name="T17" fmla="*/ 11 h 41"/>
              <a:gd name="T18" fmla="*/ 21 w 41"/>
              <a:gd name="T19" fmla="*/ 11 h 41"/>
              <a:gd name="T20" fmla="*/ 21 w 41"/>
              <a:gd name="T21" fmla="*/ 11 h 41"/>
              <a:gd name="T22" fmla="*/ 30 w 41"/>
              <a:gd name="T23" fmla="*/ 20 h 41"/>
              <a:gd name="T24" fmla="*/ 30 w 41"/>
              <a:gd name="T25" fmla="*/ 21 h 41"/>
              <a:gd name="T26" fmla="*/ 30 w 41"/>
              <a:gd name="T27" fmla="*/ 21 h 41"/>
              <a:gd name="T28" fmla="*/ 35 w 41"/>
              <a:gd name="T29" fmla="*/ 22 h 41"/>
              <a:gd name="T30" fmla="*/ 41 w 41"/>
              <a:gd name="T31" fmla="*/ 22 h 41"/>
              <a:gd name="T32" fmla="*/ 41 w 41"/>
              <a:gd name="T33" fmla="*/ 20 h 41"/>
              <a:gd name="T34" fmla="*/ 22 w 41"/>
              <a:gd name="T35" fmla="*/ 0 h 41"/>
              <a:gd name="T36" fmla="*/ 22 w 41"/>
              <a:gd name="T37" fmla="*/ 0 h 41"/>
              <a:gd name="T38" fmla="*/ 20 w 41"/>
              <a:gd name="T39" fmla="*/ 0 h 41"/>
              <a:gd name="T40" fmla="*/ 0 w 41"/>
              <a:gd name="T41" fmla="*/ 19 h 41"/>
              <a:gd name="T42" fmla="*/ 0 w 41"/>
              <a:gd name="T43" fmla="*/ 19 h 41"/>
              <a:gd name="T44" fmla="*/ 0 w 41"/>
              <a:gd name="T45" fmla="*/ 20 h 41"/>
              <a:gd name="T46" fmla="*/ 19 w 41"/>
              <a:gd name="T47" fmla="*/ 41 h 41"/>
              <a:gd name="T48" fmla="*/ 19 w 41"/>
              <a:gd name="T49" fmla="*/ 41 h 41"/>
              <a:gd name="T50" fmla="*/ 20 w 41"/>
              <a:gd name="T51" fmla="*/ 41 h 41"/>
              <a:gd name="T52" fmla="*/ 41 w 41"/>
              <a:gd name="T53" fmla="*/ 22 h 41"/>
              <a:gd name="T54" fmla="*/ 41 w 41"/>
              <a:gd name="T55" fmla="*/ 22 h 41"/>
              <a:gd name="T56" fmla="*/ 35 w 41"/>
              <a:gd name="T57"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41">
                <a:moveTo>
                  <a:pt x="35" y="22"/>
                </a:moveTo>
                <a:cubicBezTo>
                  <a:pt x="30" y="21"/>
                  <a:pt x="30" y="21"/>
                  <a:pt x="30" y="21"/>
                </a:cubicBezTo>
                <a:cubicBezTo>
                  <a:pt x="29" y="26"/>
                  <a:pt x="25" y="30"/>
                  <a:pt x="20" y="30"/>
                </a:cubicBezTo>
                <a:cubicBezTo>
                  <a:pt x="20" y="30"/>
                  <a:pt x="20" y="30"/>
                  <a:pt x="20" y="30"/>
                </a:cubicBezTo>
                <a:cubicBezTo>
                  <a:pt x="20" y="30"/>
                  <a:pt x="20" y="30"/>
                  <a:pt x="20" y="30"/>
                </a:cubicBezTo>
                <a:cubicBezTo>
                  <a:pt x="15" y="29"/>
                  <a:pt x="11" y="25"/>
                  <a:pt x="11" y="20"/>
                </a:cubicBezTo>
                <a:cubicBezTo>
                  <a:pt x="11" y="20"/>
                  <a:pt x="11" y="20"/>
                  <a:pt x="11" y="20"/>
                </a:cubicBezTo>
                <a:cubicBezTo>
                  <a:pt x="11" y="20"/>
                  <a:pt x="11" y="20"/>
                  <a:pt x="11" y="20"/>
                </a:cubicBezTo>
                <a:cubicBezTo>
                  <a:pt x="11" y="15"/>
                  <a:pt x="16" y="11"/>
                  <a:pt x="20" y="11"/>
                </a:cubicBezTo>
                <a:cubicBezTo>
                  <a:pt x="21" y="11"/>
                  <a:pt x="21" y="11"/>
                  <a:pt x="21" y="11"/>
                </a:cubicBezTo>
                <a:cubicBezTo>
                  <a:pt x="21" y="11"/>
                  <a:pt x="21" y="11"/>
                  <a:pt x="21" y="11"/>
                </a:cubicBezTo>
                <a:cubicBezTo>
                  <a:pt x="26" y="11"/>
                  <a:pt x="30" y="16"/>
                  <a:pt x="30" y="20"/>
                </a:cubicBezTo>
                <a:cubicBezTo>
                  <a:pt x="30" y="21"/>
                  <a:pt x="30" y="21"/>
                  <a:pt x="30" y="21"/>
                </a:cubicBezTo>
                <a:cubicBezTo>
                  <a:pt x="30" y="21"/>
                  <a:pt x="30" y="21"/>
                  <a:pt x="30" y="21"/>
                </a:cubicBezTo>
                <a:cubicBezTo>
                  <a:pt x="35" y="22"/>
                  <a:pt x="35" y="22"/>
                  <a:pt x="35" y="22"/>
                </a:cubicBezTo>
                <a:cubicBezTo>
                  <a:pt x="41" y="22"/>
                  <a:pt x="41" y="22"/>
                  <a:pt x="41" y="22"/>
                </a:cubicBezTo>
                <a:cubicBezTo>
                  <a:pt x="41" y="21"/>
                  <a:pt x="41" y="21"/>
                  <a:pt x="41" y="20"/>
                </a:cubicBezTo>
                <a:cubicBezTo>
                  <a:pt x="41" y="10"/>
                  <a:pt x="33" y="1"/>
                  <a:pt x="22" y="0"/>
                </a:cubicBezTo>
                <a:cubicBezTo>
                  <a:pt x="22" y="0"/>
                  <a:pt x="22" y="0"/>
                  <a:pt x="22" y="0"/>
                </a:cubicBezTo>
                <a:cubicBezTo>
                  <a:pt x="21" y="0"/>
                  <a:pt x="21" y="0"/>
                  <a:pt x="20" y="0"/>
                </a:cubicBezTo>
                <a:cubicBezTo>
                  <a:pt x="10" y="0"/>
                  <a:pt x="1" y="8"/>
                  <a:pt x="0" y="19"/>
                </a:cubicBezTo>
                <a:cubicBezTo>
                  <a:pt x="0" y="19"/>
                  <a:pt x="0" y="19"/>
                  <a:pt x="0" y="19"/>
                </a:cubicBezTo>
                <a:cubicBezTo>
                  <a:pt x="0" y="19"/>
                  <a:pt x="0" y="20"/>
                  <a:pt x="0" y="20"/>
                </a:cubicBezTo>
                <a:cubicBezTo>
                  <a:pt x="0" y="31"/>
                  <a:pt x="8" y="40"/>
                  <a:pt x="19" y="41"/>
                </a:cubicBezTo>
                <a:cubicBezTo>
                  <a:pt x="19" y="41"/>
                  <a:pt x="19" y="41"/>
                  <a:pt x="19" y="41"/>
                </a:cubicBezTo>
                <a:cubicBezTo>
                  <a:pt x="19" y="41"/>
                  <a:pt x="20" y="41"/>
                  <a:pt x="20" y="41"/>
                </a:cubicBezTo>
                <a:cubicBezTo>
                  <a:pt x="31" y="41"/>
                  <a:pt x="40" y="33"/>
                  <a:pt x="41" y="22"/>
                </a:cubicBezTo>
                <a:cubicBezTo>
                  <a:pt x="41" y="22"/>
                  <a:pt x="41" y="22"/>
                  <a:pt x="41" y="22"/>
                </a:cubicBezTo>
                <a:cubicBezTo>
                  <a:pt x="35" y="22"/>
                  <a:pt x="35" y="22"/>
                  <a:pt x="35"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9" name="iSľïdé"/>
          <p:cNvSpPr/>
          <p:nvPr/>
        </p:nvSpPr>
        <p:spPr bwMode="auto">
          <a:xfrm>
            <a:off x="3379097" y="2472179"/>
            <a:ext cx="28917" cy="29575"/>
          </a:xfrm>
          <a:custGeom>
            <a:avLst/>
            <a:gdLst>
              <a:gd name="T0" fmla="*/ 31 w 31"/>
              <a:gd name="T1" fmla="*/ 17 h 31"/>
              <a:gd name="T2" fmla="*/ 15 w 31"/>
              <a:gd name="T3" fmla="*/ 31 h 31"/>
              <a:gd name="T4" fmla="*/ 1 w 31"/>
              <a:gd name="T5" fmla="*/ 14 h 31"/>
              <a:gd name="T6" fmla="*/ 17 w 31"/>
              <a:gd name="T7" fmla="*/ 1 h 31"/>
              <a:gd name="T8" fmla="*/ 31 w 31"/>
              <a:gd name="T9" fmla="*/ 17 h 31"/>
            </a:gdLst>
            <a:ahLst/>
            <a:cxnLst>
              <a:cxn ang="0">
                <a:pos x="T0" y="T1"/>
              </a:cxn>
              <a:cxn ang="0">
                <a:pos x="T2" y="T3"/>
              </a:cxn>
              <a:cxn ang="0">
                <a:pos x="T4" y="T5"/>
              </a:cxn>
              <a:cxn ang="0">
                <a:pos x="T6" y="T7"/>
              </a:cxn>
              <a:cxn ang="0">
                <a:pos x="T8" y="T9"/>
              </a:cxn>
            </a:cxnLst>
            <a:rect l="0" t="0" r="r" b="b"/>
            <a:pathLst>
              <a:path w="31" h="31">
                <a:moveTo>
                  <a:pt x="31" y="17"/>
                </a:moveTo>
                <a:cubicBezTo>
                  <a:pt x="30" y="25"/>
                  <a:pt x="23" y="31"/>
                  <a:pt x="15" y="31"/>
                </a:cubicBezTo>
                <a:cubicBezTo>
                  <a:pt x="6" y="30"/>
                  <a:pt x="0" y="23"/>
                  <a:pt x="1" y="14"/>
                </a:cubicBezTo>
                <a:cubicBezTo>
                  <a:pt x="1" y="6"/>
                  <a:pt x="9" y="0"/>
                  <a:pt x="17" y="1"/>
                </a:cubicBezTo>
                <a:cubicBezTo>
                  <a:pt x="25" y="1"/>
                  <a:pt x="31" y="9"/>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0" name="ïŝḻïḓè"/>
          <p:cNvSpPr/>
          <p:nvPr/>
        </p:nvSpPr>
        <p:spPr bwMode="auto">
          <a:xfrm>
            <a:off x="3374497" y="2467579"/>
            <a:ext cx="38118" cy="38775"/>
          </a:xfrm>
          <a:custGeom>
            <a:avLst/>
            <a:gdLst>
              <a:gd name="T0" fmla="*/ 36 w 41"/>
              <a:gd name="T1" fmla="*/ 22 h 41"/>
              <a:gd name="T2" fmla="*/ 30 w 41"/>
              <a:gd name="T3" fmla="*/ 21 h 41"/>
              <a:gd name="T4" fmla="*/ 21 w 41"/>
              <a:gd name="T5" fmla="*/ 30 h 41"/>
              <a:gd name="T6" fmla="*/ 20 w 41"/>
              <a:gd name="T7" fmla="*/ 30 h 41"/>
              <a:gd name="T8" fmla="*/ 20 w 41"/>
              <a:gd name="T9" fmla="*/ 30 h 41"/>
              <a:gd name="T10" fmla="*/ 11 w 41"/>
              <a:gd name="T11" fmla="*/ 21 h 41"/>
              <a:gd name="T12" fmla="*/ 11 w 41"/>
              <a:gd name="T13" fmla="*/ 20 h 41"/>
              <a:gd name="T14" fmla="*/ 11 w 41"/>
              <a:gd name="T15" fmla="*/ 20 h 41"/>
              <a:gd name="T16" fmla="*/ 21 w 41"/>
              <a:gd name="T17" fmla="*/ 11 h 41"/>
              <a:gd name="T18" fmla="*/ 21 w 41"/>
              <a:gd name="T19" fmla="*/ 11 h 41"/>
              <a:gd name="T20" fmla="*/ 21 w 41"/>
              <a:gd name="T21" fmla="*/ 11 h 41"/>
              <a:gd name="T22" fmla="*/ 30 w 41"/>
              <a:gd name="T23" fmla="*/ 21 h 41"/>
              <a:gd name="T24" fmla="*/ 30 w 41"/>
              <a:gd name="T25" fmla="*/ 21 h 41"/>
              <a:gd name="T26" fmla="*/ 36 w 41"/>
              <a:gd name="T27" fmla="*/ 22 h 41"/>
              <a:gd name="T28" fmla="*/ 41 w 41"/>
              <a:gd name="T29" fmla="*/ 22 h 41"/>
              <a:gd name="T30" fmla="*/ 41 w 41"/>
              <a:gd name="T31" fmla="*/ 21 h 41"/>
              <a:gd name="T32" fmla="*/ 22 w 41"/>
              <a:gd name="T33" fmla="*/ 0 h 41"/>
              <a:gd name="T34" fmla="*/ 22 w 41"/>
              <a:gd name="T35" fmla="*/ 0 h 41"/>
              <a:gd name="T36" fmla="*/ 21 w 41"/>
              <a:gd name="T37" fmla="*/ 0 h 41"/>
              <a:gd name="T38" fmla="*/ 0 w 41"/>
              <a:gd name="T39" fmla="*/ 19 h 41"/>
              <a:gd name="T40" fmla="*/ 0 w 41"/>
              <a:gd name="T41" fmla="*/ 19 h 41"/>
              <a:gd name="T42" fmla="*/ 0 w 41"/>
              <a:gd name="T43" fmla="*/ 21 h 41"/>
              <a:gd name="T44" fmla="*/ 19 w 41"/>
              <a:gd name="T45" fmla="*/ 41 h 41"/>
              <a:gd name="T46" fmla="*/ 19 w 41"/>
              <a:gd name="T47" fmla="*/ 41 h 41"/>
              <a:gd name="T48" fmla="*/ 21 w 41"/>
              <a:gd name="T49" fmla="*/ 41 h 41"/>
              <a:gd name="T50" fmla="*/ 41 w 41"/>
              <a:gd name="T51" fmla="*/ 22 h 41"/>
              <a:gd name="T52" fmla="*/ 36 w 41"/>
              <a:gd name="T53"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30"/>
                  <a:pt x="11" y="25"/>
                  <a:pt x="11" y="21"/>
                </a:cubicBezTo>
                <a:cubicBezTo>
                  <a:pt x="11" y="20"/>
                  <a:pt x="11" y="20"/>
                  <a:pt x="11" y="20"/>
                </a:cubicBezTo>
                <a:cubicBezTo>
                  <a:pt x="11" y="20"/>
                  <a:pt x="11" y="20"/>
                  <a:pt x="11" y="20"/>
                </a:cubicBezTo>
                <a:cubicBezTo>
                  <a:pt x="12" y="15"/>
                  <a:pt x="16" y="11"/>
                  <a:pt x="21" y="11"/>
                </a:cubicBezTo>
                <a:cubicBezTo>
                  <a:pt x="21" y="11"/>
                  <a:pt x="21" y="11"/>
                  <a:pt x="21" y="11"/>
                </a:cubicBezTo>
                <a:cubicBezTo>
                  <a:pt x="21" y="11"/>
                  <a:pt x="21" y="11"/>
                  <a:pt x="21" y="11"/>
                </a:cubicBezTo>
                <a:cubicBezTo>
                  <a:pt x="26" y="12"/>
                  <a:pt x="30" y="16"/>
                  <a:pt x="30" y="21"/>
                </a:cubicBezTo>
                <a:cubicBezTo>
                  <a:pt x="30" y="21"/>
                  <a:pt x="30" y="21"/>
                  <a:pt x="30" y="21"/>
                </a:cubicBezTo>
                <a:cubicBezTo>
                  <a:pt x="36" y="22"/>
                  <a:pt x="36" y="22"/>
                  <a:pt x="36" y="22"/>
                </a:cubicBezTo>
                <a:cubicBezTo>
                  <a:pt x="41" y="22"/>
                  <a:pt x="41" y="22"/>
                  <a:pt x="41" y="22"/>
                </a:cubicBezTo>
                <a:cubicBezTo>
                  <a:pt x="41" y="22"/>
                  <a:pt x="41" y="21"/>
                  <a:pt x="41" y="21"/>
                </a:cubicBezTo>
                <a:cubicBezTo>
                  <a:pt x="41" y="10"/>
                  <a:pt x="33" y="1"/>
                  <a:pt x="22" y="0"/>
                </a:cubicBezTo>
                <a:cubicBezTo>
                  <a:pt x="22" y="0"/>
                  <a:pt x="22" y="0"/>
                  <a:pt x="22" y="0"/>
                </a:cubicBezTo>
                <a:cubicBezTo>
                  <a:pt x="22" y="0"/>
                  <a:pt x="21" y="0"/>
                  <a:pt x="21" y="0"/>
                </a:cubicBezTo>
                <a:cubicBezTo>
                  <a:pt x="10" y="0"/>
                  <a:pt x="1" y="8"/>
                  <a:pt x="0" y="19"/>
                </a:cubicBezTo>
                <a:cubicBezTo>
                  <a:pt x="0" y="19"/>
                  <a:pt x="0" y="19"/>
                  <a:pt x="0" y="19"/>
                </a:cubicBezTo>
                <a:cubicBezTo>
                  <a:pt x="0" y="20"/>
                  <a:pt x="0" y="20"/>
                  <a:pt x="0" y="21"/>
                </a:cubicBezTo>
                <a:cubicBezTo>
                  <a:pt x="0" y="31"/>
                  <a:pt x="8" y="40"/>
                  <a:pt x="19" y="41"/>
                </a:cubicBezTo>
                <a:cubicBezTo>
                  <a:pt x="19" y="41"/>
                  <a:pt x="19" y="41"/>
                  <a:pt x="19" y="41"/>
                </a:cubicBezTo>
                <a:cubicBezTo>
                  <a:pt x="20" y="41"/>
                  <a:pt x="20" y="41"/>
                  <a:pt x="21" y="41"/>
                </a:cubicBezTo>
                <a:cubicBezTo>
                  <a:pt x="31" y="41"/>
                  <a:pt x="40" y="33"/>
                  <a:pt x="41"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1" name="îṧḷiḋe"/>
          <p:cNvSpPr/>
          <p:nvPr/>
        </p:nvSpPr>
        <p:spPr bwMode="auto">
          <a:xfrm>
            <a:off x="3478335" y="2561559"/>
            <a:ext cx="30231" cy="28917"/>
          </a:xfrm>
          <a:custGeom>
            <a:avLst/>
            <a:gdLst>
              <a:gd name="T0" fmla="*/ 31 w 32"/>
              <a:gd name="T1" fmla="*/ 17 h 31"/>
              <a:gd name="T2" fmla="*/ 15 w 32"/>
              <a:gd name="T3" fmla="*/ 30 h 31"/>
              <a:gd name="T4" fmla="*/ 1 w 32"/>
              <a:gd name="T5" fmla="*/ 14 h 31"/>
              <a:gd name="T6" fmla="*/ 17 w 32"/>
              <a:gd name="T7" fmla="*/ 0 h 31"/>
              <a:gd name="T8" fmla="*/ 31 w 32"/>
              <a:gd name="T9" fmla="*/ 17 h 31"/>
            </a:gdLst>
            <a:ahLst/>
            <a:cxnLst>
              <a:cxn ang="0">
                <a:pos x="T0" y="T1"/>
              </a:cxn>
              <a:cxn ang="0">
                <a:pos x="T2" y="T3"/>
              </a:cxn>
              <a:cxn ang="0">
                <a:pos x="T4" y="T5"/>
              </a:cxn>
              <a:cxn ang="0">
                <a:pos x="T6" y="T7"/>
              </a:cxn>
              <a:cxn ang="0">
                <a:pos x="T8" y="T9"/>
              </a:cxn>
            </a:cxnLst>
            <a:rect l="0" t="0" r="r" b="b"/>
            <a:pathLst>
              <a:path w="32" h="31">
                <a:moveTo>
                  <a:pt x="31" y="17"/>
                </a:moveTo>
                <a:cubicBezTo>
                  <a:pt x="30" y="25"/>
                  <a:pt x="23" y="31"/>
                  <a:pt x="15" y="30"/>
                </a:cubicBezTo>
                <a:cubicBezTo>
                  <a:pt x="7" y="30"/>
                  <a:pt x="0" y="23"/>
                  <a:pt x="1" y="14"/>
                </a:cubicBezTo>
                <a:cubicBezTo>
                  <a:pt x="2" y="6"/>
                  <a:pt x="9" y="0"/>
                  <a:pt x="17" y="0"/>
                </a:cubicBezTo>
                <a:cubicBezTo>
                  <a:pt x="25" y="1"/>
                  <a:pt x="32" y="8"/>
                  <a:pt x="31" y="17"/>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2" name="i$ḷide"/>
          <p:cNvSpPr/>
          <p:nvPr/>
        </p:nvSpPr>
        <p:spPr bwMode="auto">
          <a:xfrm>
            <a:off x="3473734" y="2556958"/>
            <a:ext cx="39432" cy="38118"/>
          </a:xfrm>
          <a:custGeom>
            <a:avLst/>
            <a:gdLst>
              <a:gd name="T0" fmla="*/ 36 w 42"/>
              <a:gd name="T1" fmla="*/ 22 h 41"/>
              <a:gd name="T2" fmla="*/ 30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12 w 42"/>
              <a:gd name="T15" fmla="*/ 20 h 41"/>
              <a:gd name="T16" fmla="*/ 21 w 42"/>
              <a:gd name="T17" fmla="*/ 11 h 41"/>
              <a:gd name="T18" fmla="*/ 22 w 42"/>
              <a:gd name="T19" fmla="*/ 11 h 41"/>
              <a:gd name="T20" fmla="*/ 22 w 42"/>
              <a:gd name="T21" fmla="*/ 11 h 41"/>
              <a:gd name="T22" fmla="*/ 30 w 42"/>
              <a:gd name="T23" fmla="*/ 20 h 41"/>
              <a:gd name="T24" fmla="*/ 30 w 42"/>
              <a:gd name="T25" fmla="*/ 21 h 41"/>
              <a:gd name="T26" fmla="*/ 30 w 42"/>
              <a:gd name="T27" fmla="*/ 21 h 41"/>
              <a:gd name="T28" fmla="*/ 36 w 42"/>
              <a:gd name="T29" fmla="*/ 22 h 41"/>
              <a:gd name="T30" fmla="*/ 42 w 42"/>
              <a:gd name="T31" fmla="*/ 22 h 41"/>
              <a:gd name="T32" fmla="*/ 42 w 42"/>
              <a:gd name="T33" fmla="*/ 20 h 41"/>
              <a:gd name="T34" fmla="*/ 23 w 42"/>
              <a:gd name="T35" fmla="*/ 0 h 41"/>
              <a:gd name="T36" fmla="*/ 23 w 42"/>
              <a:gd name="T37" fmla="*/ 0 h 41"/>
              <a:gd name="T38" fmla="*/ 21 w 42"/>
              <a:gd name="T39" fmla="*/ 0 h 41"/>
              <a:gd name="T40" fmla="*/ 0 w 42"/>
              <a:gd name="T41" fmla="*/ 19 h 41"/>
              <a:gd name="T42" fmla="*/ 0 w 42"/>
              <a:gd name="T43" fmla="*/ 19 h 41"/>
              <a:gd name="T44" fmla="*/ 0 w 42"/>
              <a:gd name="T45" fmla="*/ 20 h 41"/>
              <a:gd name="T46" fmla="*/ 19 w 42"/>
              <a:gd name="T47" fmla="*/ 41 h 41"/>
              <a:gd name="T48" fmla="*/ 20 w 42"/>
              <a:gd name="T49" fmla="*/ 41 h 41"/>
              <a:gd name="T50" fmla="*/ 21 w 42"/>
              <a:gd name="T51" fmla="*/ 41 h 41"/>
              <a:gd name="T52" fmla="*/ 42 w 42"/>
              <a:gd name="T53" fmla="*/ 22 h 41"/>
              <a:gd name="T54" fmla="*/ 42 w 42"/>
              <a:gd name="T55" fmla="*/ 22 h 41"/>
              <a:gd name="T56" fmla="*/ 36 w 42"/>
              <a:gd name="T57"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41">
                <a:moveTo>
                  <a:pt x="36" y="22"/>
                </a:moveTo>
                <a:cubicBezTo>
                  <a:pt x="30" y="21"/>
                  <a:pt x="30" y="21"/>
                  <a:pt x="30" y="21"/>
                </a:cubicBezTo>
                <a:cubicBezTo>
                  <a:pt x="30" y="26"/>
                  <a:pt x="26" y="30"/>
                  <a:pt x="21" y="30"/>
                </a:cubicBezTo>
                <a:cubicBezTo>
                  <a:pt x="20" y="30"/>
                  <a:pt x="20" y="30"/>
                  <a:pt x="20" y="30"/>
                </a:cubicBezTo>
                <a:cubicBezTo>
                  <a:pt x="20" y="30"/>
                  <a:pt x="20" y="30"/>
                  <a:pt x="20" y="30"/>
                </a:cubicBezTo>
                <a:cubicBezTo>
                  <a:pt x="15"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0" y="16"/>
                  <a:pt x="30" y="20"/>
                </a:cubicBezTo>
                <a:cubicBezTo>
                  <a:pt x="30" y="21"/>
                  <a:pt x="30" y="21"/>
                  <a:pt x="30" y="21"/>
                </a:cubicBezTo>
                <a:cubicBezTo>
                  <a:pt x="30" y="21"/>
                  <a:pt x="30" y="21"/>
                  <a:pt x="30" y="21"/>
                </a:cubicBezTo>
                <a:cubicBezTo>
                  <a:pt x="36" y="22"/>
                  <a:pt x="36" y="22"/>
                  <a:pt x="36" y="22"/>
                </a:cubicBezTo>
                <a:cubicBezTo>
                  <a:pt x="42" y="22"/>
                  <a:pt x="42" y="22"/>
                  <a:pt x="42" y="22"/>
                </a:cubicBezTo>
                <a:cubicBezTo>
                  <a:pt x="42" y="21"/>
                  <a:pt x="42" y="21"/>
                  <a:pt x="42" y="20"/>
                </a:cubicBezTo>
                <a:cubicBezTo>
                  <a:pt x="42" y="10"/>
                  <a:pt x="34" y="1"/>
                  <a:pt x="23" y="0"/>
                </a:cubicBezTo>
                <a:cubicBezTo>
                  <a:pt x="23" y="0"/>
                  <a:pt x="23" y="0"/>
                  <a:pt x="23" y="0"/>
                </a:cubicBezTo>
                <a:cubicBezTo>
                  <a:pt x="22" y="0"/>
                  <a:pt x="22" y="0"/>
                  <a:pt x="21" y="0"/>
                </a:cubicBezTo>
                <a:cubicBezTo>
                  <a:pt x="10" y="0"/>
                  <a:pt x="1" y="8"/>
                  <a:pt x="0" y="19"/>
                </a:cubicBezTo>
                <a:cubicBezTo>
                  <a:pt x="0" y="19"/>
                  <a:pt x="0" y="19"/>
                  <a:pt x="0" y="19"/>
                </a:cubicBezTo>
                <a:cubicBezTo>
                  <a:pt x="0" y="19"/>
                  <a:pt x="0" y="20"/>
                  <a:pt x="0" y="20"/>
                </a:cubicBezTo>
                <a:cubicBezTo>
                  <a:pt x="0" y="31"/>
                  <a:pt x="9" y="40"/>
                  <a:pt x="19" y="41"/>
                </a:cubicBezTo>
                <a:cubicBezTo>
                  <a:pt x="20" y="41"/>
                  <a:pt x="20" y="41"/>
                  <a:pt x="20" y="41"/>
                </a:cubicBezTo>
                <a:cubicBezTo>
                  <a:pt x="20" y="41"/>
                  <a:pt x="21" y="41"/>
                  <a:pt x="21" y="41"/>
                </a:cubicBezTo>
                <a:cubicBezTo>
                  <a:pt x="32" y="41"/>
                  <a:pt x="41" y="33"/>
                  <a:pt x="42" y="22"/>
                </a:cubicBezTo>
                <a:cubicBezTo>
                  <a:pt x="42" y="22"/>
                  <a:pt x="42" y="22"/>
                  <a:pt x="42" y="22"/>
                </a:cubicBezTo>
                <a:cubicBezTo>
                  <a:pt x="36" y="22"/>
                  <a:pt x="36" y="22"/>
                  <a:pt x="36" y="22"/>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3" name="îṧ1ídê"/>
          <p:cNvSpPr/>
          <p:nvPr/>
        </p:nvSpPr>
        <p:spPr bwMode="auto">
          <a:xfrm>
            <a:off x="3576915" y="2542500"/>
            <a:ext cx="30231" cy="28917"/>
          </a:xfrm>
          <a:custGeom>
            <a:avLst/>
            <a:gdLst>
              <a:gd name="T0" fmla="*/ 31 w 32"/>
              <a:gd name="T1" fmla="*/ 16 h 31"/>
              <a:gd name="T2" fmla="*/ 15 w 32"/>
              <a:gd name="T3" fmla="*/ 30 h 31"/>
              <a:gd name="T4" fmla="*/ 1 w 32"/>
              <a:gd name="T5" fmla="*/ 14 h 31"/>
              <a:gd name="T6" fmla="*/ 17 w 32"/>
              <a:gd name="T7" fmla="*/ 0 h 31"/>
              <a:gd name="T8" fmla="*/ 31 w 32"/>
              <a:gd name="T9" fmla="*/ 16 h 31"/>
            </a:gdLst>
            <a:ahLst/>
            <a:cxnLst>
              <a:cxn ang="0">
                <a:pos x="T0" y="T1"/>
              </a:cxn>
              <a:cxn ang="0">
                <a:pos x="T2" y="T3"/>
              </a:cxn>
              <a:cxn ang="0">
                <a:pos x="T4" y="T5"/>
              </a:cxn>
              <a:cxn ang="0">
                <a:pos x="T6" y="T7"/>
              </a:cxn>
              <a:cxn ang="0">
                <a:pos x="T8" y="T9"/>
              </a:cxn>
            </a:cxnLst>
            <a:rect l="0" t="0" r="r" b="b"/>
            <a:pathLst>
              <a:path w="32" h="31">
                <a:moveTo>
                  <a:pt x="31" y="16"/>
                </a:moveTo>
                <a:cubicBezTo>
                  <a:pt x="30" y="25"/>
                  <a:pt x="23" y="31"/>
                  <a:pt x="15" y="30"/>
                </a:cubicBezTo>
                <a:cubicBezTo>
                  <a:pt x="7" y="30"/>
                  <a:pt x="0" y="22"/>
                  <a:pt x="1" y="14"/>
                </a:cubicBezTo>
                <a:cubicBezTo>
                  <a:pt x="2" y="6"/>
                  <a:pt x="9" y="0"/>
                  <a:pt x="17" y="0"/>
                </a:cubicBezTo>
                <a:cubicBezTo>
                  <a:pt x="25" y="1"/>
                  <a:pt x="32" y="8"/>
                  <a:pt x="31" y="16"/>
                </a:cubicBezTo>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4" name="íṡľîḑe"/>
          <p:cNvSpPr/>
          <p:nvPr/>
        </p:nvSpPr>
        <p:spPr bwMode="auto">
          <a:xfrm>
            <a:off x="3572315" y="2537900"/>
            <a:ext cx="39432" cy="38118"/>
          </a:xfrm>
          <a:custGeom>
            <a:avLst/>
            <a:gdLst>
              <a:gd name="T0" fmla="*/ 36 w 42"/>
              <a:gd name="T1" fmla="*/ 21 h 41"/>
              <a:gd name="T2" fmla="*/ 30 w 42"/>
              <a:gd name="T3" fmla="*/ 21 h 41"/>
              <a:gd name="T4" fmla="*/ 21 w 42"/>
              <a:gd name="T5" fmla="*/ 30 h 41"/>
              <a:gd name="T6" fmla="*/ 20 w 42"/>
              <a:gd name="T7" fmla="*/ 30 h 41"/>
              <a:gd name="T8" fmla="*/ 20 w 42"/>
              <a:gd name="T9" fmla="*/ 30 h 41"/>
              <a:gd name="T10" fmla="*/ 12 w 42"/>
              <a:gd name="T11" fmla="*/ 20 h 41"/>
              <a:gd name="T12" fmla="*/ 12 w 42"/>
              <a:gd name="T13" fmla="*/ 20 h 41"/>
              <a:gd name="T14" fmla="*/ 12 w 42"/>
              <a:gd name="T15" fmla="*/ 20 h 41"/>
              <a:gd name="T16" fmla="*/ 21 w 42"/>
              <a:gd name="T17" fmla="*/ 11 h 41"/>
              <a:gd name="T18" fmla="*/ 22 w 42"/>
              <a:gd name="T19" fmla="*/ 11 h 41"/>
              <a:gd name="T20" fmla="*/ 22 w 42"/>
              <a:gd name="T21" fmla="*/ 11 h 41"/>
              <a:gd name="T22" fmla="*/ 30 w 42"/>
              <a:gd name="T23" fmla="*/ 20 h 41"/>
              <a:gd name="T24" fmla="*/ 30 w 42"/>
              <a:gd name="T25" fmla="*/ 21 h 41"/>
              <a:gd name="T26" fmla="*/ 36 w 42"/>
              <a:gd name="T27" fmla="*/ 21 h 41"/>
              <a:gd name="T28" fmla="*/ 42 w 42"/>
              <a:gd name="T29" fmla="*/ 22 h 41"/>
              <a:gd name="T30" fmla="*/ 42 w 42"/>
              <a:gd name="T31" fmla="*/ 20 h 41"/>
              <a:gd name="T32" fmla="*/ 23 w 42"/>
              <a:gd name="T33" fmla="*/ 0 h 41"/>
              <a:gd name="T34" fmla="*/ 23 w 42"/>
              <a:gd name="T35" fmla="*/ 0 h 41"/>
              <a:gd name="T36" fmla="*/ 21 w 42"/>
              <a:gd name="T37" fmla="*/ 0 h 41"/>
              <a:gd name="T38" fmla="*/ 0 w 42"/>
              <a:gd name="T39" fmla="*/ 19 h 41"/>
              <a:gd name="T40" fmla="*/ 0 w 42"/>
              <a:gd name="T41" fmla="*/ 19 h 41"/>
              <a:gd name="T42" fmla="*/ 0 w 42"/>
              <a:gd name="T43" fmla="*/ 20 h 41"/>
              <a:gd name="T44" fmla="*/ 19 w 42"/>
              <a:gd name="T45" fmla="*/ 41 h 41"/>
              <a:gd name="T46" fmla="*/ 19 w 42"/>
              <a:gd name="T47" fmla="*/ 41 h 41"/>
              <a:gd name="T48" fmla="*/ 21 w 42"/>
              <a:gd name="T49" fmla="*/ 41 h 41"/>
              <a:gd name="T50" fmla="*/ 42 w 42"/>
              <a:gd name="T51" fmla="*/ 22 h 41"/>
              <a:gd name="T52" fmla="*/ 36 w 42"/>
              <a:gd name="T53"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 h="41">
                <a:moveTo>
                  <a:pt x="36" y="21"/>
                </a:moveTo>
                <a:cubicBezTo>
                  <a:pt x="30" y="21"/>
                  <a:pt x="30" y="21"/>
                  <a:pt x="30" y="21"/>
                </a:cubicBezTo>
                <a:cubicBezTo>
                  <a:pt x="30" y="26"/>
                  <a:pt x="26" y="30"/>
                  <a:pt x="21" y="30"/>
                </a:cubicBezTo>
                <a:cubicBezTo>
                  <a:pt x="20" y="30"/>
                  <a:pt x="20" y="30"/>
                  <a:pt x="20" y="30"/>
                </a:cubicBezTo>
                <a:cubicBezTo>
                  <a:pt x="20" y="30"/>
                  <a:pt x="20" y="30"/>
                  <a:pt x="20" y="30"/>
                </a:cubicBezTo>
                <a:cubicBezTo>
                  <a:pt x="15" y="29"/>
                  <a:pt x="12" y="25"/>
                  <a:pt x="12" y="20"/>
                </a:cubicBezTo>
                <a:cubicBezTo>
                  <a:pt x="12" y="20"/>
                  <a:pt x="12" y="20"/>
                  <a:pt x="12" y="20"/>
                </a:cubicBezTo>
                <a:cubicBezTo>
                  <a:pt x="12" y="20"/>
                  <a:pt x="12" y="20"/>
                  <a:pt x="12" y="20"/>
                </a:cubicBezTo>
                <a:cubicBezTo>
                  <a:pt x="12" y="15"/>
                  <a:pt x="16" y="11"/>
                  <a:pt x="21" y="11"/>
                </a:cubicBezTo>
                <a:cubicBezTo>
                  <a:pt x="22" y="11"/>
                  <a:pt x="22" y="11"/>
                  <a:pt x="22" y="11"/>
                </a:cubicBezTo>
                <a:cubicBezTo>
                  <a:pt x="22" y="11"/>
                  <a:pt x="22" y="11"/>
                  <a:pt x="22" y="11"/>
                </a:cubicBezTo>
                <a:cubicBezTo>
                  <a:pt x="27" y="11"/>
                  <a:pt x="30" y="15"/>
                  <a:pt x="30" y="20"/>
                </a:cubicBezTo>
                <a:cubicBezTo>
                  <a:pt x="30" y="21"/>
                  <a:pt x="30" y="21"/>
                  <a:pt x="30" y="21"/>
                </a:cubicBezTo>
                <a:cubicBezTo>
                  <a:pt x="36" y="21"/>
                  <a:pt x="36" y="21"/>
                  <a:pt x="36" y="21"/>
                </a:cubicBezTo>
                <a:cubicBezTo>
                  <a:pt x="42" y="22"/>
                  <a:pt x="42" y="22"/>
                  <a:pt x="42" y="22"/>
                </a:cubicBezTo>
                <a:cubicBezTo>
                  <a:pt x="42" y="21"/>
                  <a:pt x="42" y="21"/>
                  <a:pt x="42" y="20"/>
                </a:cubicBezTo>
                <a:cubicBezTo>
                  <a:pt x="42" y="9"/>
                  <a:pt x="33" y="0"/>
                  <a:pt x="23" y="0"/>
                </a:cubicBezTo>
                <a:cubicBezTo>
                  <a:pt x="23" y="0"/>
                  <a:pt x="23" y="0"/>
                  <a:pt x="23" y="0"/>
                </a:cubicBezTo>
                <a:cubicBezTo>
                  <a:pt x="22" y="0"/>
                  <a:pt x="21" y="0"/>
                  <a:pt x="21" y="0"/>
                </a:cubicBezTo>
                <a:cubicBezTo>
                  <a:pt x="10" y="0"/>
                  <a:pt x="1" y="8"/>
                  <a:pt x="0" y="19"/>
                </a:cubicBezTo>
                <a:cubicBezTo>
                  <a:pt x="0" y="19"/>
                  <a:pt x="0" y="19"/>
                  <a:pt x="0" y="19"/>
                </a:cubicBezTo>
                <a:cubicBezTo>
                  <a:pt x="0" y="19"/>
                  <a:pt x="0" y="20"/>
                  <a:pt x="0" y="20"/>
                </a:cubicBezTo>
                <a:cubicBezTo>
                  <a:pt x="0" y="31"/>
                  <a:pt x="9" y="40"/>
                  <a:pt x="19" y="41"/>
                </a:cubicBezTo>
                <a:cubicBezTo>
                  <a:pt x="19" y="41"/>
                  <a:pt x="19" y="41"/>
                  <a:pt x="19" y="41"/>
                </a:cubicBezTo>
                <a:cubicBezTo>
                  <a:pt x="20" y="41"/>
                  <a:pt x="20" y="41"/>
                  <a:pt x="21" y="41"/>
                </a:cubicBezTo>
                <a:cubicBezTo>
                  <a:pt x="32" y="41"/>
                  <a:pt x="41" y="33"/>
                  <a:pt x="42" y="22"/>
                </a:cubicBezTo>
                <a:cubicBezTo>
                  <a:pt x="36" y="21"/>
                  <a:pt x="36" y="21"/>
                  <a:pt x="36" y="21"/>
                </a:cubicBezTo>
              </a:path>
            </a:pathLst>
          </a:custGeom>
          <a:solidFill>
            <a:srgbClr val="7A3C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5" name="ïṡlïďe"/>
          <p:cNvSpPr/>
          <p:nvPr/>
        </p:nvSpPr>
        <p:spPr bwMode="auto">
          <a:xfrm>
            <a:off x="1766319" y="3218763"/>
            <a:ext cx="672320" cy="625658"/>
          </a:xfrm>
          <a:custGeom>
            <a:avLst/>
            <a:gdLst>
              <a:gd name="T0" fmla="*/ 0 w 717"/>
              <a:gd name="T1" fmla="*/ 0 h 669"/>
              <a:gd name="T2" fmla="*/ 86 w 717"/>
              <a:gd name="T3" fmla="*/ 604 h 669"/>
              <a:gd name="T4" fmla="*/ 160 w 717"/>
              <a:gd name="T5" fmla="*/ 669 h 669"/>
              <a:gd name="T6" fmla="*/ 171 w 717"/>
              <a:gd name="T7" fmla="*/ 669 h 669"/>
              <a:gd name="T8" fmla="*/ 714 w 717"/>
              <a:gd name="T9" fmla="*/ 592 h 669"/>
              <a:gd name="T10" fmla="*/ 717 w 717"/>
              <a:gd name="T11" fmla="*/ 577 h 669"/>
              <a:gd name="T12" fmla="*/ 618 w 717"/>
              <a:gd name="T13" fmla="*/ 605 h 669"/>
              <a:gd name="T14" fmla="*/ 611 w 717"/>
              <a:gd name="T15" fmla="*/ 582 h 669"/>
              <a:gd name="T16" fmla="*/ 708 w 717"/>
              <a:gd name="T17" fmla="*/ 556 h 669"/>
              <a:gd name="T18" fmla="*/ 398 w 717"/>
              <a:gd name="T19" fmla="*/ 594 h 669"/>
              <a:gd name="T20" fmla="*/ 399 w 717"/>
              <a:gd name="T21" fmla="*/ 591 h 669"/>
              <a:gd name="T22" fmla="*/ 337 w 717"/>
              <a:gd name="T23" fmla="*/ 599 h 669"/>
              <a:gd name="T24" fmla="*/ 335 w 717"/>
              <a:gd name="T25" fmla="*/ 600 h 669"/>
              <a:gd name="T26" fmla="*/ 335 w 717"/>
              <a:gd name="T27" fmla="*/ 600 h 669"/>
              <a:gd name="T28" fmla="*/ 335 w 717"/>
              <a:gd name="T29" fmla="*/ 600 h 669"/>
              <a:gd name="T30" fmla="*/ 315 w 717"/>
              <a:gd name="T31" fmla="*/ 605 h 669"/>
              <a:gd name="T32" fmla="*/ 314 w 717"/>
              <a:gd name="T33" fmla="*/ 602 h 669"/>
              <a:gd name="T34" fmla="*/ 281 w 717"/>
              <a:gd name="T35" fmla="*/ 607 h 669"/>
              <a:gd name="T36" fmla="*/ 283 w 717"/>
              <a:gd name="T37" fmla="*/ 614 h 669"/>
              <a:gd name="T38" fmla="*/ 263 w 717"/>
              <a:gd name="T39" fmla="*/ 620 h 669"/>
              <a:gd name="T40" fmla="*/ 260 w 717"/>
              <a:gd name="T41" fmla="*/ 610 h 669"/>
              <a:gd name="T42" fmla="*/ 263 w 717"/>
              <a:gd name="T43" fmla="*/ 620 h 669"/>
              <a:gd name="T44" fmla="*/ 243 w 717"/>
              <a:gd name="T45" fmla="*/ 625 h 669"/>
              <a:gd name="T46" fmla="*/ 239 w 717"/>
              <a:gd name="T47" fmla="*/ 612 h 669"/>
              <a:gd name="T48" fmla="*/ 205 w 717"/>
              <a:gd name="T49" fmla="*/ 617 h 669"/>
              <a:gd name="T50" fmla="*/ 193 w 717"/>
              <a:gd name="T51" fmla="*/ 618 h 669"/>
              <a:gd name="T52" fmla="*/ 136 w 717"/>
              <a:gd name="T53" fmla="*/ 596 h 669"/>
              <a:gd name="T54" fmla="*/ 106 w 717"/>
              <a:gd name="T55" fmla="*/ 541 h 669"/>
              <a:gd name="T56" fmla="*/ 35 w 717"/>
              <a:gd name="T57" fmla="*/ 3 h 669"/>
              <a:gd name="T58" fmla="*/ 0 w 717"/>
              <a:gd name="T59" fmla="*/ 0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7" h="669">
                <a:moveTo>
                  <a:pt x="0" y="0"/>
                </a:moveTo>
                <a:cubicBezTo>
                  <a:pt x="86" y="604"/>
                  <a:pt x="86" y="604"/>
                  <a:pt x="86" y="604"/>
                </a:cubicBezTo>
                <a:cubicBezTo>
                  <a:pt x="91" y="642"/>
                  <a:pt x="123" y="669"/>
                  <a:pt x="160" y="669"/>
                </a:cubicBezTo>
                <a:cubicBezTo>
                  <a:pt x="164" y="669"/>
                  <a:pt x="167" y="669"/>
                  <a:pt x="171" y="669"/>
                </a:cubicBezTo>
                <a:cubicBezTo>
                  <a:pt x="714" y="592"/>
                  <a:pt x="714" y="592"/>
                  <a:pt x="714" y="592"/>
                </a:cubicBezTo>
                <a:cubicBezTo>
                  <a:pt x="717" y="577"/>
                  <a:pt x="717" y="577"/>
                  <a:pt x="717" y="577"/>
                </a:cubicBezTo>
                <a:cubicBezTo>
                  <a:pt x="618" y="605"/>
                  <a:pt x="618" y="605"/>
                  <a:pt x="618" y="605"/>
                </a:cubicBezTo>
                <a:cubicBezTo>
                  <a:pt x="611" y="582"/>
                  <a:pt x="611" y="582"/>
                  <a:pt x="611" y="582"/>
                </a:cubicBezTo>
                <a:cubicBezTo>
                  <a:pt x="708" y="556"/>
                  <a:pt x="708" y="556"/>
                  <a:pt x="708" y="556"/>
                </a:cubicBezTo>
                <a:cubicBezTo>
                  <a:pt x="398" y="594"/>
                  <a:pt x="398" y="594"/>
                  <a:pt x="398" y="594"/>
                </a:cubicBezTo>
                <a:cubicBezTo>
                  <a:pt x="399" y="591"/>
                  <a:pt x="399" y="591"/>
                  <a:pt x="399" y="591"/>
                </a:cubicBezTo>
                <a:cubicBezTo>
                  <a:pt x="337" y="599"/>
                  <a:pt x="337" y="599"/>
                  <a:pt x="337" y="599"/>
                </a:cubicBezTo>
                <a:cubicBezTo>
                  <a:pt x="335" y="600"/>
                  <a:pt x="335" y="600"/>
                  <a:pt x="335" y="600"/>
                </a:cubicBezTo>
                <a:cubicBezTo>
                  <a:pt x="335" y="600"/>
                  <a:pt x="335" y="600"/>
                  <a:pt x="335" y="600"/>
                </a:cubicBezTo>
                <a:cubicBezTo>
                  <a:pt x="335" y="600"/>
                  <a:pt x="335" y="600"/>
                  <a:pt x="335" y="600"/>
                </a:cubicBezTo>
                <a:cubicBezTo>
                  <a:pt x="315" y="605"/>
                  <a:pt x="315" y="605"/>
                  <a:pt x="315" y="605"/>
                </a:cubicBezTo>
                <a:cubicBezTo>
                  <a:pt x="314" y="602"/>
                  <a:pt x="314" y="602"/>
                  <a:pt x="314" y="602"/>
                </a:cubicBezTo>
                <a:cubicBezTo>
                  <a:pt x="281" y="607"/>
                  <a:pt x="281" y="607"/>
                  <a:pt x="281" y="607"/>
                </a:cubicBezTo>
                <a:cubicBezTo>
                  <a:pt x="283" y="614"/>
                  <a:pt x="283" y="614"/>
                  <a:pt x="283" y="614"/>
                </a:cubicBezTo>
                <a:cubicBezTo>
                  <a:pt x="263" y="620"/>
                  <a:pt x="263" y="620"/>
                  <a:pt x="263" y="620"/>
                </a:cubicBezTo>
                <a:cubicBezTo>
                  <a:pt x="260" y="610"/>
                  <a:pt x="260" y="610"/>
                  <a:pt x="260" y="610"/>
                </a:cubicBezTo>
                <a:cubicBezTo>
                  <a:pt x="263" y="620"/>
                  <a:pt x="263" y="620"/>
                  <a:pt x="263" y="620"/>
                </a:cubicBezTo>
                <a:cubicBezTo>
                  <a:pt x="243" y="625"/>
                  <a:pt x="243" y="625"/>
                  <a:pt x="243" y="625"/>
                </a:cubicBezTo>
                <a:cubicBezTo>
                  <a:pt x="239" y="612"/>
                  <a:pt x="239" y="612"/>
                  <a:pt x="239" y="612"/>
                </a:cubicBezTo>
                <a:cubicBezTo>
                  <a:pt x="205" y="617"/>
                  <a:pt x="205" y="617"/>
                  <a:pt x="205" y="617"/>
                </a:cubicBezTo>
                <a:cubicBezTo>
                  <a:pt x="201" y="617"/>
                  <a:pt x="197" y="618"/>
                  <a:pt x="193" y="618"/>
                </a:cubicBezTo>
                <a:cubicBezTo>
                  <a:pt x="171" y="618"/>
                  <a:pt x="151" y="610"/>
                  <a:pt x="136" y="596"/>
                </a:cubicBezTo>
                <a:cubicBezTo>
                  <a:pt x="120" y="583"/>
                  <a:pt x="109" y="563"/>
                  <a:pt x="106" y="541"/>
                </a:cubicBezTo>
                <a:cubicBezTo>
                  <a:pt x="35" y="3"/>
                  <a:pt x="35" y="3"/>
                  <a:pt x="35" y="3"/>
                </a:cubicBezTo>
                <a:cubicBezTo>
                  <a:pt x="0" y="0"/>
                  <a:pt x="0" y="0"/>
                  <a:pt x="0" y="0"/>
                </a:cubicBezTo>
              </a:path>
            </a:pathLst>
          </a:custGeom>
          <a:solidFill>
            <a:srgbClr val="9CABC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6" name="ïšḷïḓê"/>
          <p:cNvSpPr/>
          <p:nvPr/>
        </p:nvSpPr>
        <p:spPr bwMode="auto">
          <a:xfrm>
            <a:off x="2339401" y="3737297"/>
            <a:ext cx="103181" cy="47319"/>
          </a:xfrm>
          <a:custGeom>
            <a:avLst/>
            <a:gdLst>
              <a:gd name="T0" fmla="*/ 157 w 157"/>
              <a:gd name="T1" fmla="*/ 0 h 72"/>
              <a:gd name="T2" fmla="*/ 138 w 157"/>
              <a:gd name="T3" fmla="*/ 2 h 72"/>
              <a:gd name="T4" fmla="*/ 0 w 157"/>
              <a:gd name="T5" fmla="*/ 40 h 72"/>
              <a:gd name="T6" fmla="*/ 10 w 157"/>
              <a:gd name="T7" fmla="*/ 72 h 72"/>
              <a:gd name="T8" fmla="*/ 151 w 157"/>
              <a:gd name="T9" fmla="*/ 32 h 72"/>
              <a:gd name="T10" fmla="*/ 157 w 157"/>
              <a:gd name="T11" fmla="*/ 0 h 72"/>
            </a:gdLst>
            <a:ahLst/>
            <a:cxnLst>
              <a:cxn ang="0">
                <a:pos x="T0" y="T1"/>
              </a:cxn>
              <a:cxn ang="0">
                <a:pos x="T2" y="T3"/>
              </a:cxn>
              <a:cxn ang="0">
                <a:pos x="T4" y="T5"/>
              </a:cxn>
              <a:cxn ang="0">
                <a:pos x="T6" y="T7"/>
              </a:cxn>
              <a:cxn ang="0">
                <a:pos x="T8" y="T9"/>
              </a:cxn>
              <a:cxn ang="0">
                <a:pos x="T10" y="T11"/>
              </a:cxn>
            </a:cxnLst>
            <a:rect l="0" t="0" r="r" b="b"/>
            <a:pathLst>
              <a:path w="157" h="72">
                <a:moveTo>
                  <a:pt x="157" y="0"/>
                </a:moveTo>
                <a:lnTo>
                  <a:pt x="138" y="2"/>
                </a:lnTo>
                <a:lnTo>
                  <a:pt x="0" y="40"/>
                </a:lnTo>
                <a:lnTo>
                  <a:pt x="10" y="72"/>
                </a:lnTo>
                <a:lnTo>
                  <a:pt x="151" y="32"/>
                </a:lnTo>
                <a:lnTo>
                  <a:pt x="157"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7" name="íšļïďé"/>
          <p:cNvSpPr/>
          <p:nvPr/>
        </p:nvSpPr>
        <p:spPr bwMode="auto">
          <a:xfrm>
            <a:off x="2339401" y="3737297"/>
            <a:ext cx="103181" cy="47319"/>
          </a:xfrm>
          <a:custGeom>
            <a:avLst/>
            <a:gdLst>
              <a:gd name="T0" fmla="*/ 157 w 157"/>
              <a:gd name="T1" fmla="*/ 0 h 72"/>
              <a:gd name="T2" fmla="*/ 138 w 157"/>
              <a:gd name="T3" fmla="*/ 2 h 72"/>
              <a:gd name="T4" fmla="*/ 0 w 157"/>
              <a:gd name="T5" fmla="*/ 40 h 72"/>
              <a:gd name="T6" fmla="*/ 10 w 157"/>
              <a:gd name="T7" fmla="*/ 72 h 72"/>
              <a:gd name="T8" fmla="*/ 151 w 157"/>
              <a:gd name="T9" fmla="*/ 32 h 72"/>
              <a:gd name="T10" fmla="*/ 157 w 157"/>
              <a:gd name="T11" fmla="*/ 0 h 72"/>
            </a:gdLst>
            <a:ahLst/>
            <a:cxnLst>
              <a:cxn ang="0">
                <a:pos x="T0" y="T1"/>
              </a:cxn>
              <a:cxn ang="0">
                <a:pos x="T2" y="T3"/>
              </a:cxn>
              <a:cxn ang="0">
                <a:pos x="T4" y="T5"/>
              </a:cxn>
              <a:cxn ang="0">
                <a:pos x="T6" y="T7"/>
              </a:cxn>
              <a:cxn ang="0">
                <a:pos x="T8" y="T9"/>
              </a:cxn>
              <a:cxn ang="0">
                <a:pos x="T10" y="T11"/>
              </a:cxn>
            </a:cxnLst>
            <a:rect l="0" t="0" r="r" b="b"/>
            <a:pathLst>
              <a:path w="157" h="72">
                <a:moveTo>
                  <a:pt x="157" y="0"/>
                </a:moveTo>
                <a:lnTo>
                  <a:pt x="138" y="2"/>
                </a:lnTo>
                <a:lnTo>
                  <a:pt x="0" y="40"/>
                </a:lnTo>
                <a:lnTo>
                  <a:pt x="10" y="72"/>
                </a:lnTo>
                <a:lnTo>
                  <a:pt x="151" y="32"/>
                </a:lnTo>
                <a:lnTo>
                  <a:pt x="1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8" name="íṧḻíḋè"/>
          <p:cNvSpPr/>
          <p:nvPr/>
        </p:nvSpPr>
        <p:spPr bwMode="auto">
          <a:xfrm>
            <a:off x="1990425" y="3789215"/>
            <a:ext cx="23002" cy="14459"/>
          </a:xfrm>
          <a:custGeom>
            <a:avLst/>
            <a:gdLst>
              <a:gd name="T0" fmla="*/ 30 w 35"/>
              <a:gd name="T1" fmla="*/ 0 h 22"/>
              <a:gd name="T2" fmla="*/ 0 w 35"/>
              <a:gd name="T3" fmla="*/ 3 h 22"/>
              <a:gd name="T4" fmla="*/ 6 w 35"/>
              <a:gd name="T5" fmla="*/ 22 h 22"/>
              <a:gd name="T6" fmla="*/ 35 w 35"/>
              <a:gd name="T7" fmla="*/ 15 h 22"/>
              <a:gd name="T8" fmla="*/ 30 w 35"/>
              <a:gd name="T9" fmla="*/ 0 h 22"/>
            </a:gdLst>
            <a:ahLst/>
            <a:cxnLst>
              <a:cxn ang="0">
                <a:pos x="T0" y="T1"/>
              </a:cxn>
              <a:cxn ang="0">
                <a:pos x="T2" y="T3"/>
              </a:cxn>
              <a:cxn ang="0">
                <a:pos x="T4" y="T5"/>
              </a:cxn>
              <a:cxn ang="0">
                <a:pos x="T6" y="T7"/>
              </a:cxn>
              <a:cxn ang="0">
                <a:pos x="T8" y="T9"/>
              </a:cxn>
            </a:cxnLst>
            <a:rect l="0" t="0" r="r" b="b"/>
            <a:pathLst>
              <a:path w="35" h="22">
                <a:moveTo>
                  <a:pt x="30" y="0"/>
                </a:moveTo>
                <a:lnTo>
                  <a:pt x="0" y="3"/>
                </a:lnTo>
                <a:lnTo>
                  <a:pt x="6" y="22"/>
                </a:lnTo>
                <a:lnTo>
                  <a:pt x="35" y="15"/>
                </a:lnTo>
                <a:lnTo>
                  <a:pt x="30" y="0"/>
                </a:lnTo>
                <a:close/>
              </a:path>
            </a:pathLst>
          </a:custGeom>
          <a:solidFill>
            <a:srgbClr val="3582B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69" name="îṩļiḍè"/>
          <p:cNvSpPr/>
          <p:nvPr/>
        </p:nvSpPr>
        <p:spPr bwMode="auto">
          <a:xfrm>
            <a:off x="1990425" y="3789215"/>
            <a:ext cx="23002" cy="14459"/>
          </a:xfrm>
          <a:custGeom>
            <a:avLst/>
            <a:gdLst>
              <a:gd name="T0" fmla="*/ 30 w 35"/>
              <a:gd name="T1" fmla="*/ 0 h 22"/>
              <a:gd name="T2" fmla="*/ 0 w 35"/>
              <a:gd name="T3" fmla="*/ 3 h 22"/>
              <a:gd name="T4" fmla="*/ 6 w 35"/>
              <a:gd name="T5" fmla="*/ 22 h 22"/>
              <a:gd name="T6" fmla="*/ 35 w 35"/>
              <a:gd name="T7" fmla="*/ 15 h 22"/>
              <a:gd name="T8" fmla="*/ 30 w 35"/>
              <a:gd name="T9" fmla="*/ 0 h 22"/>
            </a:gdLst>
            <a:ahLst/>
            <a:cxnLst>
              <a:cxn ang="0">
                <a:pos x="T0" y="T1"/>
              </a:cxn>
              <a:cxn ang="0">
                <a:pos x="T2" y="T3"/>
              </a:cxn>
              <a:cxn ang="0">
                <a:pos x="T4" y="T5"/>
              </a:cxn>
              <a:cxn ang="0">
                <a:pos x="T6" y="T7"/>
              </a:cxn>
              <a:cxn ang="0">
                <a:pos x="T8" y="T9"/>
              </a:cxn>
            </a:cxnLst>
            <a:rect l="0" t="0" r="r" b="b"/>
            <a:pathLst>
              <a:path w="35" h="22">
                <a:moveTo>
                  <a:pt x="30" y="0"/>
                </a:moveTo>
                <a:lnTo>
                  <a:pt x="0" y="3"/>
                </a:lnTo>
                <a:lnTo>
                  <a:pt x="6" y="22"/>
                </a:lnTo>
                <a:lnTo>
                  <a:pt x="35" y="15"/>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0" name="ïSlíḋê"/>
          <p:cNvSpPr/>
          <p:nvPr/>
        </p:nvSpPr>
        <p:spPr bwMode="auto">
          <a:xfrm>
            <a:off x="2010141" y="3786587"/>
            <a:ext cx="21688" cy="12487"/>
          </a:xfrm>
          <a:custGeom>
            <a:avLst/>
            <a:gdLst>
              <a:gd name="T0" fmla="*/ 30 w 33"/>
              <a:gd name="T1" fmla="*/ 0 h 19"/>
              <a:gd name="T2" fmla="*/ 0 w 33"/>
              <a:gd name="T3" fmla="*/ 4 h 19"/>
              <a:gd name="T4" fmla="*/ 5 w 33"/>
              <a:gd name="T5" fmla="*/ 19 h 19"/>
              <a:gd name="T6" fmla="*/ 33 w 33"/>
              <a:gd name="T7" fmla="*/ 10 h 19"/>
              <a:gd name="T8" fmla="*/ 30 w 33"/>
              <a:gd name="T9" fmla="*/ 0 h 19"/>
            </a:gdLst>
            <a:ahLst/>
            <a:cxnLst>
              <a:cxn ang="0">
                <a:pos x="T0" y="T1"/>
              </a:cxn>
              <a:cxn ang="0">
                <a:pos x="T2" y="T3"/>
              </a:cxn>
              <a:cxn ang="0">
                <a:pos x="T4" y="T5"/>
              </a:cxn>
              <a:cxn ang="0">
                <a:pos x="T6" y="T7"/>
              </a:cxn>
              <a:cxn ang="0">
                <a:pos x="T8" y="T9"/>
              </a:cxn>
            </a:cxnLst>
            <a:rect l="0" t="0" r="r" b="b"/>
            <a:pathLst>
              <a:path w="33" h="19">
                <a:moveTo>
                  <a:pt x="30" y="0"/>
                </a:moveTo>
                <a:lnTo>
                  <a:pt x="0" y="4"/>
                </a:lnTo>
                <a:lnTo>
                  <a:pt x="5" y="19"/>
                </a:lnTo>
                <a:lnTo>
                  <a:pt x="33" y="10"/>
                </a:lnTo>
                <a:lnTo>
                  <a:pt x="30" y="0"/>
                </a:lnTo>
                <a:close/>
              </a:path>
            </a:pathLst>
          </a:custGeom>
          <a:solidFill>
            <a:srgbClr val="9B363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1" name="ï$lîḋe"/>
          <p:cNvSpPr/>
          <p:nvPr/>
        </p:nvSpPr>
        <p:spPr bwMode="auto">
          <a:xfrm>
            <a:off x="2010141" y="3786587"/>
            <a:ext cx="21688" cy="12487"/>
          </a:xfrm>
          <a:custGeom>
            <a:avLst/>
            <a:gdLst>
              <a:gd name="T0" fmla="*/ 30 w 33"/>
              <a:gd name="T1" fmla="*/ 0 h 19"/>
              <a:gd name="T2" fmla="*/ 0 w 33"/>
              <a:gd name="T3" fmla="*/ 4 h 19"/>
              <a:gd name="T4" fmla="*/ 5 w 33"/>
              <a:gd name="T5" fmla="*/ 19 h 19"/>
              <a:gd name="T6" fmla="*/ 33 w 33"/>
              <a:gd name="T7" fmla="*/ 10 h 19"/>
              <a:gd name="T8" fmla="*/ 30 w 33"/>
              <a:gd name="T9" fmla="*/ 0 h 19"/>
            </a:gdLst>
            <a:ahLst/>
            <a:cxnLst>
              <a:cxn ang="0">
                <a:pos x="T0" y="T1"/>
              </a:cxn>
              <a:cxn ang="0">
                <a:pos x="T2" y="T3"/>
              </a:cxn>
              <a:cxn ang="0">
                <a:pos x="T4" y="T5"/>
              </a:cxn>
              <a:cxn ang="0">
                <a:pos x="T6" y="T7"/>
              </a:cxn>
              <a:cxn ang="0">
                <a:pos x="T8" y="T9"/>
              </a:cxn>
            </a:cxnLst>
            <a:rect l="0" t="0" r="r" b="b"/>
            <a:pathLst>
              <a:path w="33" h="19">
                <a:moveTo>
                  <a:pt x="30" y="0"/>
                </a:moveTo>
                <a:lnTo>
                  <a:pt x="0" y="4"/>
                </a:lnTo>
                <a:lnTo>
                  <a:pt x="5" y="19"/>
                </a:lnTo>
                <a:lnTo>
                  <a:pt x="33" y="1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2" name="íṧ1íďè"/>
          <p:cNvSpPr/>
          <p:nvPr/>
        </p:nvSpPr>
        <p:spPr bwMode="auto">
          <a:xfrm>
            <a:off x="2060746" y="3780015"/>
            <a:ext cx="19716" cy="4601"/>
          </a:xfrm>
          <a:custGeom>
            <a:avLst/>
            <a:gdLst>
              <a:gd name="T0" fmla="*/ 30 w 30"/>
              <a:gd name="T1" fmla="*/ 0 h 7"/>
              <a:gd name="T2" fmla="*/ 0 w 30"/>
              <a:gd name="T3" fmla="*/ 3 h 7"/>
              <a:gd name="T4" fmla="*/ 2 w 30"/>
              <a:gd name="T5" fmla="*/ 7 h 7"/>
              <a:gd name="T6" fmla="*/ 30 w 30"/>
              <a:gd name="T7" fmla="*/ 0 h 7"/>
              <a:gd name="T8" fmla="*/ 30 w 30"/>
              <a:gd name="T9" fmla="*/ 0 h 7"/>
            </a:gdLst>
            <a:ahLst/>
            <a:cxnLst>
              <a:cxn ang="0">
                <a:pos x="T0" y="T1"/>
              </a:cxn>
              <a:cxn ang="0">
                <a:pos x="T2" y="T3"/>
              </a:cxn>
              <a:cxn ang="0">
                <a:pos x="T4" y="T5"/>
              </a:cxn>
              <a:cxn ang="0">
                <a:pos x="T6" y="T7"/>
              </a:cxn>
              <a:cxn ang="0">
                <a:pos x="T8" y="T9"/>
              </a:cxn>
            </a:cxnLst>
            <a:rect l="0" t="0" r="r" b="b"/>
            <a:pathLst>
              <a:path w="30" h="7">
                <a:moveTo>
                  <a:pt x="30" y="0"/>
                </a:moveTo>
                <a:lnTo>
                  <a:pt x="0" y="3"/>
                </a:lnTo>
                <a:lnTo>
                  <a:pt x="2" y="7"/>
                </a:lnTo>
                <a:lnTo>
                  <a:pt x="30" y="0"/>
                </a:lnTo>
                <a:lnTo>
                  <a:pt x="30" y="0"/>
                </a:lnTo>
                <a:close/>
              </a:path>
            </a:pathLst>
          </a:custGeom>
          <a:solidFill>
            <a:srgbClr val="3582B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3" name="íṩļïḍé"/>
          <p:cNvSpPr/>
          <p:nvPr/>
        </p:nvSpPr>
        <p:spPr bwMode="auto">
          <a:xfrm>
            <a:off x="2060746" y="3780015"/>
            <a:ext cx="19716" cy="4601"/>
          </a:xfrm>
          <a:custGeom>
            <a:avLst/>
            <a:gdLst>
              <a:gd name="T0" fmla="*/ 30 w 30"/>
              <a:gd name="T1" fmla="*/ 0 h 7"/>
              <a:gd name="T2" fmla="*/ 0 w 30"/>
              <a:gd name="T3" fmla="*/ 3 h 7"/>
              <a:gd name="T4" fmla="*/ 2 w 30"/>
              <a:gd name="T5" fmla="*/ 7 h 7"/>
              <a:gd name="T6" fmla="*/ 30 w 30"/>
              <a:gd name="T7" fmla="*/ 0 h 7"/>
              <a:gd name="T8" fmla="*/ 30 w 30"/>
              <a:gd name="T9" fmla="*/ 0 h 7"/>
            </a:gdLst>
            <a:ahLst/>
            <a:cxnLst>
              <a:cxn ang="0">
                <a:pos x="T0" y="T1"/>
              </a:cxn>
              <a:cxn ang="0">
                <a:pos x="T2" y="T3"/>
              </a:cxn>
              <a:cxn ang="0">
                <a:pos x="T4" y="T5"/>
              </a:cxn>
              <a:cxn ang="0">
                <a:pos x="T6" y="T7"/>
              </a:cxn>
              <a:cxn ang="0">
                <a:pos x="T8" y="T9"/>
              </a:cxn>
            </a:cxnLst>
            <a:rect l="0" t="0" r="r" b="b"/>
            <a:pathLst>
              <a:path w="30" h="7">
                <a:moveTo>
                  <a:pt x="30" y="0"/>
                </a:moveTo>
                <a:lnTo>
                  <a:pt x="0" y="3"/>
                </a:lnTo>
                <a:lnTo>
                  <a:pt x="2" y="7"/>
                </a:lnTo>
                <a:lnTo>
                  <a:pt x="30" y="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4" name="íṣ1ïḋè"/>
          <p:cNvSpPr/>
          <p:nvPr/>
        </p:nvSpPr>
        <p:spPr bwMode="auto">
          <a:xfrm>
            <a:off x="2080462" y="3779358"/>
            <a:ext cx="1972" cy="658"/>
          </a:xfrm>
          <a:custGeom>
            <a:avLst/>
            <a:gdLst>
              <a:gd name="T0" fmla="*/ 3 w 3"/>
              <a:gd name="T1" fmla="*/ 0 h 1"/>
              <a:gd name="T2" fmla="*/ 0 w 3"/>
              <a:gd name="T3" fmla="*/ 1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1"/>
                </a:lnTo>
                <a:lnTo>
                  <a:pt x="0" y="1"/>
                </a:lnTo>
                <a:lnTo>
                  <a:pt x="3" y="0"/>
                </a:lnTo>
                <a:close/>
              </a:path>
            </a:pathLst>
          </a:custGeom>
          <a:solidFill>
            <a:srgbClr val="9B363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5" name="îṧľíďé"/>
          <p:cNvSpPr/>
          <p:nvPr/>
        </p:nvSpPr>
        <p:spPr bwMode="auto">
          <a:xfrm>
            <a:off x="2080462" y="3779358"/>
            <a:ext cx="1972" cy="658"/>
          </a:xfrm>
          <a:custGeom>
            <a:avLst/>
            <a:gdLst>
              <a:gd name="T0" fmla="*/ 3 w 3"/>
              <a:gd name="T1" fmla="*/ 0 h 1"/>
              <a:gd name="T2" fmla="*/ 0 w 3"/>
              <a:gd name="T3" fmla="*/ 1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1"/>
                </a:lnTo>
                <a:lnTo>
                  <a:pt x="0"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6" name="îšļîdé"/>
          <p:cNvSpPr/>
          <p:nvPr/>
        </p:nvSpPr>
        <p:spPr bwMode="auto">
          <a:xfrm>
            <a:off x="2436009" y="3729410"/>
            <a:ext cx="67692" cy="43376"/>
          </a:xfrm>
          <a:custGeom>
            <a:avLst/>
            <a:gdLst>
              <a:gd name="T0" fmla="*/ 103 w 103"/>
              <a:gd name="T1" fmla="*/ 0 h 66"/>
              <a:gd name="T2" fmla="*/ 37 w 103"/>
              <a:gd name="T3" fmla="*/ 9 h 66"/>
              <a:gd name="T4" fmla="*/ 44 w 103"/>
              <a:gd name="T5" fmla="*/ 34 h 66"/>
              <a:gd name="T6" fmla="*/ 4 w 103"/>
              <a:gd name="T7" fmla="*/ 44 h 66"/>
              <a:gd name="T8" fmla="*/ 0 w 103"/>
              <a:gd name="T9" fmla="*/ 66 h 66"/>
              <a:gd name="T10" fmla="*/ 94 w 103"/>
              <a:gd name="T11" fmla="*/ 52 h 66"/>
              <a:gd name="T12" fmla="*/ 103 w 103"/>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3" h="66">
                <a:moveTo>
                  <a:pt x="103" y="0"/>
                </a:moveTo>
                <a:lnTo>
                  <a:pt x="37" y="9"/>
                </a:lnTo>
                <a:lnTo>
                  <a:pt x="44" y="34"/>
                </a:lnTo>
                <a:lnTo>
                  <a:pt x="4" y="44"/>
                </a:lnTo>
                <a:lnTo>
                  <a:pt x="0" y="66"/>
                </a:lnTo>
                <a:lnTo>
                  <a:pt x="94" y="52"/>
                </a:lnTo>
                <a:lnTo>
                  <a:pt x="103" y="0"/>
                </a:lnTo>
                <a:close/>
              </a:path>
            </a:pathLst>
          </a:custGeom>
          <a:solidFill>
            <a:srgbClr val="6377A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7" name="íŝļîďé"/>
          <p:cNvSpPr/>
          <p:nvPr/>
        </p:nvSpPr>
        <p:spPr bwMode="auto">
          <a:xfrm>
            <a:off x="2436009" y="3729410"/>
            <a:ext cx="67692" cy="43376"/>
          </a:xfrm>
          <a:custGeom>
            <a:avLst/>
            <a:gdLst>
              <a:gd name="T0" fmla="*/ 103 w 103"/>
              <a:gd name="T1" fmla="*/ 0 h 66"/>
              <a:gd name="T2" fmla="*/ 37 w 103"/>
              <a:gd name="T3" fmla="*/ 9 h 66"/>
              <a:gd name="T4" fmla="*/ 44 w 103"/>
              <a:gd name="T5" fmla="*/ 34 h 66"/>
              <a:gd name="T6" fmla="*/ 4 w 103"/>
              <a:gd name="T7" fmla="*/ 44 h 66"/>
              <a:gd name="T8" fmla="*/ 0 w 103"/>
              <a:gd name="T9" fmla="*/ 66 h 66"/>
              <a:gd name="T10" fmla="*/ 94 w 103"/>
              <a:gd name="T11" fmla="*/ 52 h 66"/>
              <a:gd name="T12" fmla="*/ 103 w 103"/>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03" h="66">
                <a:moveTo>
                  <a:pt x="103" y="0"/>
                </a:moveTo>
                <a:lnTo>
                  <a:pt x="37" y="9"/>
                </a:lnTo>
                <a:lnTo>
                  <a:pt x="44" y="34"/>
                </a:lnTo>
                <a:lnTo>
                  <a:pt x="4" y="44"/>
                </a:lnTo>
                <a:lnTo>
                  <a:pt x="0" y="66"/>
                </a:lnTo>
                <a:lnTo>
                  <a:pt x="94" y="52"/>
                </a:lnTo>
                <a:lnTo>
                  <a:pt x="1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8" name="í$ľíďê"/>
          <p:cNvSpPr/>
          <p:nvPr/>
        </p:nvSpPr>
        <p:spPr bwMode="auto">
          <a:xfrm>
            <a:off x="2438638" y="3735325"/>
            <a:ext cx="26288" cy="23002"/>
          </a:xfrm>
          <a:custGeom>
            <a:avLst/>
            <a:gdLst>
              <a:gd name="T0" fmla="*/ 33 w 40"/>
              <a:gd name="T1" fmla="*/ 0 h 35"/>
              <a:gd name="T2" fmla="*/ 6 w 40"/>
              <a:gd name="T3" fmla="*/ 3 h 35"/>
              <a:gd name="T4" fmla="*/ 0 w 40"/>
              <a:gd name="T5" fmla="*/ 35 h 35"/>
              <a:gd name="T6" fmla="*/ 40 w 40"/>
              <a:gd name="T7" fmla="*/ 25 h 35"/>
              <a:gd name="T8" fmla="*/ 33 w 40"/>
              <a:gd name="T9" fmla="*/ 0 h 35"/>
            </a:gdLst>
            <a:ahLst/>
            <a:cxnLst>
              <a:cxn ang="0">
                <a:pos x="T0" y="T1"/>
              </a:cxn>
              <a:cxn ang="0">
                <a:pos x="T2" y="T3"/>
              </a:cxn>
              <a:cxn ang="0">
                <a:pos x="T4" y="T5"/>
              </a:cxn>
              <a:cxn ang="0">
                <a:pos x="T6" y="T7"/>
              </a:cxn>
              <a:cxn ang="0">
                <a:pos x="T8" y="T9"/>
              </a:cxn>
            </a:cxnLst>
            <a:rect l="0" t="0" r="r" b="b"/>
            <a:pathLst>
              <a:path w="40" h="35">
                <a:moveTo>
                  <a:pt x="33" y="0"/>
                </a:moveTo>
                <a:lnTo>
                  <a:pt x="6" y="3"/>
                </a:lnTo>
                <a:lnTo>
                  <a:pt x="0" y="35"/>
                </a:lnTo>
                <a:lnTo>
                  <a:pt x="40" y="25"/>
                </a:lnTo>
                <a:lnTo>
                  <a:pt x="33" y="0"/>
                </a:lnTo>
                <a:close/>
              </a:path>
            </a:pathLst>
          </a:custGeom>
          <a:solidFill>
            <a:srgbClr val="242C5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9" name="ïSļîḋé"/>
          <p:cNvSpPr/>
          <p:nvPr/>
        </p:nvSpPr>
        <p:spPr bwMode="auto">
          <a:xfrm>
            <a:off x="2438638" y="3735325"/>
            <a:ext cx="26288" cy="23002"/>
          </a:xfrm>
          <a:custGeom>
            <a:avLst/>
            <a:gdLst>
              <a:gd name="T0" fmla="*/ 33 w 40"/>
              <a:gd name="T1" fmla="*/ 0 h 35"/>
              <a:gd name="T2" fmla="*/ 6 w 40"/>
              <a:gd name="T3" fmla="*/ 3 h 35"/>
              <a:gd name="T4" fmla="*/ 0 w 40"/>
              <a:gd name="T5" fmla="*/ 35 h 35"/>
              <a:gd name="T6" fmla="*/ 40 w 40"/>
              <a:gd name="T7" fmla="*/ 25 h 35"/>
              <a:gd name="T8" fmla="*/ 33 w 40"/>
              <a:gd name="T9" fmla="*/ 0 h 35"/>
            </a:gdLst>
            <a:ahLst/>
            <a:cxnLst>
              <a:cxn ang="0">
                <a:pos x="T0" y="T1"/>
              </a:cxn>
              <a:cxn ang="0">
                <a:pos x="T2" y="T3"/>
              </a:cxn>
              <a:cxn ang="0">
                <a:pos x="T4" y="T5"/>
              </a:cxn>
              <a:cxn ang="0">
                <a:pos x="T6" y="T7"/>
              </a:cxn>
              <a:cxn ang="0">
                <a:pos x="T8" y="T9"/>
              </a:cxn>
            </a:cxnLst>
            <a:rect l="0" t="0" r="r" b="b"/>
            <a:pathLst>
              <a:path w="40" h="35">
                <a:moveTo>
                  <a:pt x="33" y="0"/>
                </a:moveTo>
                <a:lnTo>
                  <a:pt x="6" y="3"/>
                </a:lnTo>
                <a:lnTo>
                  <a:pt x="0" y="35"/>
                </a:lnTo>
                <a:lnTo>
                  <a:pt x="40" y="25"/>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0" name="îşḻïdè"/>
          <p:cNvSpPr/>
          <p:nvPr/>
        </p:nvSpPr>
        <p:spPr bwMode="auto">
          <a:xfrm>
            <a:off x="2497787" y="3537507"/>
            <a:ext cx="1431390" cy="226078"/>
          </a:xfrm>
          <a:custGeom>
            <a:avLst/>
            <a:gdLst>
              <a:gd name="T0" fmla="*/ 287 w 1527"/>
              <a:gd name="T1" fmla="*/ 163 h 241"/>
              <a:gd name="T2" fmla="*/ 216 w 1527"/>
              <a:gd name="T3" fmla="*/ 172 h 241"/>
              <a:gd name="T4" fmla="*/ 215 w 1527"/>
              <a:gd name="T5" fmla="*/ 179 h 241"/>
              <a:gd name="T6" fmla="*/ 6 w 1527"/>
              <a:gd name="T7" fmla="*/ 205 h 241"/>
              <a:gd name="T8" fmla="*/ 0 w 1527"/>
              <a:gd name="T9" fmla="*/ 241 h 241"/>
              <a:gd name="T10" fmla="*/ 409 w 1527"/>
              <a:gd name="T11" fmla="*/ 184 h 241"/>
              <a:gd name="T12" fmla="*/ 287 w 1527"/>
              <a:gd name="T13" fmla="*/ 163 h 241"/>
              <a:gd name="T14" fmla="*/ 1129 w 1527"/>
              <a:gd name="T15" fmla="*/ 52 h 241"/>
              <a:gd name="T16" fmla="*/ 389 w 1527"/>
              <a:gd name="T17" fmla="*/ 149 h 241"/>
              <a:gd name="T18" fmla="*/ 509 w 1527"/>
              <a:gd name="T19" fmla="*/ 170 h 241"/>
              <a:gd name="T20" fmla="*/ 1225 w 1527"/>
              <a:gd name="T21" fmla="*/ 68 h 241"/>
              <a:gd name="T22" fmla="*/ 1129 w 1527"/>
              <a:gd name="T23" fmla="*/ 52 h 241"/>
              <a:gd name="T24" fmla="*/ 1325 w 1527"/>
              <a:gd name="T25" fmla="*/ 26 h 241"/>
              <a:gd name="T26" fmla="*/ 1197 w 1527"/>
              <a:gd name="T27" fmla="*/ 43 h 241"/>
              <a:gd name="T28" fmla="*/ 1291 w 1527"/>
              <a:gd name="T29" fmla="*/ 59 h 241"/>
              <a:gd name="T30" fmla="*/ 1415 w 1527"/>
              <a:gd name="T31" fmla="*/ 42 h 241"/>
              <a:gd name="T32" fmla="*/ 1325 w 1527"/>
              <a:gd name="T33" fmla="*/ 26 h 241"/>
              <a:gd name="T34" fmla="*/ 1520 w 1527"/>
              <a:gd name="T35" fmla="*/ 0 h 241"/>
              <a:gd name="T36" fmla="*/ 1393 w 1527"/>
              <a:gd name="T37" fmla="*/ 17 h 241"/>
              <a:gd name="T38" fmla="*/ 1480 w 1527"/>
              <a:gd name="T39" fmla="*/ 32 h 241"/>
              <a:gd name="T40" fmla="*/ 1527 w 1527"/>
              <a:gd name="T41" fmla="*/ 2 h 241"/>
              <a:gd name="T42" fmla="*/ 1520 w 1527"/>
              <a:gd name="T4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7" h="241">
                <a:moveTo>
                  <a:pt x="287" y="163"/>
                </a:moveTo>
                <a:cubicBezTo>
                  <a:pt x="216" y="172"/>
                  <a:pt x="216" y="172"/>
                  <a:pt x="216" y="172"/>
                </a:cubicBezTo>
                <a:cubicBezTo>
                  <a:pt x="215" y="179"/>
                  <a:pt x="215" y="179"/>
                  <a:pt x="215" y="179"/>
                </a:cubicBezTo>
                <a:cubicBezTo>
                  <a:pt x="6" y="205"/>
                  <a:pt x="6" y="205"/>
                  <a:pt x="6" y="205"/>
                </a:cubicBezTo>
                <a:cubicBezTo>
                  <a:pt x="0" y="241"/>
                  <a:pt x="0" y="241"/>
                  <a:pt x="0" y="241"/>
                </a:cubicBezTo>
                <a:cubicBezTo>
                  <a:pt x="409" y="184"/>
                  <a:pt x="409" y="184"/>
                  <a:pt x="409" y="184"/>
                </a:cubicBezTo>
                <a:cubicBezTo>
                  <a:pt x="287" y="163"/>
                  <a:pt x="287" y="163"/>
                  <a:pt x="287" y="163"/>
                </a:cubicBezTo>
                <a:moveTo>
                  <a:pt x="1129" y="52"/>
                </a:moveTo>
                <a:cubicBezTo>
                  <a:pt x="389" y="149"/>
                  <a:pt x="389" y="149"/>
                  <a:pt x="389" y="149"/>
                </a:cubicBezTo>
                <a:cubicBezTo>
                  <a:pt x="509" y="170"/>
                  <a:pt x="509" y="170"/>
                  <a:pt x="509" y="170"/>
                </a:cubicBezTo>
                <a:cubicBezTo>
                  <a:pt x="1225" y="68"/>
                  <a:pt x="1225" y="68"/>
                  <a:pt x="1225" y="68"/>
                </a:cubicBezTo>
                <a:cubicBezTo>
                  <a:pt x="1129" y="52"/>
                  <a:pt x="1129" y="52"/>
                  <a:pt x="1129" y="52"/>
                </a:cubicBezTo>
                <a:moveTo>
                  <a:pt x="1325" y="26"/>
                </a:moveTo>
                <a:cubicBezTo>
                  <a:pt x="1197" y="43"/>
                  <a:pt x="1197" y="43"/>
                  <a:pt x="1197" y="43"/>
                </a:cubicBezTo>
                <a:cubicBezTo>
                  <a:pt x="1291" y="59"/>
                  <a:pt x="1291" y="59"/>
                  <a:pt x="1291" y="59"/>
                </a:cubicBezTo>
                <a:cubicBezTo>
                  <a:pt x="1415" y="42"/>
                  <a:pt x="1415" y="42"/>
                  <a:pt x="1415" y="42"/>
                </a:cubicBezTo>
                <a:cubicBezTo>
                  <a:pt x="1325" y="26"/>
                  <a:pt x="1325" y="26"/>
                  <a:pt x="1325" y="26"/>
                </a:cubicBezTo>
                <a:moveTo>
                  <a:pt x="1520" y="0"/>
                </a:moveTo>
                <a:cubicBezTo>
                  <a:pt x="1393" y="17"/>
                  <a:pt x="1393" y="17"/>
                  <a:pt x="1393" y="17"/>
                </a:cubicBezTo>
                <a:cubicBezTo>
                  <a:pt x="1480" y="32"/>
                  <a:pt x="1480" y="32"/>
                  <a:pt x="1480" y="32"/>
                </a:cubicBezTo>
                <a:cubicBezTo>
                  <a:pt x="1500" y="28"/>
                  <a:pt x="1516" y="17"/>
                  <a:pt x="1527" y="2"/>
                </a:cubicBezTo>
                <a:cubicBezTo>
                  <a:pt x="1520" y="0"/>
                  <a:pt x="1520" y="0"/>
                  <a:pt x="1520" y="0"/>
                </a:cubicBezTo>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1" name="ïSḷíḓe"/>
          <p:cNvSpPr/>
          <p:nvPr/>
        </p:nvSpPr>
        <p:spPr bwMode="auto">
          <a:xfrm>
            <a:off x="2766583" y="3676834"/>
            <a:ext cx="208334" cy="32860"/>
          </a:xfrm>
          <a:custGeom>
            <a:avLst/>
            <a:gdLst>
              <a:gd name="T0" fmla="*/ 146 w 317"/>
              <a:gd name="T1" fmla="*/ 0 h 50"/>
              <a:gd name="T2" fmla="*/ 0 w 317"/>
              <a:gd name="T3" fmla="*/ 20 h 50"/>
              <a:gd name="T4" fmla="*/ 174 w 317"/>
              <a:gd name="T5" fmla="*/ 50 h 50"/>
              <a:gd name="T6" fmla="*/ 317 w 317"/>
              <a:gd name="T7" fmla="*/ 30 h 50"/>
              <a:gd name="T8" fmla="*/ 146 w 317"/>
              <a:gd name="T9" fmla="*/ 0 h 50"/>
            </a:gdLst>
            <a:ahLst/>
            <a:cxnLst>
              <a:cxn ang="0">
                <a:pos x="T0" y="T1"/>
              </a:cxn>
              <a:cxn ang="0">
                <a:pos x="T2" y="T3"/>
              </a:cxn>
              <a:cxn ang="0">
                <a:pos x="T4" y="T5"/>
              </a:cxn>
              <a:cxn ang="0">
                <a:pos x="T6" y="T7"/>
              </a:cxn>
              <a:cxn ang="0">
                <a:pos x="T8" y="T9"/>
              </a:cxn>
            </a:cxnLst>
            <a:rect l="0" t="0" r="r" b="b"/>
            <a:pathLst>
              <a:path w="317" h="50">
                <a:moveTo>
                  <a:pt x="146" y="0"/>
                </a:moveTo>
                <a:lnTo>
                  <a:pt x="0" y="20"/>
                </a:lnTo>
                <a:lnTo>
                  <a:pt x="174" y="50"/>
                </a:lnTo>
                <a:lnTo>
                  <a:pt x="317" y="30"/>
                </a:lnTo>
                <a:lnTo>
                  <a:pt x="146" y="0"/>
                </a:lnTo>
                <a:close/>
              </a:path>
            </a:pathLst>
          </a:custGeom>
          <a:solidFill>
            <a:srgbClr val="393F6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2" name="îṥlïḍé"/>
          <p:cNvSpPr/>
          <p:nvPr/>
        </p:nvSpPr>
        <p:spPr bwMode="auto">
          <a:xfrm>
            <a:off x="2766583" y="3676834"/>
            <a:ext cx="208334" cy="32860"/>
          </a:xfrm>
          <a:custGeom>
            <a:avLst/>
            <a:gdLst>
              <a:gd name="T0" fmla="*/ 146 w 317"/>
              <a:gd name="T1" fmla="*/ 0 h 50"/>
              <a:gd name="T2" fmla="*/ 0 w 317"/>
              <a:gd name="T3" fmla="*/ 20 h 50"/>
              <a:gd name="T4" fmla="*/ 174 w 317"/>
              <a:gd name="T5" fmla="*/ 50 h 50"/>
              <a:gd name="T6" fmla="*/ 317 w 317"/>
              <a:gd name="T7" fmla="*/ 30 h 50"/>
              <a:gd name="T8" fmla="*/ 146 w 317"/>
              <a:gd name="T9" fmla="*/ 0 h 50"/>
            </a:gdLst>
            <a:ahLst/>
            <a:cxnLst>
              <a:cxn ang="0">
                <a:pos x="T0" y="T1"/>
              </a:cxn>
              <a:cxn ang="0">
                <a:pos x="T2" y="T3"/>
              </a:cxn>
              <a:cxn ang="0">
                <a:pos x="T4" y="T5"/>
              </a:cxn>
              <a:cxn ang="0">
                <a:pos x="T6" y="T7"/>
              </a:cxn>
              <a:cxn ang="0">
                <a:pos x="T8" y="T9"/>
              </a:cxn>
            </a:cxnLst>
            <a:rect l="0" t="0" r="r" b="b"/>
            <a:pathLst>
              <a:path w="317" h="50">
                <a:moveTo>
                  <a:pt x="146" y="0"/>
                </a:moveTo>
                <a:lnTo>
                  <a:pt x="0" y="20"/>
                </a:lnTo>
                <a:lnTo>
                  <a:pt x="174" y="50"/>
                </a:lnTo>
                <a:lnTo>
                  <a:pt x="317" y="30"/>
                </a:lnTo>
                <a:lnTo>
                  <a:pt x="1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3" name="iṥḷîḑe"/>
          <p:cNvSpPr/>
          <p:nvPr/>
        </p:nvSpPr>
        <p:spPr bwMode="auto">
          <a:xfrm>
            <a:off x="3922605" y="3536849"/>
            <a:ext cx="8544" cy="2629"/>
          </a:xfrm>
          <a:custGeom>
            <a:avLst/>
            <a:gdLst>
              <a:gd name="T0" fmla="*/ 9 w 9"/>
              <a:gd name="T1" fmla="*/ 0 h 3"/>
              <a:gd name="T2" fmla="*/ 0 w 9"/>
              <a:gd name="T3" fmla="*/ 1 h 3"/>
              <a:gd name="T4" fmla="*/ 7 w 9"/>
              <a:gd name="T5" fmla="*/ 3 h 3"/>
              <a:gd name="T6" fmla="*/ 9 w 9"/>
              <a:gd name="T7" fmla="*/ 0 h 3"/>
            </a:gdLst>
            <a:ahLst/>
            <a:cxnLst>
              <a:cxn ang="0">
                <a:pos x="T0" y="T1"/>
              </a:cxn>
              <a:cxn ang="0">
                <a:pos x="T2" y="T3"/>
              </a:cxn>
              <a:cxn ang="0">
                <a:pos x="T4" y="T5"/>
              </a:cxn>
              <a:cxn ang="0">
                <a:pos x="T6" y="T7"/>
              </a:cxn>
            </a:cxnLst>
            <a:rect l="0" t="0" r="r" b="b"/>
            <a:pathLst>
              <a:path w="9" h="3">
                <a:moveTo>
                  <a:pt x="9" y="0"/>
                </a:moveTo>
                <a:cubicBezTo>
                  <a:pt x="0" y="1"/>
                  <a:pt x="0" y="1"/>
                  <a:pt x="0" y="1"/>
                </a:cubicBezTo>
                <a:cubicBezTo>
                  <a:pt x="7" y="3"/>
                  <a:pt x="7" y="3"/>
                  <a:pt x="7" y="3"/>
                </a:cubicBezTo>
                <a:cubicBezTo>
                  <a:pt x="8" y="2"/>
                  <a:pt x="8" y="1"/>
                  <a:pt x="9" y="0"/>
                </a:cubicBezTo>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4" name="ïśḻîḍê"/>
          <p:cNvSpPr/>
          <p:nvPr/>
        </p:nvSpPr>
        <p:spPr bwMode="auto">
          <a:xfrm>
            <a:off x="3739902" y="3553280"/>
            <a:ext cx="145242" cy="23659"/>
          </a:xfrm>
          <a:custGeom>
            <a:avLst/>
            <a:gdLst>
              <a:gd name="T0" fmla="*/ 68 w 155"/>
              <a:gd name="T1" fmla="*/ 0 h 25"/>
              <a:gd name="T2" fmla="*/ 0 w 155"/>
              <a:gd name="T3" fmla="*/ 9 h 25"/>
              <a:gd name="T4" fmla="*/ 90 w 155"/>
              <a:gd name="T5" fmla="*/ 25 h 25"/>
              <a:gd name="T6" fmla="*/ 151 w 155"/>
              <a:gd name="T7" fmla="*/ 16 h 25"/>
              <a:gd name="T8" fmla="*/ 155 w 155"/>
              <a:gd name="T9" fmla="*/ 15 h 25"/>
              <a:gd name="T10" fmla="*/ 68 w 155"/>
              <a:gd name="T11" fmla="*/ 0 h 25"/>
            </a:gdLst>
            <a:ahLst/>
            <a:cxnLst>
              <a:cxn ang="0">
                <a:pos x="T0" y="T1"/>
              </a:cxn>
              <a:cxn ang="0">
                <a:pos x="T2" y="T3"/>
              </a:cxn>
              <a:cxn ang="0">
                <a:pos x="T4" y="T5"/>
              </a:cxn>
              <a:cxn ang="0">
                <a:pos x="T6" y="T7"/>
              </a:cxn>
              <a:cxn ang="0">
                <a:pos x="T8" y="T9"/>
              </a:cxn>
              <a:cxn ang="0">
                <a:pos x="T10" y="T11"/>
              </a:cxn>
            </a:cxnLst>
            <a:rect l="0" t="0" r="r" b="b"/>
            <a:pathLst>
              <a:path w="155" h="25">
                <a:moveTo>
                  <a:pt x="68" y="0"/>
                </a:moveTo>
                <a:cubicBezTo>
                  <a:pt x="0" y="9"/>
                  <a:pt x="0" y="9"/>
                  <a:pt x="0" y="9"/>
                </a:cubicBezTo>
                <a:cubicBezTo>
                  <a:pt x="90" y="25"/>
                  <a:pt x="90" y="25"/>
                  <a:pt x="90" y="25"/>
                </a:cubicBezTo>
                <a:cubicBezTo>
                  <a:pt x="151" y="16"/>
                  <a:pt x="151" y="16"/>
                  <a:pt x="151" y="16"/>
                </a:cubicBezTo>
                <a:cubicBezTo>
                  <a:pt x="152" y="16"/>
                  <a:pt x="154" y="16"/>
                  <a:pt x="155" y="15"/>
                </a:cubicBezTo>
                <a:cubicBezTo>
                  <a:pt x="68" y="0"/>
                  <a:pt x="68" y="0"/>
                  <a:pt x="68" y="0"/>
                </a:cubicBezTo>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5" name="işḷïde"/>
          <p:cNvSpPr/>
          <p:nvPr/>
        </p:nvSpPr>
        <p:spPr bwMode="auto">
          <a:xfrm>
            <a:off x="3556542" y="3578253"/>
            <a:ext cx="151814" cy="23002"/>
          </a:xfrm>
          <a:custGeom>
            <a:avLst/>
            <a:gdLst>
              <a:gd name="T0" fmla="*/ 97 w 231"/>
              <a:gd name="T1" fmla="*/ 0 h 35"/>
              <a:gd name="T2" fmla="*/ 0 w 231"/>
              <a:gd name="T3" fmla="*/ 12 h 35"/>
              <a:gd name="T4" fmla="*/ 136 w 231"/>
              <a:gd name="T5" fmla="*/ 35 h 35"/>
              <a:gd name="T6" fmla="*/ 231 w 231"/>
              <a:gd name="T7" fmla="*/ 22 h 35"/>
              <a:gd name="T8" fmla="*/ 97 w 231"/>
              <a:gd name="T9" fmla="*/ 0 h 35"/>
            </a:gdLst>
            <a:ahLst/>
            <a:cxnLst>
              <a:cxn ang="0">
                <a:pos x="T0" y="T1"/>
              </a:cxn>
              <a:cxn ang="0">
                <a:pos x="T2" y="T3"/>
              </a:cxn>
              <a:cxn ang="0">
                <a:pos x="T4" y="T5"/>
              </a:cxn>
              <a:cxn ang="0">
                <a:pos x="T6" y="T7"/>
              </a:cxn>
              <a:cxn ang="0">
                <a:pos x="T8" y="T9"/>
              </a:cxn>
            </a:cxnLst>
            <a:rect l="0" t="0" r="r" b="b"/>
            <a:pathLst>
              <a:path w="231" h="35">
                <a:moveTo>
                  <a:pt x="97" y="0"/>
                </a:moveTo>
                <a:lnTo>
                  <a:pt x="0" y="12"/>
                </a:lnTo>
                <a:lnTo>
                  <a:pt x="136" y="35"/>
                </a:lnTo>
                <a:lnTo>
                  <a:pt x="231" y="22"/>
                </a:lnTo>
                <a:lnTo>
                  <a:pt x="97"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6" name="îṩḷiďê"/>
          <p:cNvSpPr/>
          <p:nvPr/>
        </p:nvSpPr>
        <p:spPr bwMode="auto">
          <a:xfrm>
            <a:off x="3556542" y="3578253"/>
            <a:ext cx="151814" cy="23002"/>
          </a:xfrm>
          <a:custGeom>
            <a:avLst/>
            <a:gdLst>
              <a:gd name="T0" fmla="*/ 97 w 231"/>
              <a:gd name="T1" fmla="*/ 0 h 35"/>
              <a:gd name="T2" fmla="*/ 0 w 231"/>
              <a:gd name="T3" fmla="*/ 12 h 35"/>
              <a:gd name="T4" fmla="*/ 136 w 231"/>
              <a:gd name="T5" fmla="*/ 35 h 35"/>
              <a:gd name="T6" fmla="*/ 231 w 231"/>
              <a:gd name="T7" fmla="*/ 22 h 35"/>
              <a:gd name="T8" fmla="*/ 97 w 231"/>
              <a:gd name="T9" fmla="*/ 0 h 35"/>
            </a:gdLst>
            <a:ahLst/>
            <a:cxnLst>
              <a:cxn ang="0">
                <a:pos x="T0" y="T1"/>
              </a:cxn>
              <a:cxn ang="0">
                <a:pos x="T2" y="T3"/>
              </a:cxn>
              <a:cxn ang="0">
                <a:pos x="T4" y="T5"/>
              </a:cxn>
              <a:cxn ang="0">
                <a:pos x="T6" y="T7"/>
              </a:cxn>
              <a:cxn ang="0">
                <a:pos x="T8" y="T9"/>
              </a:cxn>
            </a:cxnLst>
            <a:rect l="0" t="0" r="r" b="b"/>
            <a:pathLst>
              <a:path w="231" h="35">
                <a:moveTo>
                  <a:pt x="97" y="0"/>
                </a:moveTo>
                <a:lnTo>
                  <a:pt x="0" y="12"/>
                </a:lnTo>
                <a:lnTo>
                  <a:pt x="136" y="35"/>
                </a:lnTo>
                <a:lnTo>
                  <a:pt x="231" y="22"/>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7" name="îşľíḑè"/>
          <p:cNvSpPr/>
          <p:nvPr/>
        </p:nvSpPr>
        <p:spPr bwMode="auto">
          <a:xfrm>
            <a:off x="1761061" y="3176044"/>
            <a:ext cx="38118" cy="45347"/>
          </a:xfrm>
          <a:custGeom>
            <a:avLst/>
            <a:gdLst>
              <a:gd name="T0" fmla="*/ 0 w 58"/>
              <a:gd name="T1" fmla="*/ 0 h 69"/>
              <a:gd name="T2" fmla="*/ 8 w 58"/>
              <a:gd name="T3" fmla="*/ 65 h 69"/>
              <a:gd name="T4" fmla="*/ 58 w 58"/>
              <a:gd name="T5" fmla="*/ 69 h 69"/>
              <a:gd name="T6" fmla="*/ 51 w 58"/>
              <a:gd name="T7" fmla="*/ 5 h 69"/>
              <a:gd name="T8" fmla="*/ 0 w 58"/>
              <a:gd name="T9" fmla="*/ 0 h 69"/>
            </a:gdLst>
            <a:ahLst/>
            <a:cxnLst>
              <a:cxn ang="0">
                <a:pos x="T0" y="T1"/>
              </a:cxn>
              <a:cxn ang="0">
                <a:pos x="T2" y="T3"/>
              </a:cxn>
              <a:cxn ang="0">
                <a:pos x="T4" y="T5"/>
              </a:cxn>
              <a:cxn ang="0">
                <a:pos x="T6" y="T7"/>
              </a:cxn>
              <a:cxn ang="0">
                <a:pos x="T8" y="T9"/>
              </a:cxn>
            </a:cxnLst>
            <a:rect l="0" t="0" r="r" b="b"/>
            <a:pathLst>
              <a:path w="58" h="69">
                <a:moveTo>
                  <a:pt x="0" y="0"/>
                </a:moveTo>
                <a:lnTo>
                  <a:pt x="8" y="65"/>
                </a:lnTo>
                <a:lnTo>
                  <a:pt x="58" y="69"/>
                </a:lnTo>
                <a:lnTo>
                  <a:pt x="51" y="5"/>
                </a:lnTo>
                <a:lnTo>
                  <a:pt x="0" y="0"/>
                </a:lnTo>
                <a:close/>
              </a:path>
            </a:pathLst>
          </a:custGeom>
          <a:solidFill>
            <a:srgbClr val="6377A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8" name="îSḷïḍé"/>
          <p:cNvSpPr/>
          <p:nvPr/>
        </p:nvSpPr>
        <p:spPr bwMode="auto">
          <a:xfrm>
            <a:off x="1761061" y="3176044"/>
            <a:ext cx="38118" cy="45347"/>
          </a:xfrm>
          <a:custGeom>
            <a:avLst/>
            <a:gdLst>
              <a:gd name="T0" fmla="*/ 0 w 58"/>
              <a:gd name="T1" fmla="*/ 0 h 69"/>
              <a:gd name="T2" fmla="*/ 8 w 58"/>
              <a:gd name="T3" fmla="*/ 65 h 69"/>
              <a:gd name="T4" fmla="*/ 58 w 58"/>
              <a:gd name="T5" fmla="*/ 69 h 69"/>
              <a:gd name="T6" fmla="*/ 51 w 58"/>
              <a:gd name="T7" fmla="*/ 5 h 69"/>
              <a:gd name="T8" fmla="*/ 0 w 58"/>
              <a:gd name="T9" fmla="*/ 0 h 69"/>
            </a:gdLst>
            <a:ahLst/>
            <a:cxnLst>
              <a:cxn ang="0">
                <a:pos x="T0" y="T1"/>
              </a:cxn>
              <a:cxn ang="0">
                <a:pos x="T2" y="T3"/>
              </a:cxn>
              <a:cxn ang="0">
                <a:pos x="T4" y="T5"/>
              </a:cxn>
              <a:cxn ang="0">
                <a:pos x="T6" y="T7"/>
              </a:cxn>
              <a:cxn ang="0">
                <a:pos x="T8" y="T9"/>
              </a:cxn>
            </a:cxnLst>
            <a:rect l="0" t="0" r="r" b="b"/>
            <a:pathLst>
              <a:path w="58" h="69">
                <a:moveTo>
                  <a:pt x="0" y="0"/>
                </a:moveTo>
                <a:lnTo>
                  <a:pt x="8" y="65"/>
                </a:lnTo>
                <a:lnTo>
                  <a:pt x="58" y="69"/>
                </a:lnTo>
                <a:lnTo>
                  <a:pt x="51"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89" name="ïSľïďé"/>
          <p:cNvSpPr/>
          <p:nvPr/>
        </p:nvSpPr>
        <p:spPr bwMode="auto">
          <a:xfrm>
            <a:off x="1663138" y="2449177"/>
            <a:ext cx="131441" cy="730154"/>
          </a:xfrm>
          <a:custGeom>
            <a:avLst/>
            <a:gdLst>
              <a:gd name="T0" fmla="*/ 37 w 140"/>
              <a:gd name="T1" fmla="*/ 0 h 780"/>
              <a:gd name="T2" fmla="*/ 5 w 140"/>
              <a:gd name="T3" fmla="*/ 73 h 780"/>
              <a:gd name="T4" fmla="*/ 104 w 140"/>
              <a:gd name="T5" fmla="*/ 777 h 780"/>
              <a:gd name="T6" fmla="*/ 140 w 140"/>
              <a:gd name="T7" fmla="*/ 780 h 780"/>
              <a:gd name="T8" fmla="*/ 37 w 140"/>
              <a:gd name="T9" fmla="*/ 0 h 780"/>
            </a:gdLst>
            <a:ahLst/>
            <a:cxnLst>
              <a:cxn ang="0">
                <a:pos x="T0" y="T1"/>
              </a:cxn>
              <a:cxn ang="0">
                <a:pos x="T2" y="T3"/>
              </a:cxn>
              <a:cxn ang="0">
                <a:pos x="T4" y="T5"/>
              </a:cxn>
              <a:cxn ang="0">
                <a:pos x="T6" y="T7"/>
              </a:cxn>
              <a:cxn ang="0">
                <a:pos x="T8" y="T9"/>
              </a:cxn>
            </a:cxnLst>
            <a:rect l="0" t="0" r="r" b="b"/>
            <a:pathLst>
              <a:path w="140" h="780">
                <a:moveTo>
                  <a:pt x="37" y="0"/>
                </a:moveTo>
                <a:cubicBezTo>
                  <a:pt x="14" y="16"/>
                  <a:pt x="0" y="44"/>
                  <a:pt x="5" y="73"/>
                </a:cubicBezTo>
                <a:cubicBezTo>
                  <a:pt x="104" y="777"/>
                  <a:pt x="104" y="777"/>
                  <a:pt x="104" y="777"/>
                </a:cubicBezTo>
                <a:cubicBezTo>
                  <a:pt x="140" y="780"/>
                  <a:pt x="140" y="780"/>
                  <a:pt x="140" y="780"/>
                </a:cubicBezTo>
                <a:cubicBezTo>
                  <a:pt x="37" y="0"/>
                  <a:pt x="37" y="0"/>
                  <a:pt x="37" y="0"/>
                </a:cubicBezTo>
              </a:path>
            </a:pathLst>
          </a:custGeom>
          <a:solidFill>
            <a:srgbClr val="9DACC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0" name="î$ļïḍê"/>
          <p:cNvSpPr/>
          <p:nvPr/>
        </p:nvSpPr>
        <p:spPr bwMode="auto">
          <a:xfrm>
            <a:off x="1702570" y="2096259"/>
            <a:ext cx="2300213" cy="1694271"/>
          </a:xfrm>
          <a:custGeom>
            <a:avLst/>
            <a:gdLst>
              <a:gd name="T0" fmla="*/ 2448 w 2453"/>
              <a:gd name="T1" fmla="*/ 1442 h 1810"/>
              <a:gd name="T2" fmla="*/ 2382 w 2453"/>
              <a:gd name="T3" fmla="*/ 1527 h 1810"/>
              <a:gd name="T4" fmla="*/ 271 w 2453"/>
              <a:gd name="T5" fmla="*/ 1805 h 1810"/>
              <a:gd name="T6" fmla="*/ 185 w 2453"/>
              <a:gd name="T7" fmla="*/ 1739 h 1810"/>
              <a:gd name="T8" fmla="*/ 5 w 2453"/>
              <a:gd name="T9" fmla="*/ 369 h 1810"/>
              <a:gd name="T10" fmla="*/ 71 w 2453"/>
              <a:gd name="T11" fmla="*/ 283 h 1810"/>
              <a:gd name="T12" fmla="*/ 2182 w 2453"/>
              <a:gd name="T13" fmla="*/ 5 h 1810"/>
              <a:gd name="T14" fmla="*/ 2268 w 2453"/>
              <a:gd name="T15" fmla="*/ 71 h 1810"/>
              <a:gd name="T16" fmla="*/ 2448 w 2453"/>
              <a:gd name="T17" fmla="*/ 1442 h 1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53" h="1810">
                <a:moveTo>
                  <a:pt x="2448" y="1442"/>
                </a:moveTo>
                <a:cubicBezTo>
                  <a:pt x="2453" y="1483"/>
                  <a:pt x="2424" y="1522"/>
                  <a:pt x="2382" y="1527"/>
                </a:cubicBezTo>
                <a:cubicBezTo>
                  <a:pt x="271" y="1805"/>
                  <a:pt x="271" y="1805"/>
                  <a:pt x="271" y="1805"/>
                </a:cubicBezTo>
                <a:cubicBezTo>
                  <a:pt x="229" y="1810"/>
                  <a:pt x="191" y="1781"/>
                  <a:pt x="185" y="1739"/>
                </a:cubicBezTo>
                <a:cubicBezTo>
                  <a:pt x="5" y="369"/>
                  <a:pt x="5" y="369"/>
                  <a:pt x="5" y="369"/>
                </a:cubicBezTo>
                <a:cubicBezTo>
                  <a:pt x="0" y="327"/>
                  <a:pt x="29" y="288"/>
                  <a:pt x="71" y="283"/>
                </a:cubicBezTo>
                <a:cubicBezTo>
                  <a:pt x="2182" y="5"/>
                  <a:pt x="2182" y="5"/>
                  <a:pt x="2182" y="5"/>
                </a:cubicBezTo>
                <a:cubicBezTo>
                  <a:pt x="2224" y="0"/>
                  <a:pt x="2262" y="29"/>
                  <a:pt x="2268" y="71"/>
                </a:cubicBezTo>
                <a:cubicBezTo>
                  <a:pt x="2448" y="1442"/>
                  <a:pt x="2448" y="1442"/>
                  <a:pt x="2448" y="1442"/>
                </a:cubicBezTo>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1" name="íṧľidê"/>
          <p:cNvSpPr/>
          <p:nvPr/>
        </p:nvSpPr>
        <p:spPr bwMode="auto">
          <a:xfrm>
            <a:off x="1717686" y="2111374"/>
            <a:ext cx="2272611" cy="1664040"/>
          </a:xfrm>
          <a:custGeom>
            <a:avLst/>
            <a:gdLst>
              <a:gd name="T0" fmla="*/ 2290 w 2424"/>
              <a:gd name="T1" fmla="*/ 551 h 1778"/>
              <a:gd name="T2" fmla="*/ 2406 w 2424"/>
              <a:gd name="T3" fmla="*/ 1429 h 1778"/>
              <a:gd name="T4" fmla="*/ 2396 w 2424"/>
              <a:gd name="T5" fmla="*/ 1466 h 1778"/>
              <a:gd name="T6" fmla="*/ 2363 w 2424"/>
              <a:gd name="T7" fmla="*/ 1485 h 1778"/>
              <a:gd name="T8" fmla="*/ 1057 w 2424"/>
              <a:gd name="T9" fmla="*/ 1657 h 1778"/>
              <a:gd name="T10" fmla="*/ 1053 w 2424"/>
              <a:gd name="T11" fmla="*/ 1672 h 1778"/>
              <a:gd name="T12" fmla="*/ 2365 w 2424"/>
              <a:gd name="T13" fmla="*/ 1500 h 1778"/>
              <a:gd name="T14" fmla="*/ 2405 w 2424"/>
              <a:gd name="T15" fmla="*/ 1478 h 1778"/>
              <a:gd name="T16" fmla="*/ 2421 w 2424"/>
              <a:gd name="T17" fmla="*/ 1436 h 1778"/>
              <a:gd name="T18" fmla="*/ 2421 w 2424"/>
              <a:gd name="T19" fmla="*/ 1427 h 1778"/>
              <a:gd name="T20" fmla="*/ 2424 w 2424"/>
              <a:gd name="T21" fmla="*/ 1426 h 1778"/>
              <a:gd name="T22" fmla="*/ 2424 w 2424"/>
              <a:gd name="T23" fmla="*/ 1426 h 1778"/>
              <a:gd name="T24" fmla="*/ 2421 w 2424"/>
              <a:gd name="T25" fmla="*/ 1427 h 1778"/>
              <a:gd name="T26" fmla="*/ 2306 w 2424"/>
              <a:gd name="T27" fmla="*/ 557 h 1778"/>
              <a:gd name="T28" fmla="*/ 2290 w 2424"/>
              <a:gd name="T29" fmla="*/ 551 h 1778"/>
              <a:gd name="T30" fmla="*/ 789 w 2424"/>
              <a:gd name="T31" fmla="*/ 182 h 1778"/>
              <a:gd name="T32" fmla="*/ 57 w 2424"/>
              <a:gd name="T33" fmla="*/ 278 h 1778"/>
              <a:gd name="T34" fmla="*/ 16 w 2424"/>
              <a:gd name="T35" fmla="*/ 300 h 1778"/>
              <a:gd name="T36" fmla="*/ 0 w 2424"/>
              <a:gd name="T37" fmla="*/ 343 h 1778"/>
              <a:gd name="T38" fmla="*/ 1 w 2424"/>
              <a:gd name="T39" fmla="*/ 351 h 1778"/>
              <a:gd name="T40" fmla="*/ 181 w 2424"/>
              <a:gd name="T41" fmla="*/ 1721 h 1778"/>
              <a:gd name="T42" fmla="*/ 202 w 2424"/>
              <a:gd name="T43" fmla="*/ 1762 h 1778"/>
              <a:gd name="T44" fmla="*/ 245 w 2424"/>
              <a:gd name="T45" fmla="*/ 1778 h 1778"/>
              <a:gd name="T46" fmla="*/ 254 w 2424"/>
              <a:gd name="T47" fmla="*/ 1777 h 1778"/>
              <a:gd name="T48" fmla="*/ 456 w 2424"/>
              <a:gd name="T49" fmla="*/ 1751 h 1778"/>
              <a:gd name="T50" fmla="*/ 459 w 2424"/>
              <a:gd name="T51" fmla="*/ 1735 h 1778"/>
              <a:gd name="T52" fmla="*/ 252 w 2424"/>
              <a:gd name="T53" fmla="*/ 1762 h 1778"/>
              <a:gd name="T54" fmla="*/ 245 w 2424"/>
              <a:gd name="T55" fmla="*/ 1763 h 1778"/>
              <a:gd name="T56" fmla="*/ 196 w 2424"/>
              <a:gd name="T57" fmla="*/ 1719 h 1778"/>
              <a:gd name="T58" fmla="*/ 15 w 2424"/>
              <a:gd name="T59" fmla="*/ 349 h 1778"/>
              <a:gd name="T60" fmla="*/ 58 w 2424"/>
              <a:gd name="T61" fmla="*/ 293 h 1778"/>
              <a:gd name="T62" fmla="*/ 786 w 2424"/>
              <a:gd name="T63" fmla="*/ 198 h 1778"/>
              <a:gd name="T64" fmla="*/ 789 w 2424"/>
              <a:gd name="T65" fmla="*/ 182 h 1778"/>
              <a:gd name="T66" fmla="*/ 2176 w 2424"/>
              <a:gd name="T67" fmla="*/ 0 h 1778"/>
              <a:gd name="T68" fmla="*/ 2168 w 2424"/>
              <a:gd name="T69" fmla="*/ 1 h 1778"/>
              <a:gd name="T70" fmla="*/ 1387 w 2424"/>
              <a:gd name="T71" fmla="*/ 103 h 1778"/>
              <a:gd name="T72" fmla="*/ 1384 w 2424"/>
              <a:gd name="T73" fmla="*/ 119 h 1778"/>
              <a:gd name="T74" fmla="*/ 2170 w 2424"/>
              <a:gd name="T75" fmla="*/ 16 h 1778"/>
              <a:gd name="T76" fmla="*/ 2176 w 2424"/>
              <a:gd name="T77" fmla="*/ 15 h 1778"/>
              <a:gd name="T78" fmla="*/ 2226 w 2424"/>
              <a:gd name="T79" fmla="*/ 59 h 1778"/>
              <a:gd name="T80" fmla="*/ 2284 w 2424"/>
              <a:gd name="T81" fmla="*/ 505 h 1778"/>
              <a:gd name="T82" fmla="*/ 2300 w 2424"/>
              <a:gd name="T83" fmla="*/ 512 h 1778"/>
              <a:gd name="T84" fmla="*/ 2241 w 2424"/>
              <a:gd name="T85" fmla="*/ 57 h 1778"/>
              <a:gd name="T86" fmla="*/ 2219 w 2424"/>
              <a:gd name="T87" fmla="*/ 16 h 1778"/>
              <a:gd name="T88" fmla="*/ 2176 w 2424"/>
              <a:gd name="T89" fmla="*/ 0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24" h="1778">
                <a:moveTo>
                  <a:pt x="2290" y="551"/>
                </a:moveTo>
                <a:cubicBezTo>
                  <a:pt x="2406" y="1429"/>
                  <a:pt x="2406" y="1429"/>
                  <a:pt x="2406" y="1429"/>
                </a:cubicBezTo>
                <a:cubicBezTo>
                  <a:pt x="2407" y="1442"/>
                  <a:pt x="2404" y="1455"/>
                  <a:pt x="2396" y="1466"/>
                </a:cubicBezTo>
                <a:cubicBezTo>
                  <a:pt x="2388" y="1476"/>
                  <a:pt x="2376" y="1483"/>
                  <a:pt x="2363" y="1485"/>
                </a:cubicBezTo>
                <a:cubicBezTo>
                  <a:pt x="1057" y="1657"/>
                  <a:pt x="1057" y="1657"/>
                  <a:pt x="1057" y="1657"/>
                </a:cubicBezTo>
                <a:cubicBezTo>
                  <a:pt x="1053" y="1672"/>
                  <a:pt x="1053" y="1672"/>
                  <a:pt x="1053" y="1672"/>
                </a:cubicBezTo>
                <a:cubicBezTo>
                  <a:pt x="2365" y="1500"/>
                  <a:pt x="2365" y="1500"/>
                  <a:pt x="2365" y="1500"/>
                </a:cubicBezTo>
                <a:cubicBezTo>
                  <a:pt x="2381" y="1498"/>
                  <a:pt x="2395" y="1490"/>
                  <a:pt x="2405" y="1478"/>
                </a:cubicBezTo>
                <a:cubicBezTo>
                  <a:pt x="2415" y="1467"/>
                  <a:pt x="2421" y="1452"/>
                  <a:pt x="2421" y="1436"/>
                </a:cubicBezTo>
                <a:cubicBezTo>
                  <a:pt x="2421" y="1433"/>
                  <a:pt x="2421" y="1430"/>
                  <a:pt x="2421" y="1427"/>
                </a:cubicBezTo>
                <a:cubicBezTo>
                  <a:pt x="2424" y="1426"/>
                  <a:pt x="2424" y="1426"/>
                  <a:pt x="2424" y="1426"/>
                </a:cubicBezTo>
                <a:cubicBezTo>
                  <a:pt x="2424" y="1426"/>
                  <a:pt x="2424" y="1426"/>
                  <a:pt x="2424" y="1426"/>
                </a:cubicBezTo>
                <a:cubicBezTo>
                  <a:pt x="2421" y="1427"/>
                  <a:pt x="2421" y="1427"/>
                  <a:pt x="2421" y="1427"/>
                </a:cubicBezTo>
                <a:cubicBezTo>
                  <a:pt x="2306" y="557"/>
                  <a:pt x="2306" y="557"/>
                  <a:pt x="2306" y="557"/>
                </a:cubicBezTo>
                <a:cubicBezTo>
                  <a:pt x="2290" y="551"/>
                  <a:pt x="2290" y="551"/>
                  <a:pt x="2290" y="551"/>
                </a:cubicBezTo>
                <a:moveTo>
                  <a:pt x="789" y="182"/>
                </a:moveTo>
                <a:cubicBezTo>
                  <a:pt x="57" y="278"/>
                  <a:pt x="57" y="278"/>
                  <a:pt x="57" y="278"/>
                </a:cubicBezTo>
                <a:cubicBezTo>
                  <a:pt x="40" y="280"/>
                  <a:pt x="26" y="288"/>
                  <a:pt x="16" y="300"/>
                </a:cubicBezTo>
                <a:cubicBezTo>
                  <a:pt x="6" y="312"/>
                  <a:pt x="0" y="327"/>
                  <a:pt x="0" y="343"/>
                </a:cubicBezTo>
                <a:cubicBezTo>
                  <a:pt x="0" y="345"/>
                  <a:pt x="0" y="348"/>
                  <a:pt x="1" y="351"/>
                </a:cubicBezTo>
                <a:cubicBezTo>
                  <a:pt x="181" y="1721"/>
                  <a:pt x="181" y="1721"/>
                  <a:pt x="181" y="1721"/>
                </a:cubicBezTo>
                <a:cubicBezTo>
                  <a:pt x="183" y="1738"/>
                  <a:pt x="191" y="1752"/>
                  <a:pt x="202" y="1762"/>
                </a:cubicBezTo>
                <a:cubicBezTo>
                  <a:pt x="214" y="1772"/>
                  <a:pt x="229" y="1778"/>
                  <a:pt x="245" y="1778"/>
                </a:cubicBezTo>
                <a:cubicBezTo>
                  <a:pt x="248" y="1778"/>
                  <a:pt x="251" y="1778"/>
                  <a:pt x="254" y="1777"/>
                </a:cubicBezTo>
                <a:cubicBezTo>
                  <a:pt x="456" y="1751"/>
                  <a:pt x="456" y="1751"/>
                  <a:pt x="456" y="1751"/>
                </a:cubicBezTo>
                <a:cubicBezTo>
                  <a:pt x="459" y="1735"/>
                  <a:pt x="459" y="1735"/>
                  <a:pt x="459" y="1735"/>
                </a:cubicBezTo>
                <a:cubicBezTo>
                  <a:pt x="252" y="1762"/>
                  <a:pt x="252" y="1762"/>
                  <a:pt x="252" y="1762"/>
                </a:cubicBezTo>
                <a:cubicBezTo>
                  <a:pt x="249" y="1763"/>
                  <a:pt x="247" y="1763"/>
                  <a:pt x="245" y="1763"/>
                </a:cubicBezTo>
                <a:cubicBezTo>
                  <a:pt x="220" y="1763"/>
                  <a:pt x="199" y="1744"/>
                  <a:pt x="196" y="1719"/>
                </a:cubicBezTo>
                <a:cubicBezTo>
                  <a:pt x="15" y="349"/>
                  <a:pt x="15" y="349"/>
                  <a:pt x="15" y="349"/>
                </a:cubicBezTo>
                <a:cubicBezTo>
                  <a:pt x="12" y="322"/>
                  <a:pt x="31" y="297"/>
                  <a:pt x="58" y="293"/>
                </a:cubicBezTo>
                <a:cubicBezTo>
                  <a:pt x="786" y="198"/>
                  <a:pt x="786" y="198"/>
                  <a:pt x="786" y="198"/>
                </a:cubicBezTo>
                <a:cubicBezTo>
                  <a:pt x="789" y="182"/>
                  <a:pt x="789" y="182"/>
                  <a:pt x="789" y="182"/>
                </a:cubicBezTo>
                <a:moveTo>
                  <a:pt x="2176" y="0"/>
                </a:moveTo>
                <a:cubicBezTo>
                  <a:pt x="2173" y="0"/>
                  <a:pt x="2170" y="0"/>
                  <a:pt x="2168" y="1"/>
                </a:cubicBezTo>
                <a:cubicBezTo>
                  <a:pt x="1387" y="103"/>
                  <a:pt x="1387" y="103"/>
                  <a:pt x="1387" y="103"/>
                </a:cubicBezTo>
                <a:cubicBezTo>
                  <a:pt x="1384" y="119"/>
                  <a:pt x="1384" y="119"/>
                  <a:pt x="1384" y="119"/>
                </a:cubicBezTo>
                <a:cubicBezTo>
                  <a:pt x="2170" y="16"/>
                  <a:pt x="2170" y="16"/>
                  <a:pt x="2170" y="16"/>
                </a:cubicBezTo>
                <a:cubicBezTo>
                  <a:pt x="2172" y="15"/>
                  <a:pt x="2174" y="15"/>
                  <a:pt x="2176" y="15"/>
                </a:cubicBezTo>
                <a:cubicBezTo>
                  <a:pt x="2201" y="15"/>
                  <a:pt x="2222" y="34"/>
                  <a:pt x="2226" y="59"/>
                </a:cubicBezTo>
                <a:cubicBezTo>
                  <a:pt x="2284" y="505"/>
                  <a:pt x="2284" y="505"/>
                  <a:pt x="2284" y="505"/>
                </a:cubicBezTo>
                <a:cubicBezTo>
                  <a:pt x="2300" y="512"/>
                  <a:pt x="2300" y="512"/>
                  <a:pt x="2300" y="512"/>
                </a:cubicBezTo>
                <a:cubicBezTo>
                  <a:pt x="2241" y="57"/>
                  <a:pt x="2241" y="57"/>
                  <a:pt x="2241" y="57"/>
                </a:cubicBezTo>
                <a:cubicBezTo>
                  <a:pt x="2238" y="40"/>
                  <a:pt x="2230" y="26"/>
                  <a:pt x="2219" y="16"/>
                </a:cubicBezTo>
                <a:cubicBezTo>
                  <a:pt x="2207" y="6"/>
                  <a:pt x="2192" y="0"/>
                  <a:pt x="2176" y="0"/>
                </a:cubicBezTo>
              </a:path>
            </a:pathLst>
          </a:custGeom>
          <a:solidFill>
            <a:srgbClr val="373B4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2" name="ïSļïďé"/>
          <p:cNvSpPr/>
          <p:nvPr/>
        </p:nvSpPr>
        <p:spPr bwMode="auto">
          <a:xfrm>
            <a:off x="1695998" y="2089686"/>
            <a:ext cx="2313357" cy="1707415"/>
          </a:xfrm>
          <a:custGeom>
            <a:avLst/>
            <a:gdLst>
              <a:gd name="T0" fmla="*/ 2455 w 2467"/>
              <a:gd name="T1" fmla="*/ 1449 h 1824"/>
              <a:gd name="T2" fmla="*/ 2444 w 2467"/>
              <a:gd name="T3" fmla="*/ 1450 h 1824"/>
              <a:gd name="T4" fmla="*/ 2444 w 2467"/>
              <a:gd name="T5" fmla="*/ 1459 h 1824"/>
              <a:gd name="T6" fmla="*/ 2428 w 2467"/>
              <a:gd name="T7" fmla="*/ 1501 h 1824"/>
              <a:gd name="T8" fmla="*/ 2388 w 2467"/>
              <a:gd name="T9" fmla="*/ 1523 h 1824"/>
              <a:gd name="T10" fmla="*/ 277 w 2467"/>
              <a:gd name="T11" fmla="*/ 1800 h 1824"/>
              <a:gd name="T12" fmla="*/ 268 w 2467"/>
              <a:gd name="T13" fmla="*/ 1801 h 1824"/>
              <a:gd name="T14" fmla="*/ 225 w 2467"/>
              <a:gd name="T15" fmla="*/ 1785 h 1824"/>
              <a:gd name="T16" fmla="*/ 204 w 2467"/>
              <a:gd name="T17" fmla="*/ 1744 h 1824"/>
              <a:gd name="T18" fmla="*/ 24 w 2467"/>
              <a:gd name="T19" fmla="*/ 374 h 1824"/>
              <a:gd name="T20" fmla="*/ 23 w 2467"/>
              <a:gd name="T21" fmla="*/ 366 h 1824"/>
              <a:gd name="T22" fmla="*/ 39 w 2467"/>
              <a:gd name="T23" fmla="*/ 323 h 1824"/>
              <a:gd name="T24" fmla="*/ 80 w 2467"/>
              <a:gd name="T25" fmla="*/ 301 h 1824"/>
              <a:gd name="T26" fmla="*/ 2191 w 2467"/>
              <a:gd name="T27" fmla="*/ 24 h 1824"/>
              <a:gd name="T28" fmla="*/ 2199 w 2467"/>
              <a:gd name="T29" fmla="*/ 23 h 1824"/>
              <a:gd name="T30" fmla="*/ 2242 w 2467"/>
              <a:gd name="T31" fmla="*/ 39 h 1824"/>
              <a:gd name="T32" fmla="*/ 2264 w 2467"/>
              <a:gd name="T33" fmla="*/ 80 h 1824"/>
              <a:gd name="T34" fmla="*/ 2444 w 2467"/>
              <a:gd name="T35" fmla="*/ 1450 h 1824"/>
              <a:gd name="T36" fmla="*/ 2455 w 2467"/>
              <a:gd name="T37" fmla="*/ 1449 h 1824"/>
              <a:gd name="T38" fmla="*/ 2466 w 2467"/>
              <a:gd name="T39" fmla="*/ 1447 h 1824"/>
              <a:gd name="T40" fmla="*/ 2286 w 2467"/>
              <a:gd name="T41" fmla="*/ 77 h 1824"/>
              <a:gd name="T42" fmla="*/ 2257 w 2467"/>
              <a:gd name="T43" fmla="*/ 22 h 1824"/>
              <a:gd name="T44" fmla="*/ 2199 w 2467"/>
              <a:gd name="T45" fmla="*/ 0 h 1824"/>
              <a:gd name="T46" fmla="*/ 2188 w 2467"/>
              <a:gd name="T47" fmla="*/ 1 h 1824"/>
              <a:gd name="T48" fmla="*/ 77 w 2467"/>
              <a:gd name="T49" fmla="*/ 279 h 1824"/>
              <a:gd name="T50" fmla="*/ 22 w 2467"/>
              <a:gd name="T51" fmla="*/ 308 h 1824"/>
              <a:gd name="T52" fmla="*/ 0 w 2467"/>
              <a:gd name="T53" fmla="*/ 366 h 1824"/>
              <a:gd name="T54" fmla="*/ 1 w 2467"/>
              <a:gd name="T55" fmla="*/ 377 h 1824"/>
              <a:gd name="T56" fmla="*/ 181 w 2467"/>
              <a:gd name="T57" fmla="*/ 1747 h 1824"/>
              <a:gd name="T58" fmla="*/ 211 w 2467"/>
              <a:gd name="T59" fmla="*/ 1802 h 1824"/>
              <a:gd name="T60" fmla="*/ 268 w 2467"/>
              <a:gd name="T61" fmla="*/ 1824 h 1824"/>
              <a:gd name="T62" fmla="*/ 280 w 2467"/>
              <a:gd name="T63" fmla="*/ 1823 h 1824"/>
              <a:gd name="T64" fmla="*/ 2391 w 2467"/>
              <a:gd name="T65" fmla="*/ 1545 h 1824"/>
              <a:gd name="T66" fmla="*/ 2445 w 2467"/>
              <a:gd name="T67" fmla="*/ 1516 h 1824"/>
              <a:gd name="T68" fmla="*/ 2467 w 2467"/>
              <a:gd name="T69" fmla="*/ 1459 h 1824"/>
              <a:gd name="T70" fmla="*/ 2466 w 2467"/>
              <a:gd name="T71" fmla="*/ 1447 h 1824"/>
              <a:gd name="T72" fmla="*/ 2455 w 2467"/>
              <a:gd name="T73" fmla="*/ 1449 h 1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67" h="1824">
                <a:moveTo>
                  <a:pt x="2455" y="1449"/>
                </a:moveTo>
                <a:cubicBezTo>
                  <a:pt x="2444" y="1450"/>
                  <a:pt x="2444" y="1450"/>
                  <a:pt x="2444" y="1450"/>
                </a:cubicBezTo>
                <a:cubicBezTo>
                  <a:pt x="2444" y="1453"/>
                  <a:pt x="2444" y="1456"/>
                  <a:pt x="2444" y="1459"/>
                </a:cubicBezTo>
                <a:cubicBezTo>
                  <a:pt x="2444" y="1475"/>
                  <a:pt x="2438" y="1490"/>
                  <a:pt x="2428" y="1501"/>
                </a:cubicBezTo>
                <a:cubicBezTo>
                  <a:pt x="2418" y="1513"/>
                  <a:pt x="2404" y="1521"/>
                  <a:pt x="2388" y="1523"/>
                </a:cubicBezTo>
                <a:cubicBezTo>
                  <a:pt x="277" y="1800"/>
                  <a:pt x="277" y="1800"/>
                  <a:pt x="277" y="1800"/>
                </a:cubicBezTo>
                <a:cubicBezTo>
                  <a:pt x="274" y="1801"/>
                  <a:pt x="271" y="1801"/>
                  <a:pt x="268" y="1801"/>
                </a:cubicBezTo>
                <a:cubicBezTo>
                  <a:pt x="252" y="1801"/>
                  <a:pt x="237" y="1795"/>
                  <a:pt x="225" y="1785"/>
                </a:cubicBezTo>
                <a:cubicBezTo>
                  <a:pt x="214" y="1775"/>
                  <a:pt x="206" y="1761"/>
                  <a:pt x="204" y="1744"/>
                </a:cubicBezTo>
                <a:cubicBezTo>
                  <a:pt x="24" y="374"/>
                  <a:pt x="24" y="374"/>
                  <a:pt x="24" y="374"/>
                </a:cubicBezTo>
                <a:cubicBezTo>
                  <a:pt x="23" y="371"/>
                  <a:pt x="23" y="368"/>
                  <a:pt x="23" y="366"/>
                </a:cubicBezTo>
                <a:cubicBezTo>
                  <a:pt x="23" y="350"/>
                  <a:pt x="29" y="335"/>
                  <a:pt x="39" y="323"/>
                </a:cubicBezTo>
                <a:cubicBezTo>
                  <a:pt x="49" y="311"/>
                  <a:pt x="63" y="303"/>
                  <a:pt x="80" y="301"/>
                </a:cubicBezTo>
                <a:cubicBezTo>
                  <a:pt x="2191" y="24"/>
                  <a:pt x="2191" y="24"/>
                  <a:pt x="2191" y="24"/>
                </a:cubicBezTo>
                <a:cubicBezTo>
                  <a:pt x="2193" y="23"/>
                  <a:pt x="2196" y="23"/>
                  <a:pt x="2199" y="23"/>
                </a:cubicBezTo>
                <a:cubicBezTo>
                  <a:pt x="2215" y="23"/>
                  <a:pt x="2230" y="29"/>
                  <a:pt x="2242" y="39"/>
                </a:cubicBezTo>
                <a:cubicBezTo>
                  <a:pt x="2253" y="49"/>
                  <a:pt x="2261" y="63"/>
                  <a:pt x="2264" y="80"/>
                </a:cubicBezTo>
                <a:cubicBezTo>
                  <a:pt x="2444" y="1450"/>
                  <a:pt x="2444" y="1450"/>
                  <a:pt x="2444" y="1450"/>
                </a:cubicBezTo>
                <a:cubicBezTo>
                  <a:pt x="2455" y="1449"/>
                  <a:pt x="2455" y="1449"/>
                  <a:pt x="2455" y="1449"/>
                </a:cubicBezTo>
                <a:cubicBezTo>
                  <a:pt x="2466" y="1447"/>
                  <a:pt x="2466" y="1447"/>
                  <a:pt x="2466" y="1447"/>
                </a:cubicBezTo>
                <a:cubicBezTo>
                  <a:pt x="2286" y="77"/>
                  <a:pt x="2286" y="77"/>
                  <a:pt x="2286" y="77"/>
                </a:cubicBezTo>
                <a:cubicBezTo>
                  <a:pt x="2283" y="55"/>
                  <a:pt x="2272" y="36"/>
                  <a:pt x="2257" y="22"/>
                </a:cubicBezTo>
                <a:cubicBezTo>
                  <a:pt x="2241" y="9"/>
                  <a:pt x="2221" y="0"/>
                  <a:pt x="2199" y="0"/>
                </a:cubicBezTo>
                <a:cubicBezTo>
                  <a:pt x="2195" y="0"/>
                  <a:pt x="2192" y="1"/>
                  <a:pt x="2188" y="1"/>
                </a:cubicBezTo>
                <a:cubicBezTo>
                  <a:pt x="77" y="279"/>
                  <a:pt x="77" y="279"/>
                  <a:pt x="77" y="279"/>
                </a:cubicBezTo>
                <a:cubicBezTo>
                  <a:pt x="55" y="282"/>
                  <a:pt x="35" y="293"/>
                  <a:pt x="22" y="308"/>
                </a:cubicBezTo>
                <a:cubicBezTo>
                  <a:pt x="8" y="324"/>
                  <a:pt x="0" y="344"/>
                  <a:pt x="0" y="366"/>
                </a:cubicBezTo>
                <a:cubicBezTo>
                  <a:pt x="0" y="369"/>
                  <a:pt x="1" y="373"/>
                  <a:pt x="1" y="377"/>
                </a:cubicBezTo>
                <a:cubicBezTo>
                  <a:pt x="181" y="1747"/>
                  <a:pt x="181" y="1747"/>
                  <a:pt x="181" y="1747"/>
                </a:cubicBezTo>
                <a:cubicBezTo>
                  <a:pt x="184" y="1769"/>
                  <a:pt x="195" y="1789"/>
                  <a:pt x="211" y="1802"/>
                </a:cubicBezTo>
                <a:cubicBezTo>
                  <a:pt x="226" y="1816"/>
                  <a:pt x="246" y="1824"/>
                  <a:pt x="268" y="1824"/>
                </a:cubicBezTo>
                <a:cubicBezTo>
                  <a:pt x="272" y="1824"/>
                  <a:pt x="276" y="1823"/>
                  <a:pt x="280" y="1823"/>
                </a:cubicBezTo>
                <a:cubicBezTo>
                  <a:pt x="2391" y="1545"/>
                  <a:pt x="2391" y="1545"/>
                  <a:pt x="2391" y="1545"/>
                </a:cubicBezTo>
                <a:cubicBezTo>
                  <a:pt x="2413" y="1542"/>
                  <a:pt x="2432" y="1532"/>
                  <a:pt x="2445" y="1516"/>
                </a:cubicBezTo>
                <a:cubicBezTo>
                  <a:pt x="2459" y="1500"/>
                  <a:pt x="2467" y="1480"/>
                  <a:pt x="2467" y="1459"/>
                </a:cubicBezTo>
                <a:cubicBezTo>
                  <a:pt x="2467" y="1455"/>
                  <a:pt x="2467" y="1451"/>
                  <a:pt x="2466" y="1447"/>
                </a:cubicBezTo>
                <a:cubicBezTo>
                  <a:pt x="2455" y="1449"/>
                  <a:pt x="2455" y="1449"/>
                  <a:pt x="2455" y="1449"/>
                </a:cubicBezTo>
              </a:path>
            </a:pathLst>
          </a:custGeom>
          <a:solidFill>
            <a:srgbClr val="BFC9D8"/>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3" name="îṥḷîďè"/>
          <p:cNvSpPr/>
          <p:nvPr/>
        </p:nvSpPr>
        <p:spPr bwMode="auto">
          <a:xfrm>
            <a:off x="2462297" y="2248073"/>
            <a:ext cx="88066" cy="11173"/>
          </a:xfrm>
          <a:custGeom>
            <a:avLst/>
            <a:gdLst>
              <a:gd name="T0" fmla="*/ 134 w 134"/>
              <a:gd name="T1" fmla="*/ 0 h 17"/>
              <a:gd name="T2" fmla="*/ 1 w 134"/>
              <a:gd name="T3" fmla="*/ 17 h 17"/>
              <a:gd name="T4" fmla="*/ 0 w 134"/>
              <a:gd name="T5" fmla="*/ 17 h 17"/>
              <a:gd name="T6" fmla="*/ 134 w 134"/>
              <a:gd name="T7" fmla="*/ 0 h 17"/>
            </a:gdLst>
            <a:ahLst/>
            <a:cxnLst>
              <a:cxn ang="0">
                <a:pos x="T0" y="T1"/>
              </a:cxn>
              <a:cxn ang="0">
                <a:pos x="T2" y="T3"/>
              </a:cxn>
              <a:cxn ang="0">
                <a:pos x="T4" y="T5"/>
              </a:cxn>
              <a:cxn ang="0">
                <a:pos x="T6" y="T7"/>
              </a:cxn>
            </a:cxnLst>
            <a:rect l="0" t="0" r="r" b="b"/>
            <a:pathLst>
              <a:path w="134" h="17">
                <a:moveTo>
                  <a:pt x="134" y="0"/>
                </a:moveTo>
                <a:lnTo>
                  <a:pt x="1" y="17"/>
                </a:lnTo>
                <a:lnTo>
                  <a:pt x="0" y="17"/>
                </a:lnTo>
                <a:lnTo>
                  <a:pt x="134" y="0"/>
                </a:ln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4" name="iSļiďe"/>
          <p:cNvSpPr/>
          <p:nvPr/>
        </p:nvSpPr>
        <p:spPr bwMode="auto">
          <a:xfrm>
            <a:off x="2462297" y="2248073"/>
            <a:ext cx="88066" cy="11173"/>
          </a:xfrm>
          <a:custGeom>
            <a:avLst/>
            <a:gdLst>
              <a:gd name="T0" fmla="*/ 134 w 134"/>
              <a:gd name="T1" fmla="*/ 0 h 17"/>
              <a:gd name="T2" fmla="*/ 1 w 134"/>
              <a:gd name="T3" fmla="*/ 17 h 17"/>
              <a:gd name="T4" fmla="*/ 0 w 134"/>
              <a:gd name="T5" fmla="*/ 17 h 17"/>
              <a:gd name="T6" fmla="*/ 134 w 134"/>
              <a:gd name="T7" fmla="*/ 0 h 17"/>
            </a:gdLst>
            <a:ahLst/>
            <a:cxnLst>
              <a:cxn ang="0">
                <a:pos x="T0" y="T1"/>
              </a:cxn>
              <a:cxn ang="0">
                <a:pos x="T2" y="T3"/>
              </a:cxn>
              <a:cxn ang="0">
                <a:pos x="T4" y="T5"/>
              </a:cxn>
              <a:cxn ang="0">
                <a:pos x="T6" y="T7"/>
              </a:cxn>
            </a:cxnLst>
            <a:rect l="0" t="0" r="r" b="b"/>
            <a:pathLst>
              <a:path w="134" h="17">
                <a:moveTo>
                  <a:pt x="134" y="0"/>
                </a:moveTo>
                <a:lnTo>
                  <a:pt x="1" y="17"/>
                </a:lnTo>
                <a:lnTo>
                  <a:pt x="0" y="17"/>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5" name="îšļïḍê"/>
          <p:cNvSpPr/>
          <p:nvPr/>
        </p:nvSpPr>
        <p:spPr bwMode="auto">
          <a:xfrm>
            <a:off x="2424837" y="2222441"/>
            <a:ext cx="590169" cy="214248"/>
          </a:xfrm>
          <a:custGeom>
            <a:avLst/>
            <a:gdLst>
              <a:gd name="T0" fmla="*/ 674 w 898"/>
              <a:gd name="T1" fmla="*/ 30 h 326"/>
              <a:gd name="T2" fmla="*/ 45 w 898"/>
              <a:gd name="T3" fmla="*/ 113 h 326"/>
              <a:gd name="T4" fmla="*/ 0 w 898"/>
              <a:gd name="T5" fmla="*/ 326 h 326"/>
              <a:gd name="T6" fmla="*/ 853 w 898"/>
              <a:gd name="T7" fmla="*/ 215 h 326"/>
              <a:gd name="T8" fmla="*/ 876 w 898"/>
              <a:gd name="T9" fmla="*/ 107 h 326"/>
              <a:gd name="T10" fmla="*/ 674 w 898"/>
              <a:gd name="T11" fmla="*/ 30 h 326"/>
              <a:gd name="T12" fmla="*/ 898 w 898"/>
              <a:gd name="T13" fmla="*/ 0 h 326"/>
              <a:gd name="T14" fmla="*/ 810 w 898"/>
              <a:gd name="T15" fmla="*/ 11 h 326"/>
              <a:gd name="T16" fmla="*/ 888 w 898"/>
              <a:gd name="T17" fmla="*/ 43 h 326"/>
              <a:gd name="T18" fmla="*/ 898 w 898"/>
              <a:gd name="T1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8" h="326">
                <a:moveTo>
                  <a:pt x="674" y="30"/>
                </a:moveTo>
                <a:lnTo>
                  <a:pt x="45" y="113"/>
                </a:lnTo>
                <a:lnTo>
                  <a:pt x="0" y="326"/>
                </a:lnTo>
                <a:lnTo>
                  <a:pt x="853" y="215"/>
                </a:lnTo>
                <a:lnTo>
                  <a:pt x="876" y="107"/>
                </a:lnTo>
                <a:lnTo>
                  <a:pt x="674" y="30"/>
                </a:lnTo>
                <a:close/>
                <a:moveTo>
                  <a:pt x="898" y="0"/>
                </a:moveTo>
                <a:lnTo>
                  <a:pt x="810" y="11"/>
                </a:lnTo>
                <a:lnTo>
                  <a:pt x="888" y="43"/>
                </a:lnTo>
                <a:lnTo>
                  <a:pt x="898" y="0"/>
                </a:lnTo>
                <a:close/>
              </a:path>
            </a:pathLst>
          </a:custGeom>
          <a:solidFill>
            <a:srgbClr val="797F8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6" name="išļîdé"/>
          <p:cNvSpPr/>
          <p:nvPr/>
        </p:nvSpPr>
        <p:spPr bwMode="auto">
          <a:xfrm>
            <a:off x="2424837" y="2222441"/>
            <a:ext cx="590169" cy="214248"/>
          </a:xfrm>
          <a:custGeom>
            <a:avLst/>
            <a:gdLst>
              <a:gd name="T0" fmla="*/ 674 w 898"/>
              <a:gd name="T1" fmla="*/ 30 h 326"/>
              <a:gd name="T2" fmla="*/ 45 w 898"/>
              <a:gd name="T3" fmla="*/ 113 h 326"/>
              <a:gd name="T4" fmla="*/ 0 w 898"/>
              <a:gd name="T5" fmla="*/ 326 h 326"/>
              <a:gd name="T6" fmla="*/ 853 w 898"/>
              <a:gd name="T7" fmla="*/ 215 h 326"/>
              <a:gd name="T8" fmla="*/ 876 w 898"/>
              <a:gd name="T9" fmla="*/ 107 h 326"/>
              <a:gd name="T10" fmla="*/ 674 w 898"/>
              <a:gd name="T11" fmla="*/ 30 h 326"/>
              <a:gd name="T12" fmla="*/ 898 w 898"/>
              <a:gd name="T13" fmla="*/ 0 h 326"/>
              <a:gd name="T14" fmla="*/ 810 w 898"/>
              <a:gd name="T15" fmla="*/ 11 h 326"/>
              <a:gd name="T16" fmla="*/ 888 w 898"/>
              <a:gd name="T17" fmla="*/ 43 h 326"/>
              <a:gd name="T18" fmla="*/ 898 w 898"/>
              <a:gd name="T19"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8" h="326">
                <a:moveTo>
                  <a:pt x="674" y="30"/>
                </a:moveTo>
                <a:lnTo>
                  <a:pt x="45" y="113"/>
                </a:lnTo>
                <a:lnTo>
                  <a:pt x="0" y="326"/>
                </a:lnTo>
                <a:lnTo>
                  <a:pt x="853" y="215"/>
                </a:lnTo>
                <a:lnTo>
                  <a:pt x="876" y="107"/>
                </a:lnTo>
                <a:lnTo>
                  <a:pt x="674" y="30"/>
                </a:lnTo>
                <a:moveTo>
                  <a:pt x="898" y="0"/>
                </a:moveTo>
                <a:lnTo>
                  <a:pt x="810" y="11"/>
                </a:lnTo>
                <a:lnTo>
                  <a:pt x="888" y="43"/>
                </a:lnTo>
                <a:lnTo>
                  <a:pt x="8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7" name="ïṩḻïďè"/>
          <p:cNvSpPr/>
          <p:nvPr/>
        </p:nvSpPr>
        <p:spPr bwMode="auto">
          <a:xfrm>
            <a:off x="2454411" y="2207326"/>
            <a:ext cx="563881" cy="89380"/>
          </a:xfrm>
          <a:custGeom>
            <a:avLst/>
            <a:gdLst>
              <a:gd name="T0" fmla="*/ 588 w 858"/>
              <a:gd name="T1" fmla="*/ 36 h 136"/>
              <a:gd name="T2" fmla="*/ 5 w 858"/>
              <a:gd name="T3" fmla="*/ 113 h 136"/>
              <a:gd name="T4" fmla="*/ 0 w 858"/>
              <a:gd name="T5" fmla="*/ 136 h 136"/>
              <a:gd name="T6" fmla="*/ 629 w 858"/>
              <a:gd name="T7" fmla="*/ 53 h 136"/>
              <a:gd name="T8" fmla="*/ 588 w 858"/>
              <a:gd name="T9" fmla="*/ 36 h 136"/>
              <a:gd name="T10" fmla="*/ 858 w 858"/>
              <a:gd name="T11" fmla="*/ 0 h 136"/>
              <a:gd name="T12" fmla="*/ 724 w 858"/>
              <a:gd name="T13" fmla="*/ 19 h 136"/>
              <a:gd name="T14" fmla="*/ 765 w 858"/>
              <a:gd name="T15" fmla="*/ 34 h 136"/>
              <a:gd name="T16" fmla="*/ 853 w 858"/>
              <a:gd name="T17" fmla="*/ 23 h 136"/>
              <a:gd name="T18" fmla="*/ 858 w 85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8" h="136">
                <a:moveTo>
                  <a:pt x="588" y="36"/>
                </a:moveTo>
                <a:lnTo>
                  <a:pt x="5" y="113"/>
                </a:lnTo>
                <a:lnTo>
                  <a:pt x="0" y="136"/>
                </a:lnTo>
                <a:lnTo>
                  <a:pt x="629" y="53"/>
                </a:lnTo>
                <a:lnTo>
                  <a:pt x="588" y="36"/>
                </a:lnTo>
                <a:close/>
                <a:moveTo>
                  <a:pt x="858" y="0"/>
                </a:moveTo>
                <a:lnTo>
                  <a:pt x="724" y="19"/>
                </a:lnTo>
                <a:lnTo>
                  <a:pt x="765" y="34"/>
                </a:lnTo>
                <a:lnTo>
                  <a:pt x="853" y="23"/>
                </a:lnTo>
                <a:lnTo>
                  <a:pt x="858" y="0"/>
                </a:lnTo>
                <a:close/>
              </a:path>
            </a:pathLst>
          </a:custGeom>
          <a:solidFill>
            <a:srgbClr val="73767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8" name="iS1ïḋè"/>
          <p:cNvSpPr/>
          <p:nvPr/>
        </p:nvSpPr>
        <p:spPr bwMode="auto">
          <a:xfrm>
            <a:off x="2454411" y="2207326"/>
            <a:ext cx="563881" cy="89380"/>
          </a:xfrm>
          <a:custGeom>
            <a:avLst/>
            <a:gdLst>
              <a:gd name="T0" fmla="*/ 588 w 858"/>
              <a:gd name="T1" fmla="*/ 36 h 136"/>
              <a:gd name="T2" fmla="*/ 5 w 858"/>
              <a:gd name="T3" fmla="*/ 113 h 136"/>
              <a:gd name="T4" fmla="*/ 0 w 858"/>
              <a:gd name="T5" fmla="*/ 136 h 136"/>
              <a:gd name="T6" fmla="*/ 629 w 858"/>
              <a:gd name="T7" fmla="*/ 53 h 136"/>
              <a:gd name="T8" fmla="*/ 588 w 858"/>
              <a:gd name="T9" fmla="*/ 36 h 136"/>
              <a:gd name="T10" fmla="*/ 858 w 858"/>
              <a:gd name="T11" fmla="*/ 0 h 136"/>
              <a:gd name="T12" fmla="*/ 724 w 858"/>
              <a:gd name="T13" fmla="*/ 19 h 136"/>
              <a:gd name="T14" fmla="*/ 765 w 858"/>
              <a:gd name="T15" fmla="*/ 34 h 136"/>
              <a:gd name="T16" fmla="*/ 853 w 858"/>
              <a:gd name="T17" fmla="*/ 23 h 136"/>
              <a:gd name="T18" fmla="*/ 858 w 858"/>
              <a:gd name="T19"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8" h="136">
                <a:moveTo>
                  <a:pt x="588" y="36"/>
                </a:moveTo>
                <a:lnTo>
                  <a:pt x="5" y="113"/>
                </a:lnTo>
                <a:lnTo>
                  <a:pt x="0" y="136"/>
                </a:lnTo>
                <a:lnTo>
                  <a:pt x="629" y="53"/>
                </a:lnTo>
                <a:lnTo>
                  <a:pt x="588" y="36"/>
                </a:lnTo>
                <a:moveTo>
                  <a:pt x="858" y="0"/>
                </a:moveTo>
                <a:lnTo>
                  <a:pt x="724" y="19"/>
                </a:lnTo>
                <a:lnTo>
                  <a:pt x="765" y="34"/>
                </a:lnTo>
                <a:lnTo>
                  <a:pt x="853" y="23"/>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9" name="ïSlíḑè"/>
          <p:cNvSpPr/>
          <p:nvPr/>
        </p:nvSpPr>
        <p:spPr bwMode="auto">
          <a:xfrm>
            <a:off x="2457697" y="2189582"/>
            <a:ext cx="563881" cy="92009"/>
          </a:xfrm>
          <a:custGeom>
            <a:avLst/>
            <a:gdLst>
              <a:gd name="T0" fmla="*/ 527 w 858"/>
              <a:gd name="T1" fmla="*/ 42 h 140"/>
              <a:gd name="T2" fmla="*/ 141 w 858"/>
              <a:gd name="T3" fmla="*/ 89 h 140"/>
              <a:gd name="T4" fmla="*/ 7 w 858"/>
              <a:gd name="T5" fmla="*/ 106 h 140"/>
              <a:gd name="T6" fmla="*/ 0 w 858"/>
              <a:gd name="T7" fmla="*/ 140 h 140"/>
              <a:gd name="T8" fmla="*/ 583 w 858"/>
              <a:gd name="T9" fmla="*/ 63 h 140"/>
              <a:gd name="T10" fmla="*/ 527 w 858"/>
              <a:gd name="T11" fmla="*/ 42 h 140"/>
              <a:gd name="T12" fmla="*/ 858 w 858"/>
              <a:gd name="T13" fmla="*/ 0 h 140"/>
              <a:gd name="T14" fmla="*/ 666 w 858"/>
              <a:gd name="T15" fmla="*/ 24 h 140"/>
              <a:gd name="T16" fmla="*/ 719 w 858"/>
              <a:gd name="T17" fmla="*/ 46 h 140"/>
              <a:gd name="T18" fmla="*/ 853 w 858"/>
              <a:gd name="T19" fmla="*/ 27 h 140"/>
              <a:gd name="T20" fmla="*/ 858 w 858"/>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8" h="140">
                <a:moveTo>
                  <a:pt x="527" y="42"/>
                </a:moveTo>
                <a:lnTo>
                  <a:pt x="141" y="89"/>
                </a:lnTo>
                <a:lnTo>
                  <a:pt x="7" y="106"/>
                </a:lnTo>
                <a:lnTo>
                  <a:pt x="0" y="140"/>
                </a:lnTo>
                <a:lnTo>
                  <a:pt x="583" y="63"/>
                </a:lnTo>
                <a:lnTo>
                  <a:pt x="527" y="42"/>
                </a:lnTo>
                <a:close/>
                <a:moveTo>
                  <a:pt x="858" y="0"/>
                </a:moveTo>
                <a:lnTo>
                  <a:pt x="666" y="24"/>
                </a:lnTo>
                <a:lnTo>
                  <a:pt x="719" y="46"/>
                </a:lnTo>
                <a:lnTo>
                  <a:pt x="853" y="27"/>
                </a:lnTo>
                <a:lnTo>
                  <a:pt x="858" y="0"/>
                </a:lnTo>
                <a:close/>
              </a:path>
            </a:pathLst>
          </a:custGeom>
          <a:solidFill>
            <a:srgbClr val="D2D9E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0" name="íṡḻíḍè"/>
          <p:cNvSpPr/>
          <p:nvPr/>
        </p:nvSpPr>
        <p:spPr bwMode="auto">
          <a:xfrm>
            <a:off x="2457697" y="2189582"/>
            <a:ext cx="563881" cy="92009"/>
          </a:xfrm>
          <a:custGeom>
            <a:avLst/>
            <a:gdLst>
              <a:gd name="T0" fmla="*/ 527 w 858"/>
              <a:gd name="T1" fmla="*/ 42 h 140"/>
              <a:gd name="T2" fmla="*/ 141 w 858"/>
              <a:gd name="T3" fmla="*/ 89 h 140"/>
              <a:gd name="T4" fmla="*/ 7 w 858"/>
              <a:gd name="T5" fmla="*/ 106 h 140"/>
              <a:gd name="T6" fmla="*/ 0 w 858"/>
              <a:gd name="T7" fmla="*/ 140 h 140"/>
              <a:gd name="T8" fmla="*/ 583 w 858"/>
              <a:gd name="T9" fmla="*/ 63 h 140"/>
              <a:gd name="T10" fmla="*/ 527 w 858"/>
              <a:gd name="T11" fmla="*/ 42 h 140"/>
              <a:gd name="T12" fmla="*/ 858 w 858"/>
              <a:gd name="T13" fmla="*/ 0 h 140"/>
              <a:gd name="T14" fmla="*/ 666 w 858"/>
              <a:gd name="T15" fmla="*/ 24 h 140"/>
              <a:gd name="T16" fmla="*/ 719 w 858"/>
              <a:gd name="T17" fmla="*/ 46 h 140"/>
              <a:gd name="T18" fmla="*/ 853 w 858"/>
              <a:gd name="T19" fmla="*/ 27 h 140"/>
              <a:gd name="T20" fmla="*/ 858 w 858"/>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8" h="140">
                <a:moveTo>
                  <a:pt x="527" y="42"/>
                </a:moveTo>
                <a:lnTo>
                  <a:pt x="141" y="89"/>
                </a:lnTo>
                <a:lnTo>
                  <a:pt x="7" y="106"/>
                </a:lnTo>
                <a:lnTo>
                  <a:pt x="0" y="140"/>
                </a:lnTo>
                <a:lnTo>
                  <a:pt x="583" y="63"/>
                </a:lnTo>
                <a:lnTo>
                  <a:pt x="527" y="42"/>
                </a:lnTo>
                <a:moveTo>
                  <a:pt x="858" y="0"/>
                </a:moveTo>
                <a:lnTo>
                  <a:pt x="666" y="24"/>
                </a:lnTo>
                <a:lnTo>
                  <a:pt x="719" y="46"/>
                </a:lnTo>
                <a:lnTo>
                  <a:pt x="853" y="27"/>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1" name="íSļîḑe"/>
          <p:cNvSpPr/>
          <p:nvPr/>
        </p:nvSpPr>
        <p:spPr bwMode="auto">
          <a:xfrm>
            <a:off x="2139611" y="3732696"/>
            <a:ext cx="303628" cy="42061"/>
          </a:xfrm>
          <a:custGeom>
            <a:avLst/>
            <a:gdLst>
              <a:gd name="T0" fmla="*/ 462 w 462"/>
              <a:gd name="T1" fmla="*/ 0 h 64"/>
              <a:gd name="T2" fmla="*/ 2 w 462"/>
              <a:gd name="T3" fmla="*/ 59 h 64"/>
              <a:gd name="T4" fmla="*/ 0 w 462"/>
              <a:gd name="T5" fmla="*/ 64 h 64"/>
              <a:gd name="T6" fmla="*/ 442 w 462"/>
              <a:gd name="T7" fmla="*/ 9 h 64"/>
              <a:gd name="T8" fmla="*/ 461 w 462"/>
              <a:gd name="T9" fmla="*/ 4 h 64"/>
              <a:gd name="T10" fmla="*/ 462 w 462"/>
              <a:gd name="T11" fmla="*/ 0 h 64"/>
            </a:gdLst>
            <a:ahLst/>
            <a:cxnLst>
              <a:cxn ang="0">
                <a:pos x="T0" y="T1"/>
              </a:cxn>
              <a:cxn ang="0">
                <a:pos x="T2" y="T3"/>
              </a:cxn>
              <a:cxn ang="0">
                <a:pos x="T4" y="T5"/>
              </a:cxn>
              <a:cxn ang="0">
                <a:pos x="T6" y="T7"/>
              </a:cxn>
              <a:cxn ang="0">
                <a:pos x="T8" y="T9"/>
              </a:cxn>
              <a:cxn ang="0">
                <a:pos x="T10" y="T11"/>
              </a:cxn>
            </a:cxnLst>
            <a:rect l="0" t="0" r="r" b="b"/>
            <a:pathLst>
              <a:path w="462" h="64">
                <a:moveTo>
                  <a:pt x="462" y="0"/>
                </a:moveTo>
                <a:lnTo>
                  <a:pt x="2" y="59"/>
                </a:lnTo>
                <a:lnTo>
                  <a:pt x="0" y="64"/>
                </a:lnTo>
                <a:lnTo>
                  <a:pt x="442" y="9"/>
                </a:lnTo>
                <a:lnTo>
                  <a:pt x="461" y="4"/>
                </a:lnTo>
                <a:lnTo>
                  <a:pt x="462" y="0"/>
                </a:lnTo>
                <a:close/>
              </a:path>
            </a:pathLst>
          </a:custGeom>
          <a:solidFill>
            <a:srgbClr val="BAC4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2" name="işļiḓé"/>
          <p:cNvSpPr/>
          <p:nvPr/>
        </p:nvSpPr>
        <p:spPr bwMode="auto">
          <a:xfrm>
            <a:off x="2139611" y="3732696"/>
            <a:ext cx="303628" cy="42061"/>
          </a:xfrm>
          <a:custGeom>
            <a:avLst/>
            <a:gdLst>
              <a:gd name="T0" fmla="*/ 462 w 462"/>
              <a:gd name="T1" fmla="*/ 0 h 64"/>
              <a:gd name="T2" fmla="*/ 2 w 462"/>
              <a:gd name="T3" fmla="*/ 59 h 64"/>
              <a:gd name="T4" fmla="*/ 0 w 462"/>
              <a:gd name="T5" fmla="*/ 64 h 64"/>
              <a:gd name="T6" fmla="*/ 442 w 462"/>
              <a:gd name="T7" fmla="*/ 9 h 64"/>
              <a:gd name="T8" fmla="*/ 461 w 462"/>
              <a:gd name="T9" fmla="*/ 4 h 64"/>
              <a:gd name="T10" fmla="*/ 462 w 462"/>
              <a:gd name="T11" fmla="*/ 0 h 64"/>
            </a:gdLst>
            <a:ahLst/>
            <a:cxnLst>
              <a:cxn ang="0">
                <a:pos x="T0" y="T1"/>
              </a:cxn>
              <a:cxn ang="0">
                <a:pos x="T2" y="T3"/>
              </a:cxn>
              <a:cxn ang="0">
                <a:pos x="T4" y="T5"/>
              </a:cxn>
              <a:cxn ang="0">
                <a:pos x="T6" y="T7"/>
              </a:cxn>
              <a:cxn ang="0">
                <a:pos x="T8" y="T9"/>
              </a:cxn>
              <a:cxn ang="0">
                <a:pos x="T10" y="T11"/>
              </a:cxn>
            </a:cxnLst>
            <a:rect l="0" t="0" r="r" b="b"/>
            <a:pathLst>
              <a:path w="462" h="64">
                <a:moveTo>
                  <a:pt x="462" y="0"/>
                </a:moveTo>
                <a:lnTo>
                  <a:pt x="2" y="59"/>
                </a:lnTo>
                <a:lnTo>
                  <a:pt x="0" y="64"/>
                </a:lnTo>
                <a:lnTo>
                  <a:pt x="442" y="9"/>
                </a:lnTo>
                <a:lnTo>
                  <a:pt x="461" y="4"/>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3" name="íṡ1iďê"/>
          <p:cNvSpPr/>
          <p:nvPr/>
        </p:nvSpPr>
        <p:spPr bwMode="auto">
          <a:xfrm>
            <a:off x="2430095" y="3735325"/>
            <a:ext cx="12487" cy="3286"/>
          </a:xfrm>
          <a:custGeom>
            <a:avLst/>
            <a:gdLst>
              <a:gd name="T0" fmla="*/ 19 w 19"/>
              <a:gd name="T1" fmla="*/ 0 h 5"/>
              <a:gd name="T2" fmla="*/ 0 w 19"/>
              <a:gd name="T3" fmla="*/ 5 h 5"/>
              <a:gd name="T4" fmla="*/ 19 w 19"/>
              <a:gd name="T5" fmla="*/ 3 h 5"/>
              <a:gd name="T6" fmla="*/ 19 w 19"/>
              <a:gd name="T7" fmla="*/ 0 h 5"/>
            </a:gdLst>
            <a:ahLst/>
            <a:cxnLst>
              <a:cxn ang="0">
                <a:pos x="T0" y="T1"/>
              </a:cxn>
              <a:cxn ang="0">
                <a:pos x="T2" y="T3"/>
              </a:cxn>
              <a:cxn ang="0">
                <a:pos x="T4" y="T5"/>
              </a:cxn>
              <a:cxn ang="0">
                <a:pos x="T6" y="T7"/>
              </a:cxn>
            </a:cxnLst>
            <a:rect l="0" t="0" r="r" b="b"/>
            <a:pathLst>
              <a:path w="19" h="5">
                <a:moveTo>
                  <a:pt x="19" y="0"/>
                </a:moveTo>
                <a:lnTo>
                  <a:pt x="0" y="5"/>
                </a:lnTo>
                <a:lnTo>
                  <a:pt x="19" y="3"/>
                </a:lnTo>
                <a:lnTo>
                  <a:pt x="19" y="0"/>
                </a:lnTo>
                <a:close/>
              </a:path>
            </a:pathLst>
          </a:custGeom>
          <a:solidFill>
            <a:srgbClr val="75799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4" name="işļiďè"/>
          <p:cNvSpPr/>
          <p:nvPr/>
        </p:nvSpPr>
        <p:spPr bwMode="auto">
          <a:xfrm>
            <a:off x="2430095" y="3735325"/>
            <a:ext cx="12487" cy="3286"/>
          </a:xfrm>
          <a:custGeom>
            <a:avLst/>
            <a:gdLst>
              <a:gd name="T0" fmla="*/ 19 w 19"/>
              <a:gd name="T1" fmla="*/ 0 h 5"/>
              <a:gd name="T2" fmla="*/ 0 w 19"/>
              <a:gd name="T3" fmla="*/ 5 h 5"/>
              <a:gd name="T4" fmla="*/ 19 w 19"/>
              <a:gd name="T5" fmla="*/ 3 h 5"/>
              <a:gd name="T6" fmla="*/ 19 w 19"/>
              <a:gd name="T7" fmla="*/ 0 h 5"/>
            </a:gdLst>
            <a:ahLst/>
            <a:cxnLst>
              <a:cxn ang="0">
                <a:pos x="T0" y="T1"/>
              </a:cxn>
              <a:cxn ang="0">
                <a:pos x="T2" y="T3"/>
              </a:cxn>
              <a:cxn ang="0">
                <a:pos x="T4" y="T5"/>
              </a:cxn>
              <a:cxn ang="0">
                <a:pos x="T6" y="T7"/>
              </a:cxn>
            </a:cxnLst>
            <a:rect l="0" t="0" r="r" b="b"/>
            <a:pathLst>
              <a:path w="19" h="5">
                <a:moveTo>
                  <a:pt x="19" y="0"/>
                </a:moveTo>
                <a:lnTo>
                  <a:pt x="0" y="5"/>
                </a:lnTo>
                <a:lnTo>
                  <a:pt x="19" y="3"/>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5" name="îšlíḋé"/>
          <p:cNvSpPr/>
          <p:nvPr/>
        </p:nvSpPr>
        <p:spPr bwMode="auto">
          <a:xfrm>
            <a:off x="2442581" y="3724152"/>
            <a:ext cx="61777" cy="11173"/>
          </a:xfrm>
          <a:custGeom>
            <a:avLst/>
            <a:gdLst>
              <a:gd name="T0" fmla="*/ 94 w 94"/>
              <a:gd name="T1" fmla="*/ 0 h 17"/>
              <a:gd name="T2" fmla="*/ 1 w 94"/>
              <a:gd name="T3" fmla="*/ 13 h 17"/>
              <a:gd name="T4" fmla="*/ 0 w 94"/>
              <a:gd name="T5" fmla="*/ 17 h 17"/>
              <a:gd name="T6" fmla="*/ 26 w 94"/>
              <a:gd name="T7" fmla="*/ 10 h 17"/>
              <a:gd name="T8" fmla="*/ 27 w 94"/>
              <a:gd name="T9" fmla="*/ 17 h 17"/>
              <a:gd name="T10" fmla="*/ 93 w 94"/>
              <a:gd name="T11" fmla="*/ 8 h 17"/>
              <a:gd name="T12" fmla="*/ 94 w 9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94" h="17">
                <a:moveTo>
                  <a:pt x="94" y="0"/>
                </a:moveTo>
                <a:lnTo>
                  <a:pt x="1" y="13"/>
                </a:lnTo>
                <a:lnTo>
                  <a:pt x="0" y="17"/>
                </a:lnTo>
                <a:lnTo>
                  <a:pt x="26" y="10"/>
                </a:lnTo>
                <a:lnTo>
                  <a:pt x="27" y="17"/>
                </a:lnTo>
                <a:lnTo>
                  <a:pt x="93" y="8"/>
                </a:lnTo>
                <a:lnTo>
                  <a:pt x="94" y="0"/>
                </a:lnTo>
                <a:close/>
              </a:path>
            </a:pathLst>
          </a:custGeom>
          <a:solidFill>
            <a:srgbClr val="92A0C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6" name="ïṩ1îḍê"/>
          <p:cNvSpPr/>
          <p:nvPr/>
        </p:nvSpPr>
        <p:spPr bwMode="auto">
          <a:xfrm>
            <a:off x="2442581" y="3724152"/>
            <a:ext cx="61777" cy="11173"/>
          </a:xfrm>
          <a:custGeom>
            <a:avLst/>
            <a:gdLst>
              <a:gd name="T0" fmla="*/ 94 w 94"/>
              <a:gd name="T1" fmla="*/ 0 h 17"/>
              <a:gd name="T2" fmla="*/ 1 w 94"/>
              <a:gd name="T3" fmla="*/ 13 h 17"/>
              <a:gd name="T4" fmla="*/ 0 w 94"/>
              <a:gd name="T5" fmla="*/ 17 h 17"/>
              <a:gd name="T6" fmla="*/ 26 w 94"/>
              <a:gd name="T7" fmla="*/ 10 h 17"/>
              <a:gd name="T8" fmla="*/ 27 w 94"/>
              <a:gd name="T9" fmla="*/ 17 h 17"/>
              <a:gd name="T10" fmla="*/ 93 w 94"/>
              <a:gd name="T11" fmla="*/ 8 h 17"/>
              <a:gd name="T12" fmla="*/ 94 w 9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94" h="17">
                <a:moveTo>
                  <a:pt x="94" y="0"/>
                </a:moveTo>
                <a:lnTo>
                  <a:pt x="1" y="13"/>
                </a:lnTo>
                <a:lnTo>
                  <a:pt x="0" y="17"/>
                </a:lnTo>
                <a:lnTo>
                  <a:pt x="26" y="10"/>
                </a:lnTo>
                <a:lnTo>
                  <a:pt x="27" y="17"/>
                </a:lnTo>
                <a:lnTo>
                  <a:pt x="93" y="8"/>
                </a:lnTo>
                <a:lnTo>
                  <a:pt x="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7" name="ïṩľiḓè"/>
          <p:cNvSpPr/>
          <p:nvPr/>
        </p:nvSpPr>
        <p:spPr bwMode="auto">
          <a:xfrm>
            <a:off x="2442581" y="3730724"/>
            <a:ext cx="17745" cy="6572"/>
          </a:xfrm>
          <a:custGeom>
            <a:avLst/>
            <a:gdLst>
              <a:gd name="T0" fmla="*/ 26 w 27"/>
              <a:gd name="T1" fmla="*/ 0 h 10"/>
              <a:gd name="T2" fmla="*/ 0 w 27"/>
              <a:gd name="T3" fmla="*/ 7 h 10"/>
              <a:gd name="T4" fmla="*/ 0 w 27"/>
              <a:gd name="T5" fmla="*/ 10 h 10"/>
              <a:gd name="T6" fmla="*/ 27 w 27"/>
              <a:gd name="T7" fmla="*/ 7 h 10"/>
              <a:gd name="T8" fmla="*/ 26 w 27"/>
              <a:gd name="T9" fmla="*/ 0 h 10"/>
            </a:gdLst>
            <a:ahLst/>
            <a:cxnLst>
              <a:cxn ang="0">
                <a:pos x="T0" y="T1"/>
              </a:cxn>
              <a:cxn ang="0">
                <a:pos x="T2" y="T3"/>
              </a:cxn>
              <a:cxn ang="0">
                <a:pos x="T4" y="T5"/>
              </a:cxn>
              <a:cxn ang="0">
                <a:pos x="T6" y="T7"/>
              </a:cxn>
              <a:cxn ang="0">
                <a:pos x="T8" y="T9"/>
              </a:cxn>
            </a:cxnLst>
            <a:rect l="0" t="0" r="r" b="b"/>
            <a:pathLst>
              <a:path w="27" h="10">
                <a:moveTo>
                  <a:pt x="26" y="0"/>
                </a:moveTo>
                <a:lnTo>
                  <a:pt x="0" y="7"/>
                </a:lnTo>
                <a:lnTo>
                  <a:pt x="0" y="10"/>
                </a:lnTo>
                <a:lnTo>
                  <a:pt x="27" y="7"/>
                </a:lnTo>
                <a:lnTo>
                  <a:pt x="26" y="0"/>
                </a:lnTo>
                <a:close/>
              </a:path>
            </a:pathLst>
          </a:custGeom>
          <a:solidFill>
            <a:srgbClr val="666C89"/>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8" name="ïşlîďè"/>
          <p:cNvSpPr/>
          <p:nvPr/>
        </p:nvSpPr>
        <p:spPr bwMode="auto">
          <a:xfrm>
            <a:off x="2442581" y="3730724"/>
            <a:ext cx="17745" cy="6572"/>
          </a:xfrm>
          <a:custGeom>
            <a:avLst/>
            <a:gdLst>
              <a:gd name="T0" fmla="*/ 26 w 27"/>
              <a:gd name="T1" fmla="*/ 0 h 10"/>
              <a:gd name="T2" fmla="*/ 0 w 27"/>
              <a:gd name="T3" fmla="*/ 7 h 10"/>
              <a:gd name="T4" fmla="*/ 0 w 27"/>
              <a:gd name="T5" fmla="*/ 10 h 10"/>
              <a:gd name="T6" fmla="*/ 27 w 27"/>
              <a:gd name="T7" fmla="*/ 7 h 10"/>
              <a:gd name="T8" fmla="*/ 26 w 27"/>
              <a:gd name="T9" fmla="*/ 0 h 10"/>
            </a:gdLst>
            <a:ahLst/>
            <a:cxnLst>
              <a:cxn ang="0">
                <a:pos x="T0" y="T1"/>
              </a:cxn>
              <a:cxn ang="0">
                <a:pos x="T2" y="T3"/>
              </a:cxn>
              <a:cxn ang="0">
                <a:pos x="T4" y="T5"/>
              </a:cxn>
              <a:cxn ang="0">
                <a:pos x="T6" y="T7"/>
              </a:cxn>
              <a:cxn ang="0">
                <a:pos x="T8" y="T9"/>
              </a:cxn>
            </a:cxnLst>
            <a:rect l="0" t="0" r="r" b="b"/>
            <a:pathLst>
              <a:path w="27" h="10">
                <a:moveTo>
                  <a:pt x="26" y="0"/>
                </a:moveTo>
                <a:lnTo>
                  <a:pt x="0" y="7"/>
                </a:lnTo>
                <a:lnTo>
                  <a:pt x="0" y="10"/>
                </a:lnTo>
                <a:lnTo>
                  <a:pt x="27" y="7"/>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9" name="iśļïḍè"/>
          <p:cNvSpPr/>
          <p:nvPr/>
        </p:nvSpPr>
        <p:spPr bwMode="auto">
          <a:xfrm>
            <a:off x="2503702" y="3698522"/>
            <a:ext cx="196504" cy="30889"/>
          </a:xfrm>
          <a:custGeom>
            <a:avLst/>
            <a:gdLst>
              <a:gd name="T0" fmla="*/ 299 w 299"/>
              <a:gd name="T1" fmla="*/ 0 h 47"/>
              <a:gd name="T2" fmla="*/ 1 w 299"/>
              <a:gd name="T3" fmla="*/ 39 h 47"/>
              <a:gd name="T4" fmla="*/ 0 w 299"/>
              <a:gd name="T5" fmla="*/ 47 h 47"/>
              <a:gd name="T6" fmla="*/ 298 w 299"/>
              <a:gd name="T7" fmla="*/ 10 h 47"/>
              <a:gd name="T8" fmla="*/ 299 w 299"/>
              <a:gd name="T9" fmla="*/ 0 h 47"/>
            </a:gdLst>
            <a:ahLst/>
            <a:cxnLst>
              <a:cxn ang="0">
                <a:pos x="T0" y="T1"/>
              </a:cxn>
              <a:cxn ang="0">
                <a:pos x="T2" y="T3"/>
              </a:cxn>
              <a:cxn ang="0">
                <a:pos x="T4" y="T5"/>
              </a:cxn>
              <a:cxn ang="0">
                <a:pos x="T6" y="T7"/>
              </a:cxn>
              <a:cxn ang="0">
                <a:pos x="T8" y="T9"/>
              </a:cxn>
            </a:cxnLst>
            <a:rect l="0" t="0" r="r" b="b"/>
            <a:pathLst>
              <a:path w="299" h="47">
                <a:moveTo>
                  <a:pt x="299" y="0"/>
                </a:moveTo>
                <a:lnTo>
                  <a:pt x="1" y="39"/>
                </a:lnTo>
                <a:lnTo>
                  <a:pt x="0" y="47"/>
                </a:lnTo>
                <a:lnTo>
                  <a:pt x="298" y="10"/>
                </a:lnTo>
                <a:lnTo>
                  <a:pt x="299" y="0"/>
                </a:lnTo>
                <a:close/>
              </a:path>
            </a:pathLst>
          </a:custGeom>
          <a:solidFill>
            <a:srgbClr val="B8C3D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0" name="îś1idê"/>
          <p:cNvSpPr/>
          <p:nvPr/>
        </p:nvSpPr>
        <p:spPr bwMode="auto">
          <a:xfrm>
            <a:off x="2503702" y="3698522"/>
            <a:ext cx="196504" cy="30889"/>
          </a:xfrm>
          <a:custGeom>
            <a:avLst/>
            <a:gdLst>
              <a:gd name="T0" fmla="*/ 299 w 299"/>
              <a:gd name="T1" fmla="*/ 0 h 47"/>
              <a:gd name="T2" fmla="*/ 1 w 299"/>
              <a:gd name="T3" fmla="*/ 39 h 47"/>
              <a:gd name="T4" fmla="*/ 0 w 299"/>
              <a:gd name="T5" fmla="*/ 47 h 47"/>
              <a:gd name="T6" fmla="*/ 298 w 299"/>
              <a:gd name="T7" fmla="*/ 10 h 47"/>
              <a:gd name="T8" fmla="*/ 299 w 299"/>
              <a:gd name="T9" fmla="*/ 0 h 47"/>
            </a:gdLst>
            <a:ahLst/>
            <a:cxnLst>
              <a:cxn ang="0">
                <a:pos x="T0" y="T1"/>
              </a:cxn>
              <a:cxn ang="0">
                <a:pos x="T2" y="T3"/>
              </a:cxn>
              <a:cxn ang="0">
                <a:pos x="T4" y="T5"/>
              </a:cxn>
              <a:cxn ang="0">
                <a:pos x="T6" y="T7"/>
              </a:cxn>
              <a:cxn ang="0">
                <a:pos x="T8" y="T9"/>
              </a:cxn>
            </a:cxnLst>
            <a:rect l="0" t="0" r="r" b="b"/>
            <a:pathLst>
              <a:path w="299" h="47">
                <a:moveTo>
                  <a:pt x="299" y="0"/>
                </a:moveTo>
                <a:lnTo>
                  <a:pt x="1" y="39"/>
                </a:lnTo>
                <a:lnTo>
                  <a:pt x="0" y="47"/>
                </a:lnTo>
                <a:lnTo>
                  <a:pt x="298" y="10"/>
                </a:lnTo>
                <a:lnTo>
                  <a:pt x="2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1" name="ïṧḷïdè"/>
          <p:cNvSpPr/>
          <p:nvPr/>
        </p:nvSpPr>
        <p:spPr bwMode="auto">
          <a:xfrm>
            <a:off x="2148154" y="3517134"/>
            <a:ext cx="591483" cy="218192"/>
          </a:xfrm>
          <a:custGeom>
            <a:avLst/>
            <a:gdLst>
              <a:gd name="T0" fmla="*/ 900 w 900"/>
              <a:gd name="T1" fmla="*/ 0 h 332"/>
              <a:gd name="T2" fmla="*/ 47 w 900"/>
              <a:gd name="T3" fmla="*/ 112 h 332"/>
              <a:gd name="T4" fmla="*/ 0 w 900"/>
              <a:gd name="T5" fmla="*/ 332 h 332"/>
              <a:gd name="T6" fmla="*/ 853 w 900"/>
              <a:gd name="T7" fmla="*/ 221 h 332"/>
              <a:gd name="T8" fmla="*/ 900 w 900"/>
              <a:gd name="T9" fmla="*/ 0 h 332"/>
            </a:gdLst>
            <a:ahLst/>
            <a:cxnLst>
              <a:cxn ang="0">
                <a:pos x="T0" y="T1"/>
              </a:cxn>
              <a:cxn ang="0">
                <a:pos x="T2" y="T3"/>
              </a:cxn>
              <a:cxn ang="0">
                <a:pos x="T4" y="T5"/>
              </a:cxn>
              <a:cxn ang="0">
                <a:pos x="T6" y="T7"/>
              </a:cxn>
              <a:cxn ang="0">
                <a:pos x="T8" y="T9"/>
              </a:cxn>
            </a:cxnLst>
            <a:rect l="0" t="0" r="r" b="b"/>
            <a:pathLst>
              <a:path w="900" h="332">
                <a:moveTo>
                  <a:pt x="900" y="0"/>
                </a:moveTo>
                <a:lnTo>
                  <a:pt x="47" y="112"/>
                </a:lnTo>
                <a:lnTo>
                  <a:pt x="0" y="332"/>
                </a:lnTo>
                <a:lnTo>
                  <a:pt x="853" y="221"/>
                </a:lnTo>
                <a:lnTo>
                  <a:pt x="900" y="0"/>
                </a:lnTo>
                <a:close/>
              </a:path>
            </a:pathLst>
          </a:custGeom>
          <a:solidFill>
            <a:srgbClr val="797F8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2" name="îṧḻidè"/>
          <p:cNvSpPr/>
          <p:nvPr/>
        </p:nvSpPr>
        <p:spPr bwMode="auto">
          <a:xfrm>
            <a:off x="2148154" y="3517134"/>
            <a:ext cx="591483" cy="218192"/>
          </a:xfrm>
          <a:custGeom>
            <a:avLst/>
            <a:gdLst>
              <a:gd name="T0" fmla="*/ 900 w 900"/>
              <a:gd name="T1" fmla="*/ 0 h 332"/>
              <a:gd name="T2" fmla="*/ 47 w 900"/>
              <a:gd name="T3" fmla="*/ 112 h 332"/>
              <a:gd name="T4" fmla="*/ 0 w 900"/>
              <a:gd name="T5" fmla="*/ 332 h 332"/>
              <a:gd name="T6" fmla="*/ 853 w 900"/>
              <a:gd name="T7" fmla="*/ 221 h 332"/>
              <a:gd name="T8" fmla="*/ 900 w 900"/>
              <a:gd name="T9" fmla="*/ 0 h 332"/>
            </a:gdLst>
            <a:ahLst/>
            <a:cxnLst>
              <a:cxn ang="0">
                <a:pos x="T0" y="T1"/>
              </a:cxn>
              <a:cxn ang="0">
                <a:pos x="T2" y="T3"/>
              </a:cxn>
              <a:cxn ang="0">
                <a:pos x="T4" y="T5"/>
              </a:cxn>
              <a:cxn ang="0">
                <a:pos x="T6" y="T7"/>
              </a:cxn>
              <a:cxn ang="0">
                <a:pos x="T8" y="T9"/>
              </a:cxn>
            </a:cxnLst>
            <a:rect l="0" t="0" r="r" b="b"/>
            <a:pathLst>
              <a:path w="900" h="332">
                <a:moveTo>
                  <a:pt x="900" y="0"/>
                </a:moveTo>
                <a:lnTo>
                  <a:pt x="47" y="112"/>
                </a:lnTo>
                <a:lnTo>
                  <a:pt x="0" y="332"/>
                </a:lnTo>
                <a:lnTo>
                  <a:pt x="853" y="221"/>
                </a:lnTo>
                <a:lnTo>
                  <a:pt x="9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3" name="íşlídê"/>
          <p:cNvSpPr/>
          <p:nvPr/>
        </p:nvSpPr>
        <p:spPr bwMode="auto">
          <a:xfrm>
            <a:off x="2145526" y="3662375"/>
            <a:ext cx="563224" cy="88066"/>
          </a:xfrm>
          <a:custGeom>
            <a:avLst/>
            <a:gdLst>
              <a:gd name="T0" fmla="*/ 857 w 857"/>
              <a:gd name="T1" fmla="*/ 0 h 134"/>
              <a:gd name="T2" fmla="*/ 4 w 857"/>
              <a:gd name="T3" fmla="*/ 111 h 134"/>
              <a:gd name="T4" fmla="*/ 0 w 857"/>
              <a:gd name="T5" fmla="*/ 134 h 134"/>
              <a:gd name="T6" fmla="*/ 851 w 857"/>
              <a:gd name="T7" fmla="*/ 21 h 134"/>
              <a:gd name="T8" fmla="*/ 857 w 857"/>
              <a:gd name="T9" fmla="*/ 0 h 134"/>
            </a:gdLst>
            <a:ahLst/>
            <a:cxnLst>
              <a:cxn ang="0">
                <a:pos x="T0" y="T1"/>
              </a:cxn>
              <a:cxn ang="0">
                <a:pos x="T2" y="T3"/>
              </a:cxn>
              <a:cxn ang="0">
                <a:pos x="T4" y="T5"/>
              </a:cxn>
              <a:cxn ang="0">
                <a:pos x="T6" y="T7"/>
              </a:cxn>
              <a:cxn ang="0">
                <a:pos x="T8" y="T9"/>
              </a:cxn>
            </a:cxnLst>
            <a:rect l="0" t="0" r="r" b="b"/>
            <a:pathLst>
              <a:path w="857" h="134">
                <a:moveTo>
                  <a:pt x="857" y="0"/>
                </a:moveTo>
                <a:lnTo>
                  <a:pt x="4" y="111"/>
                </a:lnTo>
                <a:lnTo>
                  <a:pt x="0" y="134"/>
                </a:lnTo>
                <a:lnTo>
                  <a:pt x="851" y="21"/>
                </a:lnTo>
                <a:lnTo>
                  <a:pt x="857" y="0"/>
                </a:lnTo>
                <a:close/>
              </a:path>
            </a:pathLst>
          </a:custGeom>
          <a:solidFill>
            <a:srgbClr val="73767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4" name="íšḻïdê"/>
          <p:cNvSpPr/>
          <p:nvPr/>
        </p:nvSpPr>
        <p:spPr bwMode="auto">
          <a:xfrm>
            <a:off x="2145526" y="3662375"/>
            <a:ext cx="563224" cy="88066"/>
          </a:xfrm>
          <a:custGeom>
            <a:avLst/>
            <a:gdLst>
              <a:gd name="T0" fmla="*/ 857 w 857"/>
              <a:gd name="T1" fmla="*/ 0 h 134"/>
              <a:gd name="T2" fmla="*/ 4 w 857"/>
              <a:gd name="T3" fmla="*/ 111 h 134"/>
              <a:gd name="T4" fmla="*/ 0 w 857"/>
              <a:gd name="T5" fmla="*/ 134 h 134"/>
              <a:gd name="T6" fmla="*/ 851 w 857"/>
              <a:gd name="T7" fmla="*/ 21 h 134"/>
              <a:gd name="T8" fmla="*/ 857 w 857"/>
              <a:gd name="T9" fmla="*/ 0 h 134"/>
            </a:gdLst>
            <a:ahLst/>
            <a:cxnLst>
              <a:cxn ang="0">
                <a:pos x="T0" y="T1"/>
              </a:cxn>
              <a:cxn ang="0">
                <a:pos x="T2" y="T3"/>
              </a:cxn>
              <a:cxn ang="0">
                <a:pos x="T4" y="T5"/>
              </a:cxn>
              <a:cxn ang="0">
                <a:pos x="T6" y="T7"/>
              </a:cxn>
              <a:cxn ang="0">
                <a:pos x="T8" y="T9"/>
              </a:cxn>
            </a:cxnLst>
            <a:rect l="0" t="0" r="r" b="b"/>
            <a:pathLst>
              <a:path w="857" h="134">
                <a:moveTo>
                  <a:pt x="857" y="0"/>
                </a:moveTo>
                <a:lnTo>
                  <a:pt x="4" y="111"/>
                </a:lnTo>
                <a:lnTo>
                  <a:pt x="0" y="134"/>
                </a:lnTo>
                <a:lnTo>
                  <a:pt x="851" y="21"/>
                </a:lnTo>
                <a:lnTo>
                  <a:pt x="8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5" name="iš1îďe"/>
          <p:cNvSpPr/>
          <p:nvPr/>
        </p:nvSpPr>
        <p:spPr bwMode="auto">
          <a:xfrm>
            <a:off x="2140925" y="3676177"/>
            <a:ext cx="563881" cy="95295"/>
          </a:xfrm>
          <a:custGeom>
            <a:avLst/>
            <a:gdLst>
              <a:gd name="T0" fmla="*/ 858 w 858"/>
              <a:gd name="T1" fmla="*/ 0 h 145"/>
              <a:gd name="T2" fmla="*/ 7 w 858"/>
              <a:gd name="T3" fmla="*/ 113 h 145"/>
              <a:gd name="T4" fmla="*/ 0 w 858"/>
              <a:gd name="T5" fmla="*/ 145 h 145"/>
              <a:gd name="T6" fmla="*/ 460 w 858"/>
              <a:gd name="T7" fmla="*/ 86 h 145"/>
              <a:gd name="T8" fmla="*/ 553 w 858"/>
              <a:gd name="T9" fmla="*/ 73 h 145"/>
              <a:gd name="T10" fmla="*/ 851 w 858"/>
              <a:gd name="T11" fmla="*/ 34 h 145"/>
              <a:gd name="T12" fmla="*/ 858 w 858"/>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858" h="145">
                <a:moveTo>
                  <a:pt x="858" y="0"/>
                </a:moveTo>
                <a:lnTo>
                  <a:pt x="7" y="113"/>
                </a:lnTo>
                <a:lnTo>
                  <a:pt x="0" y="145"/>
                </a:lnTo>
                <a:lnTo>
                  <a:pt x="460" y="86"/>
                </a:lnTo>
                <a:lnTo>
                  <a:pt x="553" y="73"/>
                </a:lnTo>
                <a:lnTo>
                  <a:pt x="851" y="34"/>
                </a:lnTo>
                <a:lnTo>
                  <a:pt x="858" y="0"/>
                </a:lnTo>
                <a:close/>
              </a:path>
            </a:pathLst>
          </a:custGeom>
          <a:solidFill>
            <a:srgbClr val="D2D9E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6" name="ïšlîdê"/>
          <p:cNvSpPr/>
          <p:nvPr/>
        </p:nvSpPr>
        <p:spPr bwMode="auto">
          <a:xfrm>
            <a:off x="2140925" y="3676177"/>
            <a:ext cx="563881" cy="95295"/>
          </a:xfrm>
          <a:custGeom>
            <a:avLst/>
            <a:gdLst>
              <a:gd name="T0" fmla="*/ 858 w 858"/>
              <a:gd name="T1" fmla="*/ 0 h 145"/>
              <a:gd name="T2" fmla="*/ 7 w 858"/>
              <a:gd name="T3" fmla="*/ 113 h 145"/>
              <a:gd name="T4" fmla="*/ 0 w 858"/>
              <a:gd name="T5" fmla="*/ 145 h 145"/>
              <a:gd name="T6" fmla="*/ 460 w 858"/>
              <a:gd name="T7" fmla="*/ 86 h 145"/>
              <a:gd name="T8" fmla="*/ 553 w 858"/>
              <a:gd name="T9" fmla="*/ 73 h 145"/>
              <a:gd name="T10" fmla="*/ 851 w 858"/>
              <a:gd name="T11" fmla="*/ 34 h 145"/>
              <a:gd name="T12" fmla="*/ 858 w 858"/>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858" h="145">
                <a:moveTo>
                  <a:pt x="858" y="0"/>
                </a:moveTo>
                <a:lnTo>
                  <a:pt x="7" y="113"/>
                </a:lnTo>
                <a:lnTo>
                  <a:pt x="0" y="145"/>
                </a:lnTo>
                <a:lnTo>
                  <a:pt x="460" y="86"/>
                </a:lnTo>
                <a:lnTo>
                  <a:pt x="553" y="73"/>
                </a:lnTo>
                <a:lnTo>
                  <a:pt x="851" y="34"/>
                </a:lnTo>
                <a:lnTo>
                  <a:pt x="8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7" name="îSḷïde"/>
          <p:cNvSpPr/>
          <p:nvPr/>
        </p:nvSpPr>
        <p:spPr bwMode="auto">
          <a:xfrm>
            <a:off x="2752125" y="2295391"/>
            <a:ext cx="36147" cy="36804"/>
          </a:xfrm>
          <a:custGeom>
            <a:avLst/>
            <a:gdLst>
              <a:gd name="T0" fmla="*/ 38 w 39"/>
              <a:gd name="T1" fmla="*/ 17 h 39"/>
              <a:gd name="T2" fmla="*/ 22 w 39"/>
              <a:gd name="T3" fmla="*/ 38 h 39"/>
              <a:gd name="T4" fmla="*/ 1 w 39"/>
              <a:gd name="T5" fmla="*/ 22 h 39"/>
              <a:gd name="T6" fmla="*/ 17 w 39"/>
              <a:gd name="T7" fmla="*/ 1 h 39"/>
              <a:gd name="T8" fmla="*/ 38 w 39"/>
              <a:gd name="T9" fmla="*/ 17 h 39"/>
            </a:gdLst>
            <a:ahLst/>
            <a:cxnLst>
              <a:cxn ang="0">
                <a:pos x="T0" y="T1"/>
              </a:cxn>
              <a:cxn ang="0">
                <a:pos x="T2" y="T3"/>
              </a:cxn>
              <a:cxn ang="0">
                <a:pos x="T4" y="T5"/>
              </a:cxn>
              <a:cxn ang="0">
                <a:pos x="T6" y="T7"/>
              </a:cxn>
              <a:cxn ang="0">
                <a:pos x="T8" y="T9"/>
              </a:cxn>
            </a:cxnLst>
            <a:rect l="0" t="0" r="r" b="b"/>
            <a:pathLst>
              <a:path w="39" h="39">
                <a:moveTo>
                  <a:pt x="38" y="17"/>
                </a:moveTo>
                <a:cubicBezTo>
                  <a:pt x="39" y="27"/>
                  <a:pt x="32" y="37"/>
                  <a:pt x="22" y="38"/>
                </a:cubicBezTo>
                <a:cubicBezTo>
                  <a:pt x="11" y="39"/>
                  <a:pt x="2" y="32"/>
                  <a:pt x="1" y="22"/>
                </a:cubicBezTo>
                <a:cubicBezTo>
                  <a:pt x="0" y="12"/>
                  <a:pt x="7" y="3"/>
                  <a:pt x="17" y="1"/>
                </a:cubicBezTo>
                <a:cubicBezTo>
                  <a:pt x="27" y="0"/>
                  <a:pt x="36" y="7"/>
                  <a:pt x="38" y="17"/>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8" name="ís1iḑè"/>
          <p:cNvSpPr/>
          <p:nvPr/>
        </p:nvSpPr>
        <p:spPr bwMode="auto">
          <a:xfrm>
            <a:off x="1899731" y="2275018"/>
            <a:ext cx="1905891" cy="1334124"/>
          </a:xfrm>
          <a:custGeom>
            <a:avLst/>
            <a:gdLst>
              <a:gd name="T0" fmla="*/ 2900 w 2900"/>
              <a:gd name="T1" fmla="*/ 1678 h 2030"/>
              <a:gd name="T2" fmla="*/ 220 w 2900"/>
              <a:gd name="T3" fmla="*/ 2030 h 2030"/>
              <a:gd name="T4" fmla="*/ 0 w 2900"/>
              <a:gd name="T5" fmla="*/ 352 h 2030"/>
              <a:gd name="T6" fmla="*/ 2679 w 2900"/>
              <a:gd name="T7" fmla="*/ 0 h 2030"/>
              <a:gd name="T8" fmla="*/ 2900 w 2900"/>
              <a:gd name="T9" fmla="*/ 1678 h 2030"/>
            </a:gdLst>
            <a:ahLst/>
            <a:cxnLst>
              <a:cxn ang="0">
                <a:pos x="T0" y="T1"/>
              </a:cxn>
              <a:cxn ang="0">
                <a:pos x="T2" y="T3"/>
              </a:cxn>
              <a:cxn ang="0">
                <a:pos x="T4" y="T5"/>
              </a:cxn>
              <a:cxn ang="0">
                <a:pos x="T6" y="T7"/>
              </a:cxn>
              <a:cxn ang="0">
                <a:pos x="T8" y="T9"/>
              </a:cxn>
            </a:cxnLst>
            <a:rect l="0" t="0" r="r" b="b"/>
            <a:pathLst>
              <a:path w="2900" h="2030">
                <a:moveTo>
                  <a:pt x="2900" y="1678"/>
                </a:moveTo>
                <a:lnTo>
                  <a:pt x="220" y="2030"/>
                </a:lnTo>
                <a:lnTo>
                  <a:pt x="0" y="352"/>
                </a:lnTo>
                <a:lnTo>
                  <a:pt x="2679" y="0"/>
                </a:lnTo>
                <a:lnTo>
                  <a:pt x="2900" y="16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19" name="íṡliḓe"/>
          <p:cNvSpPr/>
          <p:nvPr/>
        </p:nvSpPr>
        <p:spPr bwMode="auto">
          <a:xfrm>
            <a:off x="1899731" y="2275018"/>
            <a:ext cx="1905891" cy="1334124"/>
          </a:xfrm>
          <a:custGeom>
            <a:avLst/>
            <a:gdLst>
              <a:gd name="T0" fmla="*/ 2900 w 2900"/>
              <a:gd name="T1" fmla="*/ 1678 h 2030"/>
              <a:gd name="T2" fmla="*/ 220 w 2900"/>
              <a:gd name="T3" fmla="*/ 2030 h 2030"/>
              <a:gd name="T4" fmla="*/ 0 w 2900"/>
              <a:gd name="T5" fmla="*/ 352 h 2030"/>
              <a:gd name="T6" fmla="*/ 2679 w 2900"/>
              <a:gd name="T7" fmla="*/ 0 h 2030"/>
              <a:gd name="T8" fmla="*/ 2900 w 2900"/>
              <a:gd name="T9" fmla="*/ 1678 h 2030"/>
            </a:gdLst>
            <a:ahLst/>
            <a:cxnLst>
              <a:cxn ang="0">
                <a:pos x="T0" y="T1"/>
              </a:cxn>
              <a:cxn ang="0">
                <a:pos x="T2" y="T3"/>
              </a:cxn>
              <a:cxn ang="0">
                <a:pos x="T4" y="T5"/>
              </a:cxn>
              <a:cxn ang="0">
                <a:pos x="T6" y="T7"/>
              </a:cxn>
              <a:cxn ang="0">
                <a:pos x="T8" y="T9"/>
              </a:cxn>
            </a:cxnLst>
            <a:rect l="0" t="0" r="r" b="b"/>
            <a:pathLst>
              <a:path w="2900" h="2030">
                <a:moveTo>
                  <a:pt x="2900" y="1678"/>
                </a:moveTo>
                <a:lnTo>
                  <a:pt x="220" y="2030"/>
                </a:lnTo>
                <a:lnTo>
                  <a:pt x="0" y="352"/>
                </a:lnTo>
                <a:lnTo>
                  <a:pt x="2679" y="0"/>
                </a:lnTo>
                <a:lnTo>
                  <a:pt x="2900" y="16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0" name="ïşḷïďe"/>
          <p:cNvSpPr/>
          <p:nvPr/>
        </p:nvSpPr>
        <p:spPr bwMode="auto">
          <a:xfrm>
            <a:off x="3434959" y="2689713"/>
            <a:ext cx="127497" cy="157072"/>
          </a:xfrm>
          <a:custGeom>
            <a:avLst/>
            <a:gdLst>
              <a:gd name="T0" fmla="*/ 57 w 136"/>
              <a:gd name="T1" fmla="*/ 168 h 168"/>
              <a:gd name="T2" fmla="*/ 55 w 136"/>
              <a:gd name="T3" fmla="*/ 168 h 168"/>
              <a:gd name="T4" fmla="*/ 52 w 136"/>
              <a:gd name="T5" fmla="*/ 164 h 168"/>
              <a:gd name="T6" fmla="*/ 0 w 136"/>
              <a:gd name="T7" fmla="*/ 8 h 168"/>
              <a:gd name="T8" fmla="*/ 3 w 136"/>
              <a:gd name="T9" fmla="*/ 1 h 168"/>
              <a:gd name="T10" fmla="*/ 6 w 136"/>
              <a:gd name="T11" fmla="*/ 0 h 168"/>
              <a:gd name="T12" fmla="*/ 10 w 136"/>
              <a:gd name="T13" fmla="*/ 2 h 168"/>
              <a:gd name="T14" fmla="*/ 134 w 136"/>
              <a:gd name="T15" fmla="*/ 110 h 168"/>
              <a:gd name="T16" fmla="*/ 136 w 136"/>
              <a:gd name="T17" fmla="*/ 114 h 168"/>
              <a:gd name="T18" fmla="*/ 134 w 136"/>
              <a:gd name="T19" fmla="*/ 118 h 168"/>
              <a:gd name="T20" fmla="*/ 59 w 136"/>
              <a:gd name="T21" fmla="*/ 168 h 168"/>
              <a:gd name="T22" fmla="*/ 57 w 136"/>
              <a:gd name="T2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168">
                <a:moveTo>
                  <a:pt x="57" y="168"/>
                </a:moveTo>
                <a:cubicBezTo>
                  <a:pt x="56" y="168"/>
                  <a:pt x="55" y="168"/>
                  <a:pt x="55" y="168"/>
                </a:cubicBezTo>
                <a:cubicBezTo>
                  <a:pt x="53" y="167"/>
                  <a:pt x="52" y="166"/>
                  <a:pt x="52" y="164"/>
                </a:cubicBezTo>
                <a:cubicBezTo>
                  <a:pt x="0" y="8"/>
                  <a:pt x="0" y="8"/>
                  <a:pt x="0" y="8"/>
                </a:cubicBezTo>
                <a:cubicBezTo>
                  <a:pt x="0" y="5"/>
                  <a:pt x="1" y="3"/>
                  <a:pt x="3" y="1"/>
                </a:cubicBezTo>
                <a:cubicBezTo>
                  <a:pt x="4" y="1"/>
                  <a:pt x="5" y="0"/>
                  <a:pt x="6" y="0"/>
                </a:cubicBezTo>
                <a:cubicBezTo>
                  <a:pt x="7" y="0"/>
                  <a:pt x="8" y="1"/>
                  <a:pt x="10" y="2"/>
                </a:cubicBezTo>
                <a:cubicBezTo>
                  <a:pt x="134" y="110"/>
                  <a:pt x="134" y="110"/>
                  <a:pt x="134" y="110"/>
                </a:cubicBezTo>
                <a:cubicBezTo>
                  <a:pt x="135" y="111"/>
                  <a:pt x="136" y="112"/>
                  <a:pt x="136" y="114"/>
                </a:cubicBezTo>
                <a:cubicBezTo>
                  <a:pt x="136" y="115"/>
                  <a:pt x="136" y="117"/>
                  <a:pt x="134" y="118"/>
                </a:cubicBezTo>
                <a:cubicBezTo>
                  <a:pt x="114" y="140"/>
                  <a:pt x="88" y="157"/>
                  <a:pt x="59" y="168"/>
                </a:cubicBezTo>
                <a:cubicBezTo>
                  <a:pt x="58" y="168"/>
                  <a:pt x="58" y="168"/>
                  <a:pt x="57" y="168"/>
                </a:cubicBezTo>
                <a:close/>
              </a:path>
            </a:pathLst>
          </a:custGeom>
          <a:solidFill>
            <a:srgbClr val="72BDB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1" name="íşḻïḋè"/>
          <p:cNvSpPr/>
          <p:nvPr/>
        </p:nvSpPr>
        <p:spPr bwMode="auto">
          <a:xfrm>
            <a:off x="3429045" y="2685113"/>
            <a:ext cx="139327" cy="167587"/>
          </a:xfrm>
          <a:custGeom>
            <a:avLst/>
            <a:gdLst>
              <a:gd name="T0" fmla="*/ 13 w 149"/>
              <a:gd name="T1" fmla="*/ 11 h 179"/>
              <a:gd name="T2" fmla="*/ 137 w 149"/>
              <a:gd name="T3" fmla="*/ 119 h 179"/>
              <a:gd name="T4" fmla="*/ 64 w 149"/>
              <a:gd name="T5" fmla="*/ 168 h 179"/>
              <a:gd name="T6" fmla="*/ 13 w 149"/>
              <a:gd name="T7" fmla="*/ 11 h 179"/>
              <a:gd name="T8" fmla="*/ 13 w 149"/>
              <a:gd name="T9" fmla="*/ 0 h 179"/>
              <a:gd name="T10" fmla="*/ 7 w 149"/>
              <a:gd name="T11" fmla="*/ 2 h 179"/>
              <a:gd name="T12" fmla="*/ 2 w 149"/>
              <a:gd name="T13" fmla="*/ 15 h 179"/>
              <a:gd name="T14" fmla="*/ 53 w 149"/>
              <a:gd name="T15" fmla="*/ 171 h 179"/>
              <a:gd name="T16" fmla="*/ 59 w 149"/>
              <a:gd name="T17" fmla="*/ 178 h 179"/>
              <a:gd name="T18" fmla="*/ 64 w 149"/>
              <a:gd name="T19" fmla="*/ 179 h 179"/>
              <a:gd name="T20" fmla="*/ 68 w 149"/>
              <a:gd name="T21" fmla="*/ 178 h 179"/>
              <a:gd name="T22" fmla="*/ 146 w 149"/>
              <a:gd name="T23" fmla="*/ 127 h 179"/>
              <a:gd name="T24" fmla="*/ 149 w 149"/>
              <a:gd name="T25" fmla="*/ 118 h 179"/>
              <a:gd name="T26" fmla="*/ 145 w 149"/>
              <a:gd name="T27" fmla="*/ 110 h 179"/>
              <a:gd name="T28" fmla="*/ 20 w 149"/>
              <a:gd name="T29" fmla="*/ 3 h 179"/>
              <a:gd name="T30" fmla="*/ 13 w 149"/>
              <a:gd name="T31"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179">
                <a:moveTo>
                  <a:pt x="13" y="11"/>
                </a:moveTo>
                <a:cubicBezTo>
                  <a:pt x="137" y="119"/>
                  <a:pt x="137" y="119"/>
                  <a:pt x="137" y="119"/>
                </a:cubicBezTo>
                <a:cubicBezTo>
                  <a:pt x="117" y="140"/>
                  <a:pt x="92" y="157"/>
                  <a:pt x="64" y="168"/>
                </a:cubicBezTo>
                <a:cubicBezTo>
                  <a:pt x="13" y="11"/>
                  <a:pt x="13" y="11"/>
                  <a:pt x="13" y="11"/>
                </a:cubicBezTo>
                <a:moveTo>
                  <a:pt x="13" y="0"/>
                </a:moveTo>
                <a:cubicBezTo>
                  <a:pt x="11" y="0"/>
                  <a:pt x="8" y="0"/>
                  <a:pt x="7" y="2"/>
                </a:cubicBezTo>
                <a:cubicBezTo>
                  <a:pt x="2" y="5"/>
                  <a:pt x="0" y="10"/>
                  <a:pt x="2" y="15"/>
                </a:cubicBezTo>
                <a:cubicBezTo>
                  <a:pt x="53" y="171"/>
                  <a:pt x="53" y="171"/>
                  <a:pt x="53" y="171"/>
                </a:cubicBezTo>
                <a:cubicBezTo>
                  <a:pt x="54" y="174"/>
                  <a:pt x="56" y="177"/>
                  <a:pt x="59" y="178"/>
                </a:cubicBezTo>
                <a:cubicBezTo>
                  <a:pt x="61" y="179"/>
                  <a:pt x="62" y="179"/>
                  <a:pt x="64" y="179"/>
                </a:cubicBezTo>
                <a:cubicBezTo>
                  <a:pt x="65" y="179"/>
                  <a:pt x="67" y="179"/>
                  <a:pt x="68" y="178"/>
                </a:cubicBezTo>
                <a:cubicBezTo>
                  <a:pt x="97" y="167"/>
                  <a:pt x="124" y="150"/>
                  <a:pt x="146" y="127"/>
                </a:cubicBezTo>
                <a:cubicBezTo>
                  <a:pt x="148" y="124"/>
                  <a:pt x="149" y="121"/>
                  <a:pt x="149" y="118"/>
                </a:cubicBezTo>
                <a:cubicBezTo>
                  <a:pt x="148" y="115"/>
                  <a:pt x="147" y="112"/>
                  <a:pt x="145" y="110"/>
                </a:cubicBezTo>
                <a:cubicBezTo>
                  <a:pt x="20" y="3"/>
                  <a:pt x="20" y="3"/>
                  <a:pt x="20" y="3"/>
                </a:cubicBezTo>
                <a:cubicBezTo>
                  <a:pt x="18" y="1"/>
                  <a:pt x="15"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2" name="iṧḻiḓe"/>
          <p:cNvSpPr/>
          <p:nvPr/>
        </p:nvSpPr>
        <p:spPr bwMode="auto">
          <a:xfrm>
            <a:off x="3436931" y="2654225"/>
            <a:ext cx="177445" cy="137356"/>
          </a:xfrm>
          <a:custGeom>
            <a:avLst/>
            <a:gdLst>
              <a:gd name="T0" fmla="*/ 137 w 189"/>
              <a:gd name="T1" fmla="*/ 147 h 147"/>
              <a:gd name="T2" fmla="*/ 134 w 189"/>
              <a:gd name="T3" fmla="*/ 146 h 147"/>
              <a:gd name="T4" fmla="*/ 2 w 189"/>
              <a:gd name="T5" fmla="*/ 32 h 147"/>
              <a:gd name="T6" fmla="*/ 0 w 189"/>
              <a:gd name="T7" fmla="*/ 26 h 147"/>
              <a:gd name="T8" fmla="*/ 5 w 189"/>
              <a:gd name="T9" fmla="*/ 22 h 147"/>
              <a:gd name="T10" fmla="*/ 178 w 189"/>
              <a:gd name="T11" fmla="*/ 0 h 147"/>
              <a:gd name="T12" fmla="*/ 178 w 189"/>
              <a:gd name="T13" fmla="*/ 0 h 147"/>
              <a:gd name="T14" fmla="*/ 182 w 189"/>
              <a:gd name="T15" fmla="*/ 1 h 147"/>
              <a:gd name="T16" fmla="*/ 184 w 189"/>
              <a:gd name="T17" fmla="*/ 5 h 147"/>
              <a:gd name="T18" fmla="*/ 142 w 189"/>
              <a:gd name="T19" fmla="*/ 145 h 147"/>
              <a:gd name="T20" fmla="*/ 138 w 189"/>
              <a:gd name="T21" fmla="*/ 147 h 147"/>
              <a:gd name="T22" fmla="*/ 137 w 189"/>
              <a:gd name="T2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47">
                <a:moveTo>
                  <a:pt x="137" y="147"/>
                </a:moveTo>
                <a:cubicBezTo>
                  <a:pt x="136" y="147"/>
                  <a:pt x="135" y="147"/>
                  <a:pt x="134" y="146"/>
                </a:cubicBezTo>
                <a:cubicBezTo>
                  <a:pt x="2" y="32"/>
                  <a:pt x="2" y="32"/>
                  <a:pt x="2" y="32"/>
                </a:cubicBezTo>
                <a:cubicBezTo>
                  <a:pt x="0" y="30"/>
                  <a:pt x="0" y="28"/>
                  <a:pt x="0" y="26"/>
                </a:cubicBezTo>
                <a:cubicBezTo>
                  <a:pt x="1" y="24"/>
                  <a:pt x="3" y="22"/>
                  <a:pt x="5" y="22"/>
                </a:cubicBezTo>
                <a:cubicBezTo>
                  <a:pt x="178" y="0"/>
                  <a:pt x="178" y="0"/>
                  <a:pt x="178" y="0"/>
                </a:cubicBezTo>
                <a:cubicBezTo>
                  <a:pt x="178" y="0"/>
                  <a:pt x="178" y="0"/>
                  <a:pt x="178" y="0"/>
                </a:cubicBezTo>
                <a:cubicBezTo>
                  <a:pt x="180" y="0"/>
                  <a:pt x="181" y="1"/>
                  <a:pt x="182" y="1"/>
                </a:cubicBezTo>
                <a:cubicBezTo>
                  <a:pt x="183" y="2"/>
                  <a:pt x="184" y="4"/>
                  <a:pt x="184" y="5"/>
                </a:cubicBezTo>
                <a:cubicBezTo>
                  <a:pt x="189" y="56"/>
                  <a:pt x="174" y="105"/>
                  <a:pt x="142" y="145"/>
                </a:cubicBezTo>
                <a:cubicBezTo>
                  <a:pt x="141" y="146"/>
                  <a:pt x="139" y="147"/>
                  <a:pt x="138" y="147"/>
                </a:cubicBezTo>
                <a:lnTo>
                  <a:pt x="137" y="147"/>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3" name="iṡḷïḓê"/>
          <p:cNvSpPr/>
          <p:nvPr/>
        </p:nvSpPr>
        <p:spPr bwMode="auto">
          <a:xfrm>
            <a:off x="3431674" y="2649624"/>
            <a:ext cx="187303" cy="147871"/>
          </a:xfrm>
          <a:custGeom>
            <a:avLst/>
            <a:gdLst>
              <a:gd name="T0" fmla="*/ 184 w 200"/>
              <a:gd name="T1" fmla="*/ 11 h 158"/>
              <a:gd name="T2" fmla="*/ 143 w 200"/>
              <a:gd name="T3" fmla="*/ 146 h 158"/>
              <a:gd name="T4" fmla="*/ 12 w 200"/>
              <a:gd name="T5" fmla="*/ 33 h 158"/>
              <a:gd name="T6" fmla="*/ 184 w 200"/>
              <a:gd name="T7" fmla="*/ 11 h 158"/>
              <a:gd name="T8" fmla="*/ 184 w 200"/>
              <a:gd name="T9" fmla="*/ 0 h 158"/>
              <a:gd name="T10" fmla="*/ 183 w 200"/>
              <a:gd name="T11" fmla="*/ 0 h 158"/>
              <a:gd name="T12" fmla="*/ 10 w 200"/>
              <a:gd name="T13" fmla="*/ 21 h 158"/>
              <a:gd name="T14" fmla="*/ 1 w 200"/>
              <a:gd name="T15" fmla="*/ 29 h 158"/>
              <a:gd name="T16" fmla="*/ 4 w 200"/>
              <a:gd name="T17" fmla="*/ 41 h 158"/>
              <a:gd name="T18" fmla="*/ 136 w 200"/>
              <a:gd name="T19" fmla="*/ 155 h 158"/>
              <a:gd name="T20" fmla="*/ 143 w 200"/>
              <a:gd name="T21" fmla="*/ 158 h 158"/>
              <a:gd name="T22" fmla="*/ 144 w 200"/>
              <a:gd name="T23" fmla="*/ 158 h 158"/>
              <a:gd name="T24" fmla="*/ 152 w 200"/>
              <a:gd name="T25" fmla="*/ 153 h 158"/>
              <a:gd name="T26" fmla="*/ 196 w 200"/>
              <a:gd name="T27" fmla="*/ 10 h 158"/>
              <a:gd name="T28" fmla="*/ 192 w 200"/>
              <a:gd name="T29" fmla="*/ 2 h 158"/>
              <a:gd name="T30" fmla="*/ 184 w 200"/>
              <a:gd name="T3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158">
                <a:moveTo>
                  <a:pt x="184" y="11"/>
                </a:moveTo>
                <a:cubicBezTo>
                  <a:pt x="189" y="61"/>
                  <a:pt x="173" y="109"/>
                  <a:pt x="143" y="146"/>
                </a:cubicBezTo>
                <a:cubicBezTo>
                  <a:pt x="12" y="33"/>
                  <a:pt x="12" y="33"/>
                  <a:pt x="12" y="33"/>
                </a:cubicBezTo>
                <a:cubicBezTo>
                  <a:pt x="184" y="11"/>
                  <a:pt x="184" y="11"/>
                  <a:pt x="184" y="11"/>
                </a:cubicBezTo>
                <a:moveTo>
                  <a:pt x="184" y="0"/>
                </a:moveTo>
                <a:cubicBezTo>
                  <a:pt x="184" y="0"/>
                  <a:pt x="183" y="0"/>
                  <a:pt x="183" y="0"/>
                </a:cubicBezTo>
                <a:cubicBezTo>
                  <a:pt x="10" y="21"/>
                  <a:pt x="10" y="21"/>
                  <a:pt x="10" y="21"/>
                </a:cubicBezTo>
                <a:cubicBezTo>
                  <a:pt x="6" y="22"/>
                  <a:pt x="2" y="25"/>
                  <a:pt x="1" y="29"/>
                </a:cubicBezTo>
                <a:cubicBezTo>
                  <a:pt x="0" y="34"/>
                  <a:pt x="1" y="38"/>
                  <a:pt x="4" y="41"/>
                </a:cubicBezTo>
                <a:cubicBezTo>
                  <a:pt x="136" y="155"/>
                  <a:pt x="136" y="155"/>
                  <a:pt x="136" y="155"/>
                </a:cubicBezTo>
                <a:cubicBezTo>
                  <a:pt x="138" y="157"/>
                  <a:pt x="141" y="158"/>
                  <a:pt x="143" y="158"/>
                </a:cubicBezTo>
                <a:cubicBezTo>
                  <a:pt x="144" y="158"/>
                  <a:pt x="144" y="158"/>
                  <a:pt x="144" y="158"/>
                </a:cubicBezTo>
                <a:cubicBezTo>
                  <a:pt x="147" y="157"/>
                  <a:pt x="150" y="156"/>
                  <a:pt x="152" y="153"/>
                </a:cubicBezTo>
                <a:cubicBezTo>
                  <a:pt x="185" y="113"/>
                  <a:pt x="200" y="62"/>
                  <a:pt x="196" y="10"/>
                </a:cubicBezTo>
                <a:cubicBezTo>
                  <a:pt x="195" y="7"/>
                  <a:pt x="194" y="4"/>
                  <a:pt x="192" y="2"/>
                </a:cubicBezTo>
                <a:cubicBezTo>
                  <a:pt x="190" y="0"/>
                  <a:pt x="187" y="0"/>
                  <a:pt x="18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4" name="ïšľîḋé"/>
          <p:cNvSpPr/>
          <p:nvPr/>
        </p:nvSpPr>
        <p:spPr bwMode="auto">
          <a:xfrm>
            <a:off x="3406042" y="2491895"/>
            <a:ext cx="202419" cy="182046"/>
          </a:xfrm>
          <a:custGeom>
            <a:avLst/>
            <a:gdLst>
              <a:gd name="T0" fmla="*/ 28 w 216"/>
              <a:gd name="T1" fmla="*/ 194 h 194"/>
              <a:gd name="T2" fmla="*/ 25 w 216"/>
              <a:gd name="T3" fmla="*/ 192 h 194"/>
              <a:gd name="T4" fmla="*/ 23 w 216"/>
              <a:gd name="T5" fmla="*/ 189 h 194"/>
              <a:gd name="T6" fmla="*/ 0 w 216"/>
              <a:gd name="T7" fmla="*/ 7 h 194"/>
              <a:gd name="T8" fmla="*/ 1 w 216"/>
              <a:gd name="T9" fmla="*/ 3 h 194"/>
              <a:gd name="T10" fmla="*/ 5 w 216"/>
              <a:gd name="T11" fmla="*/ 1 h 194"/>
              <a:gd name="T12" fmla="*/ 23 w 216"/>
              <a:gd name="T13" fmla="*/ 0 h 194"/>
              <a:gd name="T14" fmla="*/ 215 w 216"/>
              <a:gd name="T15" fmla="*/ 164 h 194"/>
              <a:gd name="T16" fmla="*/ 214 w 216"/>
              <a:gd name="T17" fmla="*/ 169 h 194"/>
              <a:gd name="T18" fmla="*/ 210 w 216"/>
              <a:gd name="T19" fmla="*/ 171 h 194"/>
              <a:gd name="T20" fmla="*/ 29 w 216"/>
              <a:gd name="T21" fmla="*/ 193 h 194"/>
              <a:gd name="T22" fmla="*/ 28 w 216"/>
              <a:gd name="T23"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6" h="194">
                <a:moveTo>
                  <a:pt x="28" y="194"/>
                </a:moveTo>
                <a:cubicBezTo>
                  <a:pt x="27" y="194"/>
                  <a:pt x="26" y="193"/>
                  <a:pt x="25" y="192"/>
                </a:cubicBezTo>
                <a:cubicBezTo>
                  <a:pt x="24" y="191"/>
                  <a:pt x="23" y="190"/>
                  <a:pt x="23" y="189"/>
                </a:cubicBezTo>
                <a:cubicBezTo>
                  <a:pt x="0" y="7"/>
                  <a:pt x="0" y="7"/>
                  <a:pt x="0" y="7"/>
                </a:cubicBezTo>
                <a:cubicBezTo>
                  <a:pt x="0" y="6"/>
                  <a:pt x="0" y="4"/>
                  <a:pt x="1" y="3"/>
                </a:cubicBezTo>
                <a:cubicBezTo>
                  <a:pt x="2" y="2"/>
                  <a:pt x="4" y="1"/>
                  <a:pt x="5" y="1"/>
                </a:cubicBezTo>
                <a:cubicBezTo>
                  <a:pt x="11" y="0"/>
                  <a:pt x="17" y="0"/>
                  <a:pt x="23" y="0"/>
                </a:cubicBezTo>
                <a:cubicBezTo>
                  <a:pt x="119" y="0"/>
                  <a:pt x="200" y="69"/>
                  <a:pt x="215" y="164"/>
                </a:cubicBezTo>
                <a:cubicBezTo>
                  <a:pt x="216" y="166"/>
                  <a:pt x="215" y="167"/>
                  <a:pt x="214" y="169"/>
                </a:cubicBezTo>
                <a:cubicBezTo>
                  <a:pt x="213" y="170"/>
                  <a:pt x="212" y="171"/>
                  <a:pt x="210" y="171"/>
                </a:cubicBezTo>
                <a:cubicBezTo>
                  <a:pt x="29" y="193"/>
                  <a:pt x="29" y="193"/>
                  <a:pt x="29" y="193"/>
                </a:cubicBezTo>
                <a:lnTo>
                  <a:pt x="28" y="194"/>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5" name="ïŝ1iďe"/>
          <p:cNvSpPr/>
          <p:nvPr/>
        </p:nvSpPr>
        <p:spPr bwMode="auto">
          <a:xfrm>
            <a:off x="3400785" y="2487294"/>
            <a:ext cx="212934" cy="191247"/>
          </a:xfrm>
          <a:custGeom>
            <a:avLst/>
            <a:gdLst>
              <a:gd name="T0" fmla="*/ 29 w 227"/>
              <a:gd name="T1" fmla="*/ 11 h 204"/>
              <a:gd name="T2" fmla="*/ 216 w 227"/>
              <a:gd name="T3" fmla="*/ 170 h 204"/>
              <a:gd name="T4" fmla="*/ 34 w 227"/>
              <a:gd name="T5" fmla="*/ 193 h 204"/>
              <a:gd name="T6" fmla="*/ 12 w 227"/>
              <a:gd name="T7" fmla="*/ 12 h 204"/>
              <a:gd name="T8" fmla="*/ 29 w 227"/>
              <a:gd name="T9" fmla="*/ 11 h 204"/>
              <a:gd name="T10" fmla="*/ 29 w 227"/>
              <a:gd name="T11" fmla="*/ 0 h 204"/>
              <a:gd name="T12" fmla="*/ 11 w 227"/>
              <a:gd name="T13" fmla="*/ 0 h 204"/>
              <a:gd name="T14" fmla="*/ 3 w 227"/>
              <a:gd name="T15" fmla="*/ 5 h 204"/>
              <a:gd name="T16" fmla="*/ 1 w 227"/>
              <a:gd name="T17" fmla="*/ 13 h 204"/>
              <a:gd name="T18" fmla="*/ 23 w 227"/>
              <a:gd name="T19" fmla="*/ 194 h 204"/>
              <a:gd name="T20" fmla="*/ 28 w 227"/>
              <a:gd name="T21" fmla="*/ 202 h 204"/>
              <a:gd name="T22" fmla="*/ 34 w 227"/>
              <a:gd name="T23" fmla="*/ 204 h 204"/>
              <a:gd name="T24" fmla="*/ 36 w 227"/>
              <a:gd name="T25" fmla="*/ 204 h 204"/>
              <a:gd name="T26" fmla="*/ 217 w 227"/>
              <a:gd name="T27" fmla="*/ 181 h 204"/>
              <a:gd name="T28" fmla="*/ 225 w 227"/>
              <a:gd name="T29" fmla="*/ 177 h 204"/>
              <a:gd name="T30" fmla="*/ 227 w 227"/>
              <a:gd name="T31" fmla="*/ 168 h 204"/>
              <a:gd name="T32" fmla="*/ 158 w 227"/>
              <a:gd name="T33" fmla="*/ 47 h 204"/>
              <a:gd name="T34" fmla="*/ 29 w 227"/>
              <a:gd name="T3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7" h="204">
                <a:moveTo>
                  <a:pt x="29" y="11"/>
                </a:moveTo>
                <a:cubicBezTo>
                  <a:pt x="121" y="11"/>
                  <a:pt x="201" y="78"/>
                  <a:pt x="216" y="170"/>
                </a:cubicBezTo>
                <a:cubicBezTo>
                  <a:pt x="34" y="193"/>
                  <a:pt x="34" y="193"/>
                  <a:pt x="34" y="193"/>
                </a:cubicBezTo>
                <a:cubicBezTo>
                  <a:pt x="12" y="12"/>
                  <a:pt x="12" y="12"/>
                  <a:pt x="12" y="12"/>
                </a:cubicBezTo>
                <a:cubicBezTo>
                  <a:pt x="17" y="11"/>
                  <a:pt x="23" y="11"/>
                  <a:pt x="29" y="11"/>
                </a:cubicBezTo>
                <a:moveTo>
                  <a:pt x="29" y="0"/>
                </a:moveTo>
                <a:cubicBezTo>
                  <a:pt x="23" y="0"/>
                  <a:pt x="17" y="0"/>
                  <a:pt x="11" y="0"/>
                </a:cubicBezTo>
                <a:cubicBezTo>
                  <a:pt x="8" y="1"/>
                  <a:pt x="5" y="2"/>
                  <a:pt x="3" y="5"/>
                </a:cubicBezTo>
                <a:cubicBezTo>
                  <a:pt x="1" y="7"/>
                  <a:pt x="0" y="10"/>
                  <a:pt x="1" y="13"/>
                </a:cubicBezTo>
                <a:cubicBezTo>
                  <a:pt x="23" y="194"/>
                  <a:pt x="23" y="194"/>
                  <a:pt x="23" y="194"/>
                </a:cubicBezTo>
                <a:cubicBezTo>
                  <a:pt x="24" y="197"/>
                  <a:pt x="25" y="200"/>
                  <a:pt x="28" y="202"/>
                </a:cubicBezTo>
                <a:cubicBezTo>
                  <a:pt x="30" y="203"/>
                  <a:pt x="32" y="204"/>
                  <a:pt x="34" y="204"/>
                </a:cubicBezTo>
                <a:cubicBezTo>
                  <a:pt x="35" y="204"/>
                  <a:pt x="35" y="204"/>
                  <a:pt x="36" y="204"/>
                </a:cubicBezTo>
                <a:cubicBezTo>
                  <a:pt x="217" y="181"/>
                  <a:pt x="217" y="181"/>
                  <a:pt x="217" y="181"/>
                </a:cubicBezTo>
                <a:cubicBezTo>
                  <a:pt x="220" y="181"/>
                  <a:pt x="223" y="179"/>
                  <a:pt x="225" y="177"/>
                </a:cubicBezTo>
                <a:cubicBezTo>
                  <a:pt x="227" y="174"/>
                  <a:pt x="227" y="171"/>
                  <a:pt x="227" y="168"/>
                </a:cubicBezTo>
                <a:cubicBezTo>
                  <a:pt x="219" y="121"/>
                  <a:pt x="195" y="78"/>
                  <a:pt x="158" y="47"/>
                </a:cubicBezTo>
                <a:cubicBezTo>
                  <a:pt x="122" y="16"/>
                  <a:pt x="76" y="0"/>
                  <a:pt x="2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6" name="iṧlîḑe"/>
          <p:cNvSpPr/>
          <p:nvPr/>
        </p:nvSpPr>
        <p:spPr bwMode="auto">
          <a:xfrm>
            <a:off x="3323892" y="2683799"/>
            <a:ext cx="158386" cy="174159"/>
          </a:xfrm>
          <a:custGeom>
            <a:avLst/>
            <a:gdLst>
              <a:gd name="T0" fmla="*/ 110 w 169"/>
              <a:gd name="T1" fmla="*/ 186 h 186"/>
              <a:gd name="T2" fmla="*/ 3 w 169"/>
              <a:gd name="T3" fmla="*/ 154 h 186"/>
              <a:gd name="T4" fmla="*/ 0 w 169"/>
              <a:gd name="T5" fmla="*/ 150 h 186"/>
              <a:gd name="T6" fmla="*/ 1 w 169"/>
              <a:gd name="T7" fmla="*/ 146 h 186"/>
              <a:gd name="T8" fmla="*/ 104 w 169"/>
              <a:gd name="T9" fmla="*/ 2 h 186"/>
              <a:gd name="T10" fmla="*/ 108 w 169"/>
              <a:gd name="T11" fmla="*/ 0 h 186"/>
              <a:gd name="T12" fmla="*/ 109 w 169"/>
              <a:gd name="T13" fmla="*/ 0 h 186"/>
              <a:gd name="T14" fmla="*/ 114 w 169"/>
              <a:gd name="T15" fmla="*/ 4 h 186"/>
              <a:gd name="T16" fmla="*/ 168 w 169"/>
              <a:gd name="T17" fmla="*/ 171 h 186"/>
              <a:gd name="T18" fmla="*/ 168 w 169"/>
              <a:gd name="T19" fmla="*/ 176 h 186"/>
              <a:gd name="T20" fmla="*/ 164 w 169"/>
              <a:gd name="T21" fmla="*/ 178 h 186"/>
              <a:gd name="T22" fmla="*/ 135 w 169"/>
              <a:gd name="T23" fmla="*/ 184 h 186"/>
              <a:gd name="T24" fmla="*/ 110 w 169"/>
              <a:gd name="T25"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86">
                <a:moveTo>
                  <a:pt x="110" y="186"/>
                </a:moveTo>
                <a:cubicBezTo>
                  <a:pt x="72" y="186"/>
                  <a:pt x="35" y="175"/>
                  <a:pt x="3" y="154"/>
                </a:cubicBezTo>
                <a:cubicBezTo>
                  <a:pt x="2" y="153"/>
                  <a:pt x="1" y="151"/>
                  <a:pt x="0" y="150"/>
                </a:cubicBezTo>
                <a:cubicBezTo>
                  <a:pt x="0" y="148"/>
                  <a:pt x="0" y="147"/>
                  <a:pt x="1" y="146"/>
                </a:cubicBezTo>
                <a:cubicBezTo>
                  <a:pt x="104" y="2"/>
                  <a:pt x="104" y="2"/>
                  <a:pt x="104" y="2"/>
                </a:cubicBezTo>
                <a:cubicBezTo>
                  <a:pt x="105" y="1"/>
                  <a:pt x="106" y="0"/>
                  <a:pt x="108" y="0"/>
                </a:cubicBezTo>
                <a:cubicBezTo>
                  <a:pt x="109" y="0"/>
                  <a:pt x="109" y="0"/>
                  <a:pt x="109" y="0"/>
                </a:cubicBezTo>
                <a:cubicBezTo>
                  <a:pt x="111" y="0"/>
                  <a:pt x="113" y="2"/>
                  <a:pt x="114" y="4"/>
                </a:cubicBezTo>
                <a:cubicBezTo>
                  <a:pt x="168" y="171"/>
                  <a:pt x="168" y="171"/>
                  <a:pt x="168" y="171"/>
                </a:cubicBezTo>
                <a:cubicBezTo>
                  <a:pt x="169" y="173"/>
                  <a:pt x="169" y="174"/>
                  <a:pt x="168" y="176"/>
                </a:cubicBezTo>
                <a:cubicBezTo>
                  <a:pt x="167" y="177"/>
                  <a:pt x="166" y="178"/>
                  <a:pt x="164" y="178"/>
                </a:cubicBezTo>
                <a:cubicBezTo>
                  <a:pt x="155" y="181"/>
                  <a:pt x="145" y="183"/>
                  <a:pt x="135" y="184"/>
                </a:cubicBezTo>
                <a:cubicBezTo>
                  <a:pt x="127" y="185"/>
                  <a:pt x="118" y="186"/>
                  <a:pt x="110" y="186"/>
                </a:cubicBez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7" name="íṡḷïdé"/>
          <p:cNvSpPr/>
          <p:nvPr/>
        </p:nvSpPr>
        <p:spPr bwMode="auto">
          <a:xfrm>
            <a:off x="3317977" y="2678541"/>
            <a:ext cx="169558" cy="185331"/>
          </a:xfrm>
          <a:custGeom>
            <a:avLst/>
            <a:gdLst>
              <a:gd name="T0" fmla="*/ 114 w 181"/>
              <a:gd name="T1" fmla="*/ 12 h 198"/>
              <a:gd name="T2" fmla="*/ 169 w 181"/>
              <a:gd name="T3" fmla="*/ 179 h 198"/>
              <a:gd name="T4" fmla="*/ 140 w 181"/>
              <a:gd name="T5" fmla="*/ 185 h 198"/>
              <a:gd name="T6" fmla="*/ 116 w 181"/>
              <a:gd name="T7" fmla="*/ 186 h 198"/>
              <a:gd name="T8" fmla="*/ 12 w 181"/>
              <a:gd name="T9" fmla="*/ 155 h 198"/>
              <a:gd name="T10" fmla="*/ 114 w 181"/>
              <a:gd name="T11" fmla="*/ 12 h 198"/>
              <a:gd name="T12" fmla="*/ 114 w 181"/>
              <a:gd name="T13" fmla="*/ 0 h 198"/>
              <a:gd name="T14" fmla="*/ 105 w 181"/>
              <a:gd name="T15" fmla="*/ 5 h 198"/>
              <a:gd name="T16" fmla="*/ 3 w 181"/>
              <a:gd name="T17" fmla="*/ 148 h 198"/>
              <a:gd name="T18" fmla="*/ 1 w 181"/>
              <a:gd name="T19" fmla="*/ 157 h 198"/>
              <a:gd name="T20" fmla="*/ 6 w 181"/>
              <a:gd name="T21" fmla="*/ 164 h 198"/>
              <a:gd name="T22" fmla="*/ 116 w 181"/>
              <a:gd name="T23" fmla="*/ 198 h 198"/>
              <a:gd name="T24" fmla="*/ 141 w 181"/>
              <a:gd name="T25" fmla="*/ 196 h 198"/>
              <a:gd name="T26" fmla="*/ 172 w 181"/>
              <a:gd name="T27" fmla="*/ 190 h 198"/>
              <a:gd name="T28" fmla="*/ 179 w 181"/>
              <a:gd name="T29" fmla="*/ 184 h 198"/>
              <a:gd name="T30" fmla="*/ 180 w 181"/>
              <a:gd name="T31" fmla="*/ 175 h 198"/>
              <a:gd name="T32" fmla="*/ 125 w 181"/>
              <a:gd name="T33" fmla="*/ 8 h 198"/>
              <a:gd name="T34" fmla="*/ 116 w 181"/>
              <a:gd name="T35" fmla="*/ 1 h 198"/>
              <a:gd name="T36" fmla="*/ 114 w 181"/>
              <a:gd name="T37"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198">
                <a:moveTo>
                  <a:pt x="114" y="12"/>
                </a:moveTo>
                <a:cubicBezTo>
                  <a:pt x="169" y="179"/>
                  <a:pt x="169" y="179"/>
                  <a:pt x="169" y="179"/>
                </a:cubicBezTo>
                <a:cubicBezTo>
                  <a:pt x="160" y="182"/>
                  <a:pt x="150" y="184"/>
                  <a:pt x="140" y="185"/>
                </a:cubicBezTo>
                <a:cubicBezTo>
                  <a:pt x="132" y="186"/>
                  <a:pt x="124" y="186"/>
                  <a:pt x="116" y="186"/>
                </a:cubicBezTo>
                <a:cubicBezTo>
                  <a:pt x="78" y="186"/>
                  <a:pt x="42" y="175"/>
                  <a:pt x="12" y="155"/>
                </a:cubicBezTo>
                <a:cubicBezTo>
                  <a:pt x="114" y="12"/>
                  <a:pt x="114" y="12"/>
                  <a:pt x="114" y="12"/>
                </a:cubicBezTo>
                <a:moveTo>
                  <a:pt x="114" y="0"/>
                </a:moveTo>
                <a:cubicBezTo>
                  <a:pt x="111" y="0"/>
                  <a:pt x="107" y="2"/>
                  <a:pt x="105" y="5"/>
                </a:cubicBezTo>
                <a:cubicBezTo>
                  <a:pt x="3" y="148"/>
                  <a:pt x="3" y="148"/>
                  <a:pt x="3" y="148"/>
                </a:cubicBezTo>
                <a:cubicBezTo>
                  <a:pt x="1" y="151"/>
                  <a:pt x="0" y="154"/>
                  <a:pt x="1" y="157"/>
                </a:cubicBezTo>
                <a:cubicBezTo>
                  <a:pt x="1" y="160"/>
                  <a:pt x="3" y="163"/>
                  <a:pt x="6" y="164"/>
                </a:cubicBezTo>
                <a:cubicBezTo>
                  <a:pt x="39" y="186"/>
                  <a:pt x="77" y="198"/>
                  <a:pt x="116" y="198"/>
                </a:cubicBezTo>
                <a:cubicBezTo>
                  <a:pt x="125" y="198"/>
                  <a:pt x="133" y="197"/>
                  <a:pt x="141" y="196"/>
                </a:cubicBezTo>
                <a:cubicBezTo>
                  <a:pt x="152" y="195"/>
                  <a:pt x="162" y="193"/>
                  <a:pt x="172" y="190"/>
                </a:cubicBezTo>
                <a:cubicBezTo>
                  <a:pt x="175" y="189"/>
                  <a:pt x="177" y="187"/>
                  <a:pt x="179" y="184"/>
                </a:cubicBezTo>
                <a:cubicBezTo>
                  <a:pt x="180" y="182"/>
                  <a:pt x="181" y="178"/>
                  <a:pt x="180" y="175"/>
                </a:cubicBezTo>
                <a:cubicBezTo>
                  <a:pt x="125" y="8"/>
                  <a:pt x="125" y="8"/>
                  <a:pt x="125" y="8"/>
                </a:cubicBezTo>
                <a:cubicBezTo>
                  <a:pt x="124" y="4"/>
                  <a:pt x="120" y="1"/>
                  <a:pt x="116" y="1"/>
                </a:cubicBezTo>
                <a:cubicBezTo>
                  <a:pt x="115" y="0"/>
                  <a:pt x="115" y="0"/>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8" name="ísļiďè"/>
          <p:cNvSpPr/>
          <p:nvPr/>
        </p:nvSpPr>
        <p:spPr bwMode="auto">
          <a:xfrm>
            <a:off x="3232541" y="2495181"/>
            <a:ext cx="193218" cy="326630"/>
          </a:xfrm>
          <a:custGeom>
            <a:avLst/>
            <a:gdLst>
              <a:gd name="T0" fmla="*/ 92 w 206"/>
              <a:gd name="T1" fmla="*/ 349 h 349"/>
              <a:gd name="T2" fmla="*/ 88 w 206"/>
              <a:gd name="T3" fmla="*/ 347 h 349"/>
              <a:gd name="T4" fmla="*/ 66 w 206"/>
              <a:gd name="T5" fmla="*/ 328 h 349"/>
              <a:gd name="T6" fmla="*/ 57 w 206"/>
              <a:gd name="T7" fmla="*/ 317 h 349"/>
              <a:gd name="T8" fmla="*/ 14 w 206"/>
              <a:gd name="T9" fmla="*/ 217 h 349"/>
              <a:gd name="T10" fmla="*/ 176 w 206"/>
              <a:gd name="T11" fmla="*/ 0 h 349"/>
              <a:gd name="T12" fmla="*/ 177 w 206"/>
              <a:gd name="T13" fmla="*/ 0 h 349"/>
              <a:gd name="T14" fmla="*/ 180 w 206"/>
              <a:gd name="T15" fmla="*/ 1 h 349"/>
              <a:gd name="T16" fmla="*/ 183 w 206"/>
              <a:gd name="T17" fmla="*/ 5 h 349"/>
              <a:gd name="T18" fmla="*/ 206 w 206"/>
              <a:gd name="T19" fmla="*/ 193 h 349"/>
              <a:gd name="T20" fmla="*/ 205 w 206"/>
              <a:gd name="T21" fmla="*/ 197 h 349"/>
              <a:gd name="T22" fmla="*/ 96 w 206"/>
              <a:gd name="T23" fmla="*/ 346 h 349"/>
              <a:gd name="T24" fmla="*/ 92 w 206"/>
              <a:gd name="T25" fmla="*/ 348 h 349"/>
              <a:gd name="T26" fmla="*/ 92 w 206"/>
              <a:gd name="T27"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 h="349">
                <a:moveTo>
                  <a:pt x="92" y="349"/>
                </a:moveTo>
                <a:cubicBezTo>
                  <a:pt x="90" y="349"/>
                  <a:pt x="89" y="348"/>
                  <a:pt x="88" y="347"/>
                </a:cubicBezTo>
                <a:cubicBezTo>
                  <a:pt x="80" y="341"/>
                  <a:pt x="73" y="335"/>
                  <a:pt x="66" y="328"/>
                </a:cubicBezTo>
                <a:cubicBezTo>
                  <a:pt x="57" y="317"/>
                  <a:pt x="57" y="317"/>
                  <a:pt x="57" y="317"/>
                </a:cubicBezTo>
                <a:cubicBezTo>
                  <a:pt x="33" y="289"/>
                  <a:pt x="18" y="254"/>
                  <a:pt x="14" y="217"/>
                </a:cubicBezTo>
                <a:cubicBezTo>
                  <a:pt x="0" y="112"/>
                  <a:pt x="72" y="17"/>
                  <a:pt x="176" y="0"/>
                </a:cubicBezTo>
                <a:cubicBezTo>
                  <a:pt x="177" y="0"/>
                  <a:pt x="177" y="0"/>
                  <a:pt x="177" y="0"/>
                </a:cubicBezTo>
                <a:cubicBezTo>
                  <a:pt x="178" y="0"/>
                  <a:pt x="179" y="0"/>
                  <a:pt x="180" y="1"/>
                </a:cubicBezTo>
                <a:cubicBezTo>
                  <a:pt x="182" y="2"/>
                  <a:pt x="182" y="3"/>
                  <a:pt x="183" y="5"/>
                </a:cubicBezTo>
                <a:cubicBezTo>
                  <a:pt x="206" y="193"/>
                  <a:pt x="206" y="193"/>
                  <a:pt x="206" y="193"/>
                </a:cubicBezTo>
                <a:cubicBezTo>
                  <a:pt x="206" y="194"/>
                  <a:pt x="206" y="195"/>
                  <a:pt x="205" y="197"/>
                </a:cubicBezTo>
                <a:cubicBezTo>
                  <a:pt x="96" y="346"/>
                  <a:pt x="96" y="346"/>
                  <a:pt x="96" y="346"/>
                </a:cubicBezTo>
                <a:cubicBezTo>
                  <a:pt x="95" y="347"/>
                  <a:pt x="94" y="348"/>
                  <a:pt x="92" y="348"/>
                </a:cubicBezTo>
                <a:lnTo>
                  <a:pt x="92" y="349"/>
                </a:lnTo>
                <a:close/>
              </a:path>
            </a:pathLst>
          </a:custGeom>
          <a:solidFill>
            <a:srgbClr val="B74F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9" name="íşlïďê"/>
          <p:cNvSpPr/>
          <p:nvPr/>
        </p:nvSpPr>
        <p:spPr bwMode="auto">
          <a:xfrm>
            <a:off x="3233855" y="2489266"/>
            <a:ext cx="197819" cy="337146"/>
          </a:xfrm>
          <a:custGeom>
            <a:avLst/>
            <a:gdLst>
              <a:gd name="T0" fmla="*/ 176 w 211"/>
              <a:gd name="T1" fmla="*/ 11 h 360"/>
              <a:gd name="T2" fmla="*/ 190 w 211"/>
              <a:gd name="T3" fmla="*/ 122 h 360"/>
              <a:gd name="T4" fmla="*/ 199 w 211"/>
              <a:gd name="T5" fmla="*/ 196 h 360"/>
              <a:gd name="T6" fmla="*/ 200 w 211"/>
              <a:gd name="T7" fmla="*/ 199 h 360"/>
              <a:gd name="T8" fmla="*/ 91 w 211"/>
              <a:gd name="T9" fmla="*/ 349 h 360"/>
              <a:gd name="T10" fmla="*/ 69 w 211"/>
              <a:gd name="T11" fmla="*/ 330 h 360"/>
              <a:gd name="T12" fmla="*/ 60 w 211"/>
              <a:gd name="T13" fmla="*/ 320 h 360"/>
              <a:gd name="T14" fmla="*/ 18 w 211"/>
              <a:gd name="T15" fmla="*/ 222 h 360"/>
              <a:gd name="T16" fmla="*/ 176 w 211"/>
              <a:gd name="T17" fmla="*/ 11 h 360"/>
              <a:gd name="T18" fmla="*/ 176 w 211"/>
              <a:gd name="T19" fmla="*/ 0 h 360"/>
              <a:gd name="T20" fmla="*/ 174 w 211"/>
              <a:gd name="T21" fmla="*/ 0 h 360"/>
              <a:gd name="T22" fmla="*/ 46 w 211"/>
              <a:gd name="T23" fmla="*/ 78 h 360"/>
              <a:gd name="T24" fmla="*/ 7 w 211"/>
              <a:gd name="T25" fmla="*/ 224 h 360"/>
              <a:gd name="T26" fmla="*/ 52 w 211"/>
              <a:gd name="T27" fmla="*/ 327 h 360"/>
              <a:gd name="T28" fmla="*/ 52 w 211"/>
              <a:gd name="T29" fmla="*/ 327 h 360"/>
              <a:gd name="T30" fmla="*/ 61 w 211"/>
              <a:gd name="T31" fmla="*/ 337 h 360"/>
              <a:gd name="T32" fmla="*/ 61 w 211"/>
              <a:gd name="T33" fmla="*/ 338 h 360"/>
              <a:gd name="T34" fmla="*/ 84 w 211"/>
              <a:gd name="T35" fmla="*/ 358 h 360"/>
              <a:gd name="T36" fmla="*/ 91 w 211"/>
              <a:gd name="T37" fmla="*/ 360 h 360"/>
              <a:gd name="T38" fmla="*/ 92 w 211"/>
              <a:gd name="T39" fmla="*/ 360 h 360"/>
              <a:gd name="T40" fmla="*/ 100 w 211"/>
              <a:gd name="T41" fmla="*/ 356 h 360"/>
              <a:gd name="T42" fmla="*/ 209 w 211"/>
              <a:gd name="T43" fmla="*/ 206 h 360"/>
              <a:gd name="T44" fmla="*/ 211 w 211"/>
              <a:gd name="T45" fmla="*/ 198 h 360"/>
              <a:gd name="T46" fmla="*/ 210 w 211"/>
              <a:gd name="T47" fmla="*/ 194 h 360"/>
              <a:gd name="T48" fmla="*/ 201 w 211"/>
              <a:gd name="T49" fmla="*/ 120 h 360"/>
              <a:gd name="T50" fmla="*/ 187 w 211"/>
              <a:gd name="T51" fmla="*/ 10 h 360"/>
              <a:gd name="T52" fmla="*/ 183 w 211"/>
              <a:gd name="T53" fmla="*/ 2 h 360"/>
              <a:gd name="T54" fmla="*/ 176 w 211"/>
              <a:gd name="T55"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360">
                <a:moveTo>
                  <a:pt x="176" y="11"/>
                </a:moveTo>
                <a:cubicBezTo>
                  <a:pt x="190" y="122"/>
                  <a:pt x="190" y="122"/>
                  <a:pt x="190" y="122"/>
                </a:cubicBezTo>
                <a:cubicBezTo>
                  <a:pt x="199" y="196"/>
                  <a:pt x="199" y="196"/>
                  <a:pt x="199" y="196"/>
                </a:cubicBezTo>
                <a:cubicBezTo>
                  <a:pt x="200" y="199"/>
                  <a:pt x="200" y="199"/>
                  <a:pt x="200" y="199"/>
                </a:cubicBezTo>
                <a:cubicBezTo>
                  <a:pt x="91" y="349"/>
                  <a:pt x="91" y="349"/>
                  <a:pt x="91" y="349"/>
                </a:cubicBezTo>
                <a:cubicBezTo>
                  <a:pt x="83" y="343"/>
                  <a:pt x="76" y="337"/>
                  <a:pt x="69" y="330"/>
                </a:cubicBezTo>
                <a:cubicBezTo>
                  <a:pt x="60" y="320"/>
                  <a:pt x="60" y="320"/>
                  <a:pt x="60" y="320"/>
                </a:cubicBezTo>
                <a:cubicBezTo>
                  <a:pt x="38" y="293"/>
                  <a:pt x="23" y="259"/>
                  <a:pt x="18" y="222"/>
                </a:cubicBezTo>
                <a:cubicBezTo>
                  <a:pt x="5" y="121"/>
                  <a:pt x="76" y="28"/>
                  <a:pt x="176" y="11"/>
                </a:cubicBezTo>
                <a:moveTo>
                  <a:pt x="176" y="0"/>
                </a:moveTo>
                <a:cubicBezTo>
                  <a:pt x="175" y="0"/>
                  <a:pt x="175" y="0"/>
                  <a:pt x="174" y="0"/>
                </a:cubicBezTo>
                <a:cubicBezTo>
                  <a:pt x="123" y="9"/>
                  <a:pt x="77" y="36"/>
                  <a:pt x="46" y="78"/>
                </a:cubicBezTo>
                <a:cubicBezTo>
                  <a:pt x="14" y="120"/>
                  <a:pt x="0" y="172"/>
                  <a:pt x="7" y="224"/>
                </a:cubicBezTo>
                <a:cubicBezTo>
                  <a:pt x="12" y="262"/>
                  <a:pt x="27" y="297"/>
                  <a:pt x="52" y="327"/>
                </a:cubicBezTo>
                <a:cubicBezTo>
                  <a:pt x="52" y="327"/>
                  <a:pt x="52" y="327"/>
                  <a:pt x="52" y="327"/>
                </a:cubicBezTo>
                <a:cubicBezTo>
                  <a:pt x="61" y="337"/>
                  <a:pt x="61" y="337"/>
                  <a:pt x="61" y="337"/>
                </a:cubicBezTo>
                <a:cubicBezTo>
                  <a:pt x="61" y="338"/>
                  <a:pt x="61" y="338"/>
                  <a:pt x="61" y="338"/>
                </a:cubicBezTo>
                <a:cubicBezTo>
                  <a:pt x="68" y="345"/>
                  <a:pt x="76" y="352"/>
                  <a:pt x="84" y="358"/>
                </a:cubicBezTo>
                <a:cubicBezTo>
                  <a:pt x="86" y="359"/>
                  <a:pt x="88" y="360"/>
                  <a:pt x="91" y="360"/>
                </a:cubicBezTo>
                <a:cubicBezTo>
                  <a:pt x="91" y="360"/>
                  <a:pt x="92" y="360"/>
                  <a:pt x="92" y="360"/>
                </a:cubicBezTo>
                <a:cubicBezTo>
                  <a:pt x="95" y="360"/>
                  <a:pt x="98" y="358"/>
                  <a:pt x="100" y="356"/>
                </a:cubicBezTo>
                <a:cubicBezTo>
                  <a:pt x="209" y="206"/>
                  <a:pt x="209" y="206"/>
                  <a:pt x="209" y="206"/>
                </a:cubicBezTo>
                <a:cubicBezTo>
                  <a:pt x="210" y="204"/>
                  <a:pt x="211" y="201"/>
                  <a:pt x="211" y="198"/>
                </a:cubicBezTo>
                <a:cubicBezTo>
                  <a:pt x="210" y="194"/>
                  <a:pt x="210" y="194"/>
                  <a:pt x="210" y="194"/>
                </a:cubicBezTo>
                <a:cubicBezTo>
                  <a:pt x="201" y="120"/>
                  <a:pt x="201" y="120"/>
                  <a:pt x="201" y="120"/>
                </a:cubicBezTo>
                <a:cubicBezTo>
                  <a:pt x="187" y="10"/>
                  <a:pt x="187" y="10"/>
                  <a:pt x="187" y="10"/>
                </a:cubicBezTo>
                <a:cubicBezTo>
                  <a:pt x="187" y="7"/>
                  <a:pt x="185" y="4"/>
                  <a:pt x="183" y="2"/>
                </a:cubicBezTo>
                <a:cubicBezTo>
                  <a:pt x="181" y="1"/>
                  <a:pt x="178" y="0"/>
                  <a:pt x="1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0" name="ïṥḷídé"/>
          <p:cNvSpPr/>
          <p:nvPr/>
        </p:nvSpPr>
        <p:spPr bwMode="auto">
          <a:xfrm>
            <a:off x="3302204" y="2978226"/>
            <a:ext cx="59806" cy="59806"/>
          </a:xfrm>
          <a:custGeom>
            <a:avLst/>
            <a:gdLst>
              <a:gd name="T0" fmla="*/ 0 w 91"/>
              <a:gd name="T1" fmla="*/ 9 h 91"/>
              <a:gd name="T2" fmla="*/ 81 w 91"/>
              <a:gd name="T3" fmla="*/ 0 h 91"/>
              <a:gd name="T4" fmla="*/ 91 w 91"/>
              <a:gd name="T5" fmla="*/ 79 h 91"/>
              <a:gd name="T6" fmla="*/ 11 w 91"/>
              <a:gd name="T7" fmla="*/ 91 h 91"/>
              <a:gd name="T8" fmla="*/ 0 w 91"/>
              <a:gd name="T9" fmla="*/ 9 h 91"/>
            </a:gdLst>
            <a:ahLst/>
            <a:cxnLst>
              <a:cxn ang="0">
                <a:pos x="T0" y="T1"/>
              </a:cxn>
              <a:cxn ang="0">
                <a:pos x="T2" y="T3"/>
              </a:cxn>
              <a:cxn ang="0">
                <a:pos x="T4" y="T5"/>
              </a:cxn>
              <a:cxn ang="0">
                <a:pos x="T6" y="T7"/>
              </a:cxn>
              <a:cxn ang="0">
                <a:pos x="T8" y="T9"/>
              </a:cxn>
            </a:cxnLst>
            <a:rect l="0" t="0" r="r" b="b"/>
            <a:pathLst>
              <a:path w="91" h="91">
                <a:moveTo>
                  <a:pt x="0" y="9"/>
                </a:moveTo>
                <a:lnTo>
                  <a:pt x="81" y="0"/>
                </a:lnTo>
                <a:lnTo>
                  <a:pt x="91" y="79"/>
                </a:lnTo>
                <a:lnTo>
                  <a:pt x="11" y="91"/>
                </a:lnTo>
                <a:lnTo>
                  <a:pt x="0" y="9"/>
                </a:lnTo>
                <a:close/>
              </a:path>
            </a:pathLst>
          </a:custGeom>
          <a:solidFill>
            <a:srgbClr val="72BDB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1" name="isḻïde"/>
          <p:cNvSpPr/>
          <p:nvPr/>
        </p:nvSpPr>
        <p:spPr bwMode="auto">
          <a:xfrm>
            <a:off x="3294975" y="2969682"/>
            <a:ext cx="74921" cy="75579"/>
          </a:xfrm>
          <a:custGeom>
            <a:avLst/>
            <a:gdLst>
              <a:gd name="T0" fmla="*/ 82 w 114"/>
              <a:gd name="T1" fmla="*/ 24 h 115"/>
              <a:gd name="T2" fmla="*/ 91 w 114"/>
              <a:gd name="T3" fmla="*/ 84 h 115"/>
              <a:gd name="T4" fmla="*/ 31 w 114"/>
              <a:gd name="T5" fmla="*/ 91 h 115"/>
              <a:gd name="T6" fmla="*/ 24 w 114"/>
              <a:gd name="T7" fmla="*/ 32 h 115"/>
              <a:gd name="T8" fmla="*/ 82 w 114"/>
              <a:gd name="T9" fmla="*/ 24 h 115"/>
              <a:gd name="T10" fmla="*/ 101 w 114"/>
              <a:gd name="T11" fmla="*/ 0 h 115"/>
              <a:gd name="T12" fmla="*/ 79 w 114"/>
              <a:gd name="T13" fmla="*/ 3 h 115"/>
              <a:gd name="T14" fmla="*/ 21 w 114"/>
              <a:gd name="T15" fmla="*/ 11 h 115"/>
              <a:gd name="T16" fmla="*/ 0 w 114"/>
              <a:gd name="T17" fmla="*/ 14 h 115"/>
              <a:gd name="T18" fmla="*/ 2 w 114"/>
              <a:gd name="T19" fmla="*/ 35 h 115"/>
              <a:gd name="T20" fmla="*/ 10 w 114"/>
              <a:gd name="T21" fmla="*/ 94 h 115"/>
              <a:gd name="T22" fmla="*/ 12 w 114"/>
              <a:gd name="T23" fmla="*/ 115 h 115"/>
              <a:gd name="T24" fmla="*/ 34 w 114"/>
              <a:gd name="T25" fmla="*/ 112 h 115"/>
              <a:gd name="T26" fmla="*/ 94 w 114"/>
              <a:gd name="T27" fmla="*/ 105 h 115"/>
              <a:gd name="T28" fmla="*/ 114 w 114"/>
              <a:gd name="T29" fmla="*/ 102 h 115"/>
              <a:gd name="T30" fmla="*/ 111 w 114"/>
              <a:gd name="T31" fmla="*/ 81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91" y="84"/>
                </a:lnTo>
                <a:lnTo>
                  <a:pt x="31" y="91"/>
                </a:lnTo>
                <a:lnTo>
                  <a:pt x="24" y="32"/>
                </a:lnTo>
                <a:lnTo>
                  <a:pt x="82" y="24"/>
                </a:lnTo>
                <a:close/>
                <a:moveTo>
                  <a:pt x="101" y="0"/>
                </a:moveTo>
                <a:lnTo>
                  <a:pt x="79" y="3"/>
                </a:lnTo>
                <a:lnTo>
                  <a:pt x="21" y="11"/>
                </a:lnTo>
                <a:lnTo>
                  <a:pt x="0" y="14"/>
                </a:lnTo>
                <a:lnTo>
                  <a:pt x="2" y="35"/>
                </a:lnTo>
                <a:lnTo>
                  <a:pt x="10" y="94"/>
                </a:lnTo>
                <a:lnTo>
                  <a:pt x="12" y="115"/>
                </a:lnTo>
                <a:lnTo>
                  <a:pt x="34" y="112"/>
                </a:lnTo>
                <a:lnTo>
                  <a:pt x="94" y="105"/>
                </a:lnTo>
                <a:lnTo>
                  <a:pt x="114" y="102"/>
                </a:lnTo>
                <a:lnTo>
                  <a:pt x="111" y="81"/>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2" name="ïṥḷîḑè"/>
          <p:cNvSpPr/>
          <p:nvPr/>
        </p:nvSpPr>
        <p:spPr bwMode="auto">
          <a:xfrm>
            <a:off x="3294975" y="2969682"/>
            <a:ext cx="74921" cy="75579"/>
          </a:xfrm>
          <a:custGeom>
            <a:avLst/>
            <a:gdLst>
              <a:gd name="T0" fmla="*/ 82 w 114"/>
              <a:gd name="T1" fmla="*/ 24 h 115"/>
              <a:gd name="T2" fmla="*/ 91 w 114"/>
              <a:gd name="T3" fmla="*/ 84 h 115"/>
              <a:gd name="T4" fmla="*/ 31 w 114"/>
              <a:gd name="T5" fmla="*/ 91 h 115"/>
              <a:gd name="T6" fmla="*/ 24 w 114"/>
              <a:gd name="T7" fmla="*/ 32 h 115"/>
              <a:gd name="T8" fmla="*/ 82 w 114"/>
              <a:gd name="T9" fmla="*/ 24 h 115"/>
              <a:gd name="T10" fmla="*/ 101 w 114"/>
              <a:gd name="T11" fmla="*/ 0 h 115"/>
              <a:gd name="T12" fmla="*/ 79 w 114"/>
              <a:gd name="T13" fmla="*/ 3 h 115"/>
              <a:gd name="T14" fmla="*/ 21 w 114"/>
              <a:gd name="T15" fmla="*/ 11 h 115"/>
              <a:gd name="T16" fmla="*/ 0 w 114"/>
              <a:gd name="T17" fmla="*/ 14 h 115"/>
              <a:gd name="T18" fmla="*/ 2 w 114"/>
              <a:gd name="T19" fmla="*/ 35 h 115"/>
              <a:gd name="T20" fmla="*/ 10 w 114"/>
              <a:gd name="T21" fmla="*/ 94 h 115"/>
              <a:gd name="T22" fmla="*/ 12 w 114"/>
              <a:gd name="T23" fmla="*/ 115 h 115"/>
              <a:gd name="T24" fmla="*/ 34 w 114"/>
              <a:gd name="T25" fmla="*/ 112 h 115"/>
              <a:gd name="T26" fmla="*/ 94 w 114"/>
              <a:gd name="T27" fmla="*/ 105 h 115"/>
              <a:gd name="T28" fmla="*/ 114 w 114"/>
              <a:gd name="T29" fmla="*/ 102 h 115"/>
              <a:gd name="T30" fmla="*/ 111 w 114"/>
              <a:gd name="T31" fmla="*/ 81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91" y="84"/>
                </a:lnTo>
                <a:lnTo>
                  <a:pt x="31" y="91"/>
                </a:lnTo>
                <a:lnTo>
                  <a:pt x="24" y="32"/>
                </a:lnTo>
                <a:lnTo>
                  <a:pt x="82" y="24"/>
                </a:lnTo>
                <a:moveTo>
                  <a:pt x="101" y="0"/>
                </a:moveTo>
                <a:lnTo>
                  <a:pt x="79" y="3"/>
                </a:lnTo>
                <a:lnTo>
                  <a:pt x="21" y="11"/>
                </a:lnTo>
                <a:lnTo>
                  <a:pt x="0" y="14"/>
                </a:lnTo>
                <a:lnTo>
                  <a:pt x="2" y="35"/>
                </a:lnTo>
                <a:lnTo>
                  <a:pt x="10" y="94"/>
                </a:lnTo>
                <a:lnTo>
                  <a:pt x="12" y="115"/>
                </a:lnTo>
                <a:lnTo>
                  <a:pt x="34" y="112"/>
                </a:lnTo>
                <a:lnTo>
                  <a:pt x="94" y="105"/>
                </a:lnTo>
                <a:lnTo>
                  <a:pt x="114" y="102"/>
                </a:lnTo>
                <a:lnTo>
                  <a:pt x="111" y="81"/>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3" name="işḻîḋe"/>
          <p:cNvSpPr/>
          <p:nvPr/>
        </p:nvSpPr>
        <p:spPr bwMode="auto">
          <a:xfrm>
            <a:off x="3384355" y="2959824"/>
            <a:ext cx="251709" cy="47976"/>
          </a:xfrm>
          <a:custGeom>
            <a:avLst/>
            <a:gdLst>
              <a:gd name="T0" fmla="*/ 383 w 383"/>
              <a:gd name="T1" fmla="*/ 23 h 73"/>
              <a:gd name="T2" fmla="*/ 3 w 383"/>
              <a:gd name="T3" fmla="*/ 73 h 73"/>
              <a:gd name="T4" fmla="*/ 0 w 383"/>
              <a:gd name="T5" fmla="*/ 50 h 73"/>
              <a:gd name="T6" fmla="*/ 380 w 383"/>
              <a:gd name="T7" fmla="*/ 0 h 73"/>
              <a:gd name="T8" fmla="*/ 383 w 383"/>
              <a:gd name="T9" fmla="*/ 23 h 73"/>
            </a:gdLst>
            <a:ahLst/>
            <a:cxnLst>
              <a:cxn ang="0">
                <a:pos x="T0" y="T1"/>
              </a:cxn>
              <a:cxn ang="0">
                <a:pos x="T2" y="T3"/>
              </a:cxn>
              <a:cxn ang="0">
                <a:pos x="T4" y="T5"/>
              </a:cxn>
              <a:cxn ang="0">
                <a:pos x="T6" y="T7"/>
              </a:cxn>
              <a:cxn ang="0">
                <a:pos x="T8" y="T9"/>
              </a:cxn>
            </a:cxnLst>
            <a:rect l="0" t="0" r="r" b="b"/>
            <a:pathLst>
              <a:path w="383" h="73">
                <a:moveTo>
                  <a:pt x="383" y="23"/>
                </a:moveTo>
                <a:lnTo>
                  <a:pt x="3" y="73"/>
                </a:lnTo>
                <a:lnTo>
                  <a:pt x="0" y="50"/>
                </a:lnTo>
                <a:lnTo>
                  <a:pt x="380" y="0"/>
                </a:lnTo>
                <a:lnTo>
                  <a:pt x="383" y="23"/>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4" name="ïṧḷïḑê"/>
          <p:cNvSpPr/>
          <p:nvPr/>
        </p:nvSpPr>
        <p:spPr bwMode="auto">
          <a:xfrm>
            <a:off x="3310748" y="3040660"/>
            <a:ext cx="59806" cy="59149"/>
          </a:xfrm>
          <a:custGeom>
            <a:avLst/>
            <a:gdLst>
              <a:gd name="T0" fmla="*/ 0 w 91"/>
              <a:gd name="T1" fmla="*/ 10 h 90"/>
              <a:gd name="T2" fmla="*/ 80 w 91"/>
              <a:gd name="T3" fmla="*/ 0 h 90"/>
              <a:gd name="T4" fmla="*/ 91 w 91"/>
              <a:gd name="T5" fmla="*/ 80 h 90"/>
              <a:gd name="T6" fmla="*/ 11 w 91"/>
              <a:gd name="T7" fmla="*/ 90 h 90"/>
              <a:gd name="T8" fmla="*/ 0 w 91"/>
              <a:gd name="T9" fmla="*/ 10 h 90"/>
            </a:gdLst>
            <a:ahLst/>
            <a:cxnLst>
              <a:cxn ang="0">
                <a:pos x="T0" y="T1"/>
              </a:cxn>
              <a:cxn ang="0">
                <a:pos x="T2" y="T3"/>
              </a:cxn>
              <a:cxn ang="0">
                <a:pos x="T4" y="T5"/>
              </a:cxn>
              <a:cxn ang="0">
                <a:pos x="T6" y="T7"/>
              </a:cxn>
              <a:cxn ang="0">
                <a:pos x="T8" y="T9"/>
              </a:cxn>
            </a:cxnLst>
            <a:rect l="0" t="0" r="r" b="b"/>
            <a:pathLst>
              <a:path w="91" h="90">
                <a:moveTo>
                  <a:pt x="0" y="10"/>
                </a:moveTo>
                <a:lnTo>
                  <a:pt x="80" y="0"/>
                </a:lnTo>
                <a:lnTo>
                  <a:pt x="91" y="80"/>
                </a:lnTo>
                <a:lnTo>
                  <a:pt x="11" y="90"/>
                </a:lnTo>
                <a:lnTo>
                  <a:pt x="0" y="10"/>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5" name="ïśḻiḓe"/>
          <p:cNvSpPr/>
          <p:nvPr/>
        </p:nvSpPr>
        <p:spPr bwMode="auto">
          <a:xfrm>
            <a:off x="3302861" y="3032117"/>
            <a:ext cx="74921" cy="75579"/>
          </a:xfrm>
          <a:custGeom>
            <a:avLst/>
            <a:gdLst>
              <a:gd name="T0" fmla="*/ 83 w 114"/>
              <a:gd name="T1" fmla="*/ 24 h 115"/>
              <a:gd name="T2" fmla="*/ 90 w 114"/>
              <a:gd name="T3" fmla="*/ 83 h 115"/>
              <a:gd name="T4" fmla="*/ 32 w 114"/>
              <a:gd name="T5" fmla="*/ 91 h 115"/>
              <a:gd name="T6" fmla="*/ 25 w 114"/>
              <a:gd name="T7" fmla="*/ 33 h 115"/>
              <a:gd name="T8" fmla="*/ 83 w 114"/>
              <a:gd name="T9" fmla="*/ 24 h 115"/>
              <a:gd name="T10" fmla="*/ 102 w 114"/>
              <a:gd name="T11" fmla="*/ 0 h 115"/>
              <a:gd name="T12" fmla="*/ 80 w 114"/>
              <a:gd name="T13" fmla="*/ 3 h 115"/>
              <a:gd name="T14" fmla="*/ 22 w 114"/>
              <a:gd name="T15" fmla="*/ 12 h 115"/>
              <a:gd name="T16" fmla="*/ 0 w 114"/>
              <a:gd name="T17" fmla="*/ 14 h 115"/>
              <a:gd name="T18" fmla="*/ 3 w 114"/>
              <a:gd name="T19" fmla="*/ 36 h 115"/>
              <a:gd name="T20" fmla="*/ 10 w 114"/>
              <a:gd name="T21" fmla="*/ 94 h 115"/>
              <a:gd name="T22" fmla="*/ 13 w 114"/>
              <a:gd name="T23" fmla="*/ 115 h 115"/>
              <a:gd name="T24" fmla="*/ 35 w 114"/>
              <a:gd name="T25" fmla="*/ 113 h 115"/>
              <a:gd name="T26" fmla="*/ 93 w 114"/>
              <a:gd name="T27" fmla="*/ 104 h 115"/>
              <a:gd name="T28" fmla="*/ 114 w 114"/>
              <a:gd name="T29" fmla="*/ 101 h 115"/>
              <a:gd name="T30" fmla="*/ 112 w 114"/>
              <a:gd name="T31" fmla="*/ 80 h 115"/>
              <a:gd name="T32" fmla="*/ 104 w 114"/>
              <a:gd name="T33" fmla="*/ 21 h 115"/>
              <a:gd name="T34" fmla="*/ 102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3"/>
                </a:lnTo>
                <a:lnTo>
                  <a:pt x="32" y="91"/>
                </a:lnTo>
                <a:lnTo>
                  <a:pt x="25" y="33"/>
                </a:lnTo>
                <a:lnTo>
                  <a:pt x="83" y="24"/>
                </a:lnTo>
                <a:close/>
                <a:moveTo>
                  <a:pt x="102" y="0"/>
                </a:moveTo>
                <a:lnTo>
                  <a:pt x="80" y="3"/>
                </a:lnTo>
                <a:lnTo>
                  <a:pt x="22" y="12"/>
                </a:lnTo>
                <a:lnTo>
                  <a:pt x="0" y="14"/>
                </a:lnTo>
                <a:lnTo>
                  <a:pt x="3" y="36"/>
                </a:lnTo>
                <a:lnTo>
                  <a:pt x="10" y="94"/>
                </a:lnTo>
                <a:lnTo>
                  <a:pt x="13" y="115"/>
                </a:lnTo>
                <a:lnTo>
                  <a:pt x="35" y="113"/>
                </a:lnTo>
                <a:lnTo>
                  <a:pt x="93" y="104"/>
                </a:lnTo>
                <a:lnTo>
                  <a:pt x="114" y="101"/>
                </a:lnTo>
                <a:lnTo>
                  <a:pt x="112" y="80"/>
                </a:lnTo>
                <a:lnTo>
                  <a:pt x="104" y="21"/>
                </a:lnTo>
                <a:lnTo>
                  <a:pt x="10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6" name="íSľiḓê"/>
          <p:cNvSpPr/>
          <p:nvPr/>
        </p:nvSpPr>
        <p:spPr bwMode="auto">
          <a:xfrm>
            <a:off x="3302861" y="3032117"/>
            <a:ext cx="74921" cy="75579"/>
          </a:xfrm>
          <a:custGeom>
            <a:avLst/>
            <a:gdLst>
              <a:gd name="T0" fmla="*/ 83 w 114"/>
              <a:gd name="T1" fmla="*/ 24 h 115"/>
              <a:gd name="T2" fmla="*/ 90 w 114"/>
              <a:gd name="T3" fmla="*/ 83 h 115"/>
              <a:gd name="T4" fmla="*/ 32 w 114"/>
              <a:gd name="T5" fmla="*/ 91 h 115"/>
              <a:gd name="T6" fmla="*/ 25 w 114"/>
              <a:gd name="T7" fmla="*/ 33 h 115"/>
              <a:gd name="T8" fmla="*/ 83 w 114"/>
              <a:gd name="T9" fmla="*/ 24 h 115"/>
              <a:gd name="T10" fmla="*/ 102 w 114"/>
              <a:gd name="T11" fmla="*/ 0 h 115"/>
              <a:gd name="T12" fmla="*/ 80 w 114"/>
              <a:gd name="T13" fmla="*/ 3 h 115"/>
              <a:gd name="T14" fmla="*/ 22 w 114"/>
              <a:gd name="T15" fmla="*/ 12 h 115"/>
              <a:gd name="T16" fmla="*/ 0 w 114"/>
              <a:gd name="T17" fmla="*/ 14 h 115"/>
              <a:gd name="T18" fmla="*/ 3 w 114"/>
              <a:gd name="T19" fmla="*/ 36 h 115"/>
              <a:gd name="T20" fmla="*/ 10 w 114"/>
              <a:gd name="T21" fmla="*/ 94 h 115"/>
              <a:gd name="T22" fmla="*/ 13 w 114"/>
              <a:gd name="T23" fmla="*/ 115 h 115"/>
              <a:gd name="T24" fmla="*/ 35 w 114"/>
              <a:gd name="T25" fmla="*/ 113 h 115"/>
              <a:gd name="T26" fmla="*/ 93 w 114"/>
              <a:gd name="T27" fmla="*/ 104 h 115"/>
              <a:gd name="T28" fmla="*/ 114 w 114"/>
              <a:gd name="T29" fmla="*/ 101 h 115"/>
              <a:gd name="T30" fmla="*/ 112 w 114"/>
              <a:gd name="T31" fmla="*/ 80 h 115"/>
              <a:gd name="T32" fmla="*/ 104 w 114"/>
              <a:gd name="T33" fmla="*/ 21 h 115"/>
              <a:gd name="T34" fmla="*/ 102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3"/>
                </a:lnTo>
                <a:lnTo>
                  <a:pt x="32" y="91"/>
                </a:lnTo>
                <a:lnTo>
                  <a:pt x="25" y="33"/>
                </a:lnTo>
                <a:lnTo>
                  <a:pt x="83" y="24"/>
                </a:lnTo>
                <a:moveTo>
                  <a:pt x="102" y="0"/>
                </a:moveTo>
                <a:lnTo>
                  <a:pt x="80" y="3"/>
                </a:lnTo>
                <a:lnTo>
                  <a:pt x="22" y="12"/>
                </a:lnTo>
                <a:lnTo>
                  <a:pt x="0" y="14"/>
                </a:lnTo>
                <a:lnTo>
                  <a:pt x="3" y="36"/>
                </a:lnTo>
                <a:lnTo>
                  <a:pt x="10" y="94"/>
                </a:lnTo>
                <a:lnTo>
                  <a:pt x="13" y="115"/>
                </a:lnTo>
                <a:lnTo>
                  <a:pt x="35" y="113"/>
                </a:lnTo>
                <a:lnTo>
                  <a:pt x="93" y="104"/>
                </a:lnTo>
                <a:lnTo>
                  <a:pt x="114" y="101"/>
                </a:lnTo>
                <a:lnTo>
                  <a:pt x="112" y="80"/>
                </a:lnTo>
                <a:lnTo>
                  <a:pt x="104" y="21"/>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7" name="ïŝ1îdè"/>
          <p:cNvSpPr/>
          <p:nvPr/>
        </p:nvSpPr>
        <p:spPr bwMode="auto">
          <a:xfrm>
            <a:off x="3392898" y="3044604"/>
            <a:ext cx="90037" cy="26288"/>
          </a:xfrm>
          <a:custGeom>
            <a:avLst/>
            <a:gdLst>
              <a:gd name="T0" fmla="*/ 137 w 137"/>
              <a:gd name="T1" fmla="*/ 21 h 40"/>
              <a:gd name="T2" fmla="*/ 3 w 137"/>
              <a:gd name="T3" fmla="*/ 40 h 40"/>
              <a:gd name="T4" fmla="*/ 0 w 137"/>
              <a:gd name="T5" fmla="*/ 17 h 40"/>
              <a:gd name="T6" fmla="*/ 134 w 137"/>
              <a:gd name="T7" fmla="*/ 0 h 40"/>
              <a:gd name="T8" fmla="*/ 137 w 137"/>
              <a:gd name="T9" fmla="*/ 21 h 40"/>
            </a:gdLst>
            <a:ahLst/>
            <a:cxnLst>
              <a:cxn ang="0">
                <a:pos x="T0" y="T1"/>
              </a:cxn>
              <a:cxn ang="0">
                <a:pos x="T2" y="T3"/>
              </a:cxn>
              <a:cxn ang="0">
                <a:pos x="T4" y="T5"/>
              </a:cxn>
              <a:cxn ang="0">
                <a:pos x="T6" y="T7"/>
              </a:cxn>
              <a:cxn ang="0">
                <a:pos x="T8" y="T9"/>
              </a:cxn>
            </a:cxnLst>
            <a:rect l="0" t="0" r="r" b="b"/>
            <a:pathLst>
              <a:path w="137" h="40">
                <a:moveTo>
                  <a:pt x="137" y="21"/>
                </a:moveTo>
                <a:lnTo>
                  <a:pt x="3" y="40"/>
                </a:lnTo>
                <a:lnTo>
                  <a:pt x="0" y="17"/>
                </a:lnTo>
                <a:lnTo>
                  <a:pt x="134" y="0"/>
                </a:lnTo>
                <a:lnTo>
                  <a:pt x="137" y="2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8" name="îšlïḓê"/>
          <p:cNvSpPr/>
          <p:nvPr/>
        </p:nvSpPr>
        <p:spPr bwMode="auto">
          <a:xfrm>
            <a:off x="3319291" y="3103095"/>
            <a:ext cx="59806" cy="59149"/>
          </a:xfrm>
          <a:custGeom>
            <a:avLst/>
            <a:gdLst>
              <a:gd name="T0" fmla="*/ 0 w 91"/>
              <a:gd name="T1" fmla="*/ 10 h 90"/>
              <a:gd name="T2" fmla="*/ 79 w 91"/>
              <a:gd name="T3" fmla="*/ 0 h 90"/>
              <a:gd name="T4" fmla="*/ 91 w 91"/>
              <a:gd name="T5" fmla="*/ 80 h 90"/>
              <a:gd name="T6" fmla="*/ 10 w 91"/>
              <a:gd name="T7" fmla="*/ 90 h 90"/>
              <a:gd name="T8" fmla="*/ 0 w 91"/>
              <a:gd name="T9" fmla="*/ 10 h 90"/>
            </a:gdLst>
            <a:ahLst/>
            <a:cxnLst>
              <a:cxn ang="0">
                <a:pos x="T0" y="T1"/>
              </a:cxn>
              <a:cxn ang="0">
                <a:pos x="T2" y="T3"/>
              </a:cxn>
              <a:cxn ang="0">
                <a:pos x="T4" y="T5"/>
              </a:cxn>
              <a:cxn ang="0">
                <a:pos x="T6" y="T7"/>
              </a:cxn>
              <a:cxn ang="0">
                <a:pos x="T8" y="T9"/>
              </a:cxn>
            </a:cxnLst>
            <a:rect l="0" t="0" r="r" b="b"/>
            <a:pathLst>
              <a:path w="91" h="90">
                <a:moveTo>
                  <a:pt x="0" y="10"/>
                </a:moveTo>
                <a:lnTo>
                  <a:pt x="79" y="0"/>
                </a:lnTo>
                <a:lnTo>
                  <a:pt x="91" y="80"/>
                </a:lnTo>
                <a:lnTo>
                  <a:pt x="10" y="90"/>
                </a:lnTo>
                <a:lnTo>
                  <a:pt x="0" y="10"/>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39" name="i$ľîḋe"/>
          <p:cNvSpPr/>
          <p:nvPr/>
        </p:nvSpPr>
        <p:spPr bwMode="auto">
          <a:xfrm>
            <a:off x="3311405" y="3095208"/>
            <a:ext cx="74921" cy="75579"/>
          </a:xfrm>
          <a:custGeom>
            <a:avLst/>
            <a:gdLst>
              <a:gd name="T0" fmla="*/ 83 w 114"/>
              <a:gd name="T1" fmla="*/ 24 h 115"/>
              <a:gd name="T2" fmla="*/ 90 w 114"/>
              <a:gd name="T3" fmla="*/ 82 h 115"/>
              <a:gd name="T4" fmla="*/ 32 w 114"/>
              <a:gd name="T5" fmla="*/ 91 h 115"/>
              <a:gd name="T6" fmla="*/ 24 w 114"/>
              <a:gd name="T7" fmla="*/ 31 h 115"/>
              <a:gd name="T8" fmla="*/ 83 w 114"/>
              <a:gd name="T9" fmla="*/ 24 h 115"/>
              <a:gd name="T10" fmla="*/ 101 w 114"/>
              <a:gd name="T11" fmla="*/ 0 h 115"/>
              <a:gd name="T12" fmla="*/ 80 w 114"/>
              <a:gd name="T13" fmla="*/ 2 h 115"/>
              <a:gd name="T14" fmla="*/ 22 w 114"/>
              <a:gd name="T15" fmla="*/ 10 h 115"/>
              <a:gd name="T16" fmla="*/ 0 w 114"/>
              <a:gd name="T17" fmla="*/ 12 h 115"/>
              <a:gd name="T18" fmla="*/ 3 w 114"/>
              <a:gd name="T19" fmla="*/ 34 h 115"/>
              <a:gd name="T20" fmla="*/ 10 w 114"/>
              <a:gd name="T21" fmla="*/ 94 h 115"/>
              <a:gd name="T22" fmla="*/ 13 w 114"/>
              <a:gd name="T23" fmla="*/ 115 h 115"/>
              <a:gd name="T24" fmla="*/ 34 w 114"/>
              <a:gd name="T25" fmla="*/ 112 h 115"/>
              <a:gd name="T26" fmla="*/ 93 w 114"/>
              <a:gd name="T27" fmla="*/ 104 h 115"/>
              <a:gd name="T28" fmla="*/ 114 w 114"/>
              <a:gd name="T29" fmla="*/ 101 h 115"/>
              <a:gd name="T30" fmla="*/ 111 w 114"/>
              <a:gd name="T31" fmla="*/ 79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2"/>
                </a:lnTo>
                <a:lnTo>
                  <a:pt x="32" y="91"/>
                </a:lnTo>
                <a:lnTo>
                  <a:pt x="24" y="31"/>
                </a:lnTo>
                <a:lnTo>
                  <a:pt x="83" y="24"/>
                </a:lnTo>
                <a:close/>
                <a:moveTo>
                  <a:pt x="101" y="0"/>
                </a:moveTo>
                <a:lnTo>
                  <a:pt x="80" y="2"/>
                </a:lnTo>
                <a:lnTo>
                  <a:pt x="22" y="10"/>
                </a:lnTo>
                <a:lnTo>
                  <a:pt x="0" y="12"/>
                </a:lnTo>
                <a:lnTo>
                  <a:pt x="3" y="34"/>
                </a:lnTo>
                <a:lnTo>
                  <a:pt x="10" y="94"/>
                </a:lnTo>
                <a:lnTo>
                  <a:pt x="13" y="115"/>
                </a:lnTo>
                <a:lnTo>
                  <a:pt x="34" y="112"/>
                </a:lnTo>
                <a:lnTo>
                  <a:pt x="93" y="104"/>
                </a:lnTo>
                <a:lnTo>
                  <a:pt x="114" y="101"/>
                </a:lnTo>
                <a:lnTo>
                  <a:pt x="111" y="79"/>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0" name="ïśļïďê"/>
          <p:cNvSpPr/>
          <p:nvPr/>
        </p:nvSpPr>
        <p:spPr bwMode="auto">
          <a:xfrm>
            <a:off x="3311405" y="3095208"/>
            <a:ext cx="74921" cy="75579"/>
          </a:xfrm>
          <a:custGeom>
            <a:avLst/>
            <a:gdLst>
              <a:gd name="T0" fmla="*/ 83 w 114"/>
              <a:gd name="T1" fmla="*/ 24 h 115"/>
              <a:gd name="T2" fmla="*/ 90 w 114"/>
              <a:gd name="T3" fmla="*/ 82 h 115"/>
              <a:gd name="T4" fmla="*/ 32 w 114"/>
              <a:gd name="T5" fmla="*/ 91 h 115"/>
              <a:gd name="T6" fmla="*/ 24 w 114"/>
              <a:gd name="T7" fmla="*/ 31 h 115"/>
              <a:gd name="T8" fmla="*/ 83 w 114"/>
              <a:gd name="T9" fmla="*/ 24 h 115"/>
              <a:gd name="T10" fmla="*/ 101 w 114"/>
              <a:gd name="T11" fmla="*/ 0 h 115"/>
              <a:gd name="T12" fmla="*/ 80 w 114"/>
              <a:gd name="T13" fmla="*/ 2 h 115"/>
              <a:gd name="T14" fmla="*/ 22 w 114"/>
              <a:gd name="T15" fmla="*/ 10 h 115"/>
              <a:gd name="T16" fmla="*/ 0 w 114"/>
              <a:gd name="T17" fmla="*/ 12 h 115"/>
              <a:gd name="T18" fmla="*/ 3 w 114"/>
              <a:gd name="T19" fmla="*/ 34 h 115"/>
              <a:gd name="T20" fmla="*/ 10 w 114"/>
              <a:gd name="T21" fmla="*/ 94 h 115"/>
              <a:gd name="T22" fmla="*/ 13 w 114"/>
              <a:gd name="T23" fmla="*/ 115 h 115"/>
              <a:gd name="T24" fmla="*/ 34 w 114"/>
              <a:gd name="T25" fmla="*/ 112 h 115"/>
              <a:gd name="T26" fmla="*/ 93 w 114"/>
              <a:gd name="T27" fmla="*/ 104 h 115"/>
              <a:gd name="T28" fmla="*/ 114 w 114"/>
              <a:gd name="T29" fmla="*/ 101 h 115"/>
              <a:gd name="T30" fmla="*/ 111 w 114"/>
              <a:gd name="T31" fmla="*/ 79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3" y="24"/>
                </a:moveTo>
                <a:lnTo>
                  <a:pt x="90" y="82"/>
                </a:lnTo>
                <a:lnTo>
                  <a:pt x="32" y="91"/>
                </a:lnTo>
                <a:lnTo>
                  <a:pt x="24" y="31"/>
                </a:lnTo>
                <a:lnTo>
                  <a:pt x="83" y="24"/>
                </a:lnTo>
                <a:moveTo>
                  <a:pt x="101" y="0"/>
                </a:moveTo>
                <a:lnTo>
                  <a:pt x="80" y="2"/>
                </a:lnTo>
                <a:lnTo>
                  <a:pt x="22" y="10"/>
                </a:lnTo>
                <a:lnTo>
                  <a:pt x="0" y="12"/>
                </a:lnTo>
                <a:lnTo>
                  <a:pt x="3" y="34"/>
                </a:lnTo>
                <a:lnTo>
                  <a:pt x="10" y="94"/>
                </a:lnTo>
                <a:lnTo>
                  <a:pt x="13" y="115"/>
                </a:lnTo>
                <a:lnTo>
                  <a:pt x="34" y="112"/>
                </a:lnTo>
                <a:lnTo>
                  <a:pt x="93" y="104"/>
                </a:lnTo>
                <a:lnTo>
                  <a:pt x="114" y="101"/>
                </a:lnTo>
                <a:lnTo>
                  <a:pt x="111" y="79"/>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1" name="iŝḷïdé"/>
          <p:cNvSpPr/>
          <p:nvPr/>
        </p:nvSpPr>
        <p:spPr bwMode="auto">
          <a:xfrm>
            <a:off x="3401442" y="3091922"/>
            <a:ext cx="201762" cy="41404"/>
          </a:xfrm>
          <a:custGeom>
            <a:avLst/>
            <a:gdLst>
              <a:gd name="T0" fmla="*/ 307 w 307"/>
              <a:gd name="T1" fmla="*/ 22 h 63"/>
              <a:gd name="T2" fmla="*/ 3 w 307"/>
              <a:gd name="T3" fmla="*/ 63 h 63"/>
              <a:gd name="T4" fmla="*/ 0 w 307"/>
              <a:gd name="T5" fmla="*/ 40 h 63"/>
              <a:gd name="T6" fmla="*/ 304 w 307"/>
              <a:gd name="T7" fmla="*/ 0 h 63"/>
              <a:gd name="T8" fmla="*/ 307 w 307"/>
              <a:gd name="T9" fmla="*/ 22 h 63"/>
            </a:gdLst>
            <a:ahLst/>
            <a:cxnLst>
              <a:cxn ang="0">
                <a:pos x="T0" y="T1"/>
              </a:cxn>
              <a:cxn ang="0">
                <a:pos x="T2" y="T3"/>
              </a:cxn>
              <a:cxn ang="0">
                <a:pos x="T4" y="T5"/>
              </a:cxn>
              <a:cxn ang="0">
                <a:pos x="T6" y="T7"/>
              </a:cxn>
              <a:cxn ang="0">
                <a:pos x="T8" y="T9"/>
              </a:cxn>
            </a:cxnLst>
            <a:rect l="0" t="0" r="r" b="b"/>
            <a:pathLst>
              <a:path w="307" h="63">
                <a:moveTo>
                  <a:pt x="307" y="22"/>
                </a:moveTo>
                <a:lnTo>
                  <a:pt x="3" y="63"/>
                </a:lnTo>
                <a:lnTo>
                  <a:pt x="0" y="40"/>
                </a:lnTo>
                <a:lnTo>
                  <a:pt x="304" y="0"/>
                </a:lnTo>
                <a:lnTo>
                  <a:pt x="307" y="22"/>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2" name="ïşlïďè"/>
          <p:cNvSpPr/>
          <p:nvPr/>
        </p:nvSpPr>
        <p:spPr bwMode="auto">
          <a:xfrm>
            <a:off x="3326521" y="3166843"/>
            <a:ext cx="59806" cy="59806"/>
          </a:xfrm>
          <a:custGeom>
            <a:avLst/>
            <a:gdLst>
              <a:gd name="T0" fmla="*/ 0 w 91"/>
              <a:gd name="T1" fmla="*/ 12 h 91"/>
              <a:gd name="T2" fmla="*/ 80 w 91"/>
              <a:gd name="T3" fmla="*/ 0 h 91"/>
              <a:gd name="T4" fmla="*/ 91 w 91"/>
              <a:gd name="T5" fmla="*/ 81 h 91"/>
              <a:gd name="T6" fmla="*/ 11 w 91"/>
              <a:gd name="T7" fmla="*/ 91 h 91"/>
              <a:gd name="T8" fmla="*/ 0 w 91"/>
              <a:gd name="T9" fmla="*/ 12 h 91"/>
            </a:gdLst>
            <a:ahLst/>
            <a:cxnLst>
              <a:cxn ang="0">
                <a:pos x="T0" y="T1"/>
              </a:cxn>
              <a:cxn ang="0">
                <a:pos x="T2" y="T3"/>
              </a:cxn>
              <a:cxn ang="0">
                <a:pos x="T4" y="T5"/>
              </a:cxn>
              <a:cxn ang="0">
                <a:pos x="T6" y="T7"/>
              </a:cxn>
              <a:cxn ang="0">
                <a:pos x="T8" y="T9"/>
              </a:cxn>
            </a:cxnLst>
            <a:rect l="0" t="0" r="r" b="b"/>
            <a:pathLst>
              <a:path w="91" h="91">
                <a:moveTo>
                  <a:pt x="0" y="12"/>
                </a:moveTo>
                <a:lnTo>
                  <a:pt x="80" y="0"/>
                </a:lnTo>
                <a:lnTo>
                  <a:pt x="91" y="81"/>
                </a:lnTo>
                <a:lnTo>
                  <a:pt x="11" y="91"/>
                </a:lnTo>
                <a:lnTo>
                  <a:pt x="0" y="12"/>
                </a:lnTo>
                <a:close/>
              </a:path>
            </a:pathLst>
          </a:custGeom>
          <a:solidFill>
            <a:srgbClr val="B74FB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3" name="iṩļíḋé"/>
          <p:cNvSpPr/>
          <p:nvPr/>
        </p:nvSpPr>
        <p:spPr bwMode="auto">
          <a:xfrm>
            <a:off x="3319291" y="3159614"/>
            <a:ext cx="74921" cy="75579"/>
          </a:xfrm>
          <a:custGeom>
            <a:avLst/>
            <a:gdLst>
              <a:gd name="T0" fmla="*/ 82 w 114"/>
              <a:gd name="T1" fmla="*/ 24 h 115"/>
              <a:gd name="T2" fmla="*/ 89 w 114"/>
              <a:gd name="T3" fmla="*/ 82 h 115"/>
              <a:gd name="T4" fmla="*/ 31 w 114"/>
              <a:gd name="T5" fmla="*/ 91 h 115"/>
              <a:gd name="T6" fmla="*/ 24 w 114"/>
              <a:gd name="T7" fmla="*/ 31 h 115"/>
              <a:gd name="T8" fmla="*/ 82 w 114"/>
              <a:gd name="T9" fmla="*/ 24 h 115"/>
              <a:gd name="T10" fmla="*/ 101 w 114"/>
              <a:gd name="T11" fmla="*/ 0 h 115"/>
              <a:gd name="T12" fmla="*/ 79 w 114"/>
              <a:gd name="T13" fmla="*/ 3 h 115"/>
              <a:gd name="T14" fmla="*/ 21 w 114"/>
              <a:gd name="T15" fmla="*/ 10 h 115"/>
              <a:gd name="T16" fmla="*/ 0 w 114"/>
              <a:gd name="T17" fmla="*/ 13 h 115"/>
              <a:gd name="T18" fmla="*/ 2 w 114"/>
              <a:gd name="T19" fmla="*/ 34 h 115"/>
              <a:gd name="T20" fmla="*/ 10 w 114"/>
              <a:gd name="T21" fmla="*/ 94 h 115"/>
              <a:gd name="T22" fmla="*/ 12 w 114"/>
              <a:gd name="T23" fmla="*/ 115 h 115"/>
              <a:gd name="T24" fmla="*/ 34 w 114"/>
              <a:gd name="T25" fmla="*/ 112 h 115"/>
              <a:gd name="T26" fmla="*/ 92 w 114"/>
              <a:gd name="T27" fmla="*/ 104 h 115"/>
              <a:gd name="T28" fmla="*/ 114 w 114"/>
              <a:gd name="T29" fmla="*/ 101 h 115"/>
              <a:gd name="T30" fmla="*/ 111 w 114"/>
              <a:gd name="T31" fmla="*/ 80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89" y="82"/>
                </a:lnTo>
                <a:lnTo>
                  <a:pt x="31" y="91"/>
                </a:lnTo>
                <a:lnTo>
                  <a:pt x="24" y="31"/>
                </a:lnTo>
                <a:lnTo>
                  <a:pt x="82" y="24"/>
                </a:lnTo>
                <a:close/>
                <a:moveTo>
                  <a:pt x="101" y="0"/>
                </a:moveTo>
                <a:lnTo>
                  <a:pt x="79" y="3"/>
                </a:lnTo>
                <a:lnTo>
                  <a:pt x="21" y="10"/>
                </a:lnTo>
                <a:lnTo>
                  <a:pt x="0" y="13"/>
                </a:lnTo>
                <a:lnTo>
                  <a:pt x="2" y="34"/>
                </a:lnTo>
                <a:lnTo>
                  <a:pt x="10" y="94"/>
                </a:lnTo>
                <a:lnTo>
                  <a:pt x="12" y="115"/>
                </a:lnTo>
                <a:lnTo>
                  <a:pt x="34" y="112"/>
                </a:lnTo>
                <a:lnTo>
                  <a:pt x="92" y="104"/>
                </a:lnTo>
                <a:lnTo>
                  <a:pt x="114" y="101"/>
                </a:lnTo>
                <a:lnTo>
                  <a:pt x="111" y="80"/>
                </a:lnTo>
                <a:lnTo>
                  <a:pt x="104" y="21"/>
                </a:lnTo>
                <a:lnTo>
                  <a:pt x="10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4" name="îšľïdé"/>
          <p:cNvSpPr/>
          <p:nvPr/>
        </p:nvSpPr>
        <p:spPr bwMode="auto">
          <a:xfrm>
            <a:off x="3319291" y="3159614"/>
            <a:ext cx="74921" cy="75579"/>
          </a:xfrm>
          <a:custGeom>
            <a:avLst/>
            <a:gdLst>
              <a:gd name="T0" fmla="*/ 82 w 114"/>
              <a:gd name="T1" fmla="*/ 24 h 115"/>
              <a:gd name="T2" fmla="*/ 89 w 114"/>
              <a:gd name="T3" fmla="*/ 82 h 115"/>
              <a:gd name="T4" fmla="*/ 31 w 114"/>
              <a:gd name="T5" fmla="*/ 91 h 115"/>
              <a:gd name="T6" fmla="*/ 24 w 114"/>
              <a:gd name="T7" fmla="*/ 31 h 115"/>
              <a:gd name="T8" fmla="*/ 82 w 114"/>
              <a:gd name="T9" fmla="*/ 24 h 115"/>
              <a:gd name="T10" fmla="*/ 101 w 114"/>
              <a:gd name="T11" fmla="*/ 0 h 115"/>
              <a:gd name="T12" fmla="*/ 79 w 114"/>
              <a:gd name="T13" fmla="*/ 3 h 115"/>
              <a:gd name="T14" fmla="*/ 21 w 114"/>
              <a:gd name="T15" fmla="*/ 10 h 115"/>
              <a:gd name="T16" fmla="*/ 0 w 114"/>
              <a:gd name="T17" fmla="*/ 13 h 115"/>
              <a:gd name="T18" fmla="*/ 2 w 114"/>
              <a:gd name="T19" fmla="*/ 34 h 115"/>
              <a:gd name="T20" fmla="*/ 10 w 114"/>
              <a:gd name="T21" fmla="*/ 94 h 115"/>
              <a:gd name="T22" fmla="*/ 12 w 114"/>
              <a:gd name="T23" fmla="*/ 115 h 115"/>
              <a:gd name="T24" fmla="*/ 34 w 114"/>
              <a:gd name="T25" fmla="*/ 112 h 115"/>
              <a:gd name="T26" fmla="*/ 92 w 114"/>
              <a:gd name="T27" fmla="*/ 104 h 115"/>
              <a:gd name="T28" fmla="*/ 114 w 114"/>
              <a:gd name="T29" fmla="*/ 101 h 115"/>
              <a:gd name="T30" fmla="*/ 111 w 114"/>
              <a:gd name="T31" fmla="*/ 80 h 115"/>
              <a:gd name="T32" fmla="*/ 104 w 114"/>
              <a:gd name="T33" fmla="*/ 21 h 115"/>
              <a:gd name="T34" fmla="*/ 101 w 114"/>
              <a:gd name="T3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5">
                <a:moveTo>
                  <a:pt x="82" y="24"/>
                </a:moveTo>
                <a:lnTo>
                  <a:pt x="89" y="82"/>
                </a:lnTo>
                <a:lnTo>
                  <a:pt x="31" y="91"/>
                </a:lnTo>
                <a:lnTo>
                  <a:pt x="24" y="31"/>
                </a:lnTo>
                <a:lnTo>
                  <a:pt x="82" y="24"/>
                </a:lnTo>
                <a:moveTo>
                  <a:pt x="101" y="0"/>
                </a:moveTo>
                <a:lnTo>
                  <a:pt x="79" y="3"/>
                </a:lnTo>
                <a:lnTo>
                  <a:pt x="21" y="10"/>
                </a:lnTo>
                <a:lnTo>
                  <a:pt x="0" y="13"/>
                </a:lnTo>
                <a:lnTo>
                  <a:pt x="2" y="34"/>
                </a:lnTo>
                <a:lnTo>
                  <a:pt x="10" y="94"/>
                </a:lnTo>
                <a:lnTo>
                  <a:pt x="12" y="115"/>
                </a:lnTo>
                <a:lnTo>
                  <a:pt x="34" y="112"/>
                </a:lnTo>
                <a:lnTo>
                  <a:pt x="92" y="104"/>
                </a:lnTo>
                <a:lnTo>
                  <a:pt x="114" y="101"/>
                </a:lnTo>
                <a:lnTo>
                  <a:pt x="111" y="80"/>
                </a:lnTo>
                <a:lnTo>
                  <a:pt x="104" y="21"/>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5" name="îṧḷiḋè"/>
          <p:cNvSpPr/>
          <p:nvPr/>
        </p:nvSpPr>
        <p:spPr bwMode="auto">
          <a:xfrm>
            <a:off x="3409329" y="3156985"/>
            <a:ext cx="201104" cy="40747"/>
          </a:xfrm>
          <a:custGeom>
            <a:avLst/>
            <a:gdLst>
              <a:gd name="T0" fmla="*/ 306 w 306"/>
              <a:gd name="T1" fmla="*/ 21 h 62"/>
              <a:gd name="T2" fmla="*/ 2 w 306"/>
              <a:gd name="T3" fmla="*/ 62 h 62"/>
              <a:gd name="T4" fmla="*/ 0 w 306"/>
              <a:gd name="T5" fmla="*/ 39 h 62"/>
              <a:gd name="T6" fmla="*/ 303 w 306"/>
              <a:gd name="T7" fmla="*/ 0 h 62"/>
              <a:gd name="T8" fmla="*/ 306 w 306"/>
              <a:gd name="T9" fmla="*/ 21 h 62"/>
            </a:gdLst>
            <a:ahLst/>
            <a:cxnLst>
              <a:cxn ang="0">
                <a:pos x="T0" y="T1"/>
              </a:cxn>
              <a:cxn ang="0">
                <a:pos x="T2" y="T3"/>
              </a:cxn>
              <a:cxn ang="0">
                <a:pos x="T4" y="T5"/>
              </a:cxn>
              <a:cxn ang="0">
                <a:pos x="T6" y="T7"/>
              </a:cxn>
              <a:cxn ang="0">
                <a:pos x="T8" y="T9"/>
              </a:cxn>
            </a:cxnLst>
            <a:rect l="0" t="0" r="r" b="b"/>
            <a:pathLst>
              <a:path w="306" h="62">
                <a:moveTo>
                  <a:pt x="306" y="21"/>
                </a:moveTo>
                <a:lnTo>
                  <a:pt x="2" y="62"/>
                </a:lnTo>
                <a:lnTo>
                  <a:pt x="0" y="39"/>
                </a:lnTo>
                <a:lnTo>
                  <a:pt x="303" y="0"/>
                </a:lnTo>
                <a:lnTo>
                  <a:pt x="306" y="21"/>
                </a:lnTo>
                <a:close/>
              </a:path>
            </a:pathLst>
          </a:custGeom>
          <a:solidFill>
            <a:srgbClr val="5A5A7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6" name="íṧḷiḍè"/>
          <p:cNvSpPr/>
          <p:nvPr/>
        </p:nvSpPr>
        <p:spPr bwMode="auto">
          <a:xfrm>
            <a:off x="2161298" y="2747547"/>
            <a:ext cx="1020638" cy="636831"/>
          </a:xfrm>
          <a:custGeom>
            <a:avLst/>
            <a:gdLst>
              <a:gd name="T0" fmla="*/ 1081 w 1089"/>
              <a:gd name="T1" fmla="*/ 468 h 680"/>
              <a:gd name="T2" fmla="*/ 1078 w 1089"/>
              <a:gd name="T3" fmla="*/ 469 h 680"/>
              <a:gd name="T4" fmla="*/ 1084 w 1089"/>
              <a:gd name="T5" fmla="*/ 529 h 680"/>
              <a:gd name="T6" fmla="*/ 1083 w 1089"/>
              <a:gd name="T7" fmla="*/ 529 h 680"/>
              <a:gd name="T8" fmla="*/ 1083 w 1089"/>
              <a:gd name="T9" fmla="*/ 530 h 680"/>
              <a:gd name="T10" fmla="*/ 0 w 1089"/>
              <a:gd name="T11" fmla="*/ 672 h 680"/>
              <a:gd name="T12" fmla="*/ 1 w 1089"/>
              <a:gd name="T13" fmla="*/ 680 h 680"/>
              <a:gd name="T14" fmla="*/ 1089 w 1089"/>
              <a:gd name="T15" fmla="*/ 535 h 680"/>
              <a:gd name="T16" fmla="*/ 1081 w 1089"/>
              <a:gd name="T17" fmla="*/ 468 h 680"/>
              <a:gd name="T18" fmla="*/ 322 w 1089"/>
              <a:gd name="T19" fmla="*/ 0 h 680"/>
              <a:gd name="T20" fmla="*/ 306 w 1089"/>
              <a:gd name="T21" fmla="*/ 0 h 680"/>
              <a:gd name="T22" fmla="*/ 83 w 1089"/>
              <a:gd name="T23" fmla="*/ 326 h 680"/>
              <a:gd name="T24" fmla="*/ 197 w 1089"/>
              <a:gd name="T25" fmla="*/ 411 h 680"/>
              <a:gd name="T26" fmla="*/ 197 w 1089"/>
              <a:gd name="T27" fmla="*/ 411 h 680"/>
              <a:gd name="T28" fmla="*/ 198 w 1089"/>
              <a:gd name="T29" fmla="*/ 411 h 680"/>
              <a:gd name="T30" fmla="*/ 336 w 1089"/>
              <a:gd name="T31" fmla="*/ 468 h 680"/>
              <a:gd name="T32" fmla="*/ 336 w 1089"/>
              <a:gd name="T33" fmla="*/ 468 h 680"/>
              <a:gd name="T34" fmla="*/ 336 w 1089"/>
              <a:gd name="T35" fmla="*/ 468 h 680"/>
              <a:gd name="T36" fmla="*/ 490 w 1089"/>
              <a:gd name="T37" fmla="*/ 377 h 680"/>
              <a:gd name="T38" fmla="*/ 491 w 1089"/>
              <a:gd name="T39" fmla="*/ 376 h 680"/>
              <a:gd name="T40" fmla="*/ 491 w 1089"/>
              <a:gd name="T41" fmla="*/ 376 h 680"/>
              <a:gd name="T42" fmla="*/ 491 w 1089"/>
              <a:gd name="T43" fmla="*/ 376 h 680"/>
              <a:gd name="T44" fmla="*/ 491 w 1089"/>
              <a:gd name="T45" fmla="*/ 375 h 680"/>
              <a:gd name="T46" fmla="*/ 492 w 1089"/>
              <a:gd name="T47" fmla="*/ 375 h 680"/>
              <a:gd name="T48" fmla="*/ 492 w 1089"/>
              <a:gd name="T49" fmla="*/ 375 h 680"/>
              <a:gd name="T50" fmla="*/ 492 w 1089"/>
              <a:gd name="T51" fmla="*/ 374 h 680"/>
              <a:gd name="T52" fmla="*/ 492 w 1089"/>
              <a:gd name="T53" fmla="*/ 374 h 680"/>
              <a:gd name="T54" fmla="*/ 492 w 1089"/>
              <a:gd name="T55" fmla="*/ 374 h 680"/>
              <a:gd name="T56" fmla="*/ 493 w 1089"/>
              <a:gd name="T57" fmla="*/ 373 h 680"/>
              <a:gd name="T58" fmla="*/ 493 w 1089"/>
              <a:gd name="T59" fmla="*/ 373 h 680"/>
              <a:gd name="T60" fmla="*/ 587 w 1089"/>
              <a:gd name="T61" fmla="*/ 263 h 680"/>
              <a:gd name="T62" fmla="*/ 575 w 1089"/>
              <a:gd name="T63" fmla="*/ 243 h 680"/>
              <a:gd name="T64" fmla="*/ 322 w 1089"/>
              <a:gd name="T65" fmla="*/ 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680">
                <a:moveTo>
                  <a:pt x="1081" y="468"/>
                </a:moveTo>
                <a:cubicBezTo>
                  <a:pt x="1080" y="468"/>
                  <a:pt x="1079" y="468"/>
                  <a:pt x="1078" y="469"/>
                </a:cubicBezTo>
                <a:cubicBezTo>
                  <a:pt x="1084" y="529"/>
                  <a:pt x="1084" y="529"/>
                  <a:pt x="1084" y="529"/>
                </a:cubicBezTo>
                <a:cubicBezTo>
                  <a:pt x="1083" y="529"/>
                  <a:pt x="1083" y="529"/>
                  <a:pt x="1083" y="529"/>
                </a:cubicBezTo>
                <a:cubicBezTo>
                  <a:pt x="1083" y="530"/>
                  <a:pt x="1083" y="530"/>
                  <a:pt x="1083" y="530"/>
                </a:cubicBezTo>
                <a:cubicBezTo>
                  <a:pt x="0" y="672"/>
                  <a:pt x="0" y="672"/>
                  <a:pt x="0" y="672"/>
                </a:cubicBezTo>
                <a:cubicBezTo>
                  <a:pt x="1" y="680"/>
                  <a:pt x="1" y="680"/>
                  <a:pt x="1" y="680"/>
                </a:cubicBezTo>
                <a:cubicBezTo>
                  <a:pt x="1089" y="535"/>
                  <a:pt x="1089" y="535"/>
                  <a:pt x="1089" y="535"/>
                </a:cubicBezTo>
                <a:cubicBezTo>
                  <a:pt x="1081" y="468"/>
                  <a:pt x="1081" y="468"/>
                  <a:pt x="1081" y="468"/>
                </a:cubicBezTo>
                <a:moveTo>
                  <a:pt x="322" y="0"/>
                </a:moveTo>
                <a:cubicBezTo>
                  <a:pt x="317" y="0"/>
                  <a:pt x="311" y="0"/>
                  <a:pt x="306" y="0"/>
                </a:cubicBezTo>
                <a:cubicBezTo>
                  <a:pt x="139" y="14"/>
                  <a:pt x="122" y="193"/>
                  <a:pt x="83" y="326"/>
                </a:cubicBezTo>
                <a:cubicBezTo>
                  <a:pt x="132" y="349"/>
                  <a:pt x="169" y="384"/>
                  <a:pt x="197" y="411"/>
                </a:cubicBezTo>
                <a:cubicBezTo>
                  <a:pt x="197" y="411"/>
                  <a:pt x="197" y="411"/>
                  <a:pt x="197" y="411"/>
                </a:cubicBezTo>
                <a:cubicBezTo>
                  <a:pt x="197" y="411"/>
                  <a:pt x="197" y="411"/>
                  <a:pt x="198" y="411"/>
                </a:cubicBezTo>
                <a:cubicBezTo>
                  <a:pt x="234" y="446"/>
                  <a:pt x="284" y="468"/>
                  <a:pt x="336" y="468"/>
                </a:cubicBezTo>
                <a:cubicBezTo>
                  <a:pt x="336" y="468"/>
                  <a:pt x="336" y="468"/>
                  <a:pt x="336" y="468"/>
                </a:cubicBezTo>
                <a:cubicBezTo>
                  <a:pt x="336" y="468"/>
                  <a:pt x="336" y="468"/>
                  <a:pt x="336" y="468"/>
                </a:cubicBezTo>
                <a:cubicBezTo>
                  <a:pt x="392" y="468"/>
                  <a:pt x="450" y="441"/>
                  <a:pt x="490" y="377"/>
                </a:cubicBezTo>
                <a:cubicBezTo>
                  <a:pt x="491" y="377"/>
                  <a:pt x="491" y="376"/>
                  <a:pt x="491" y="376"/>
                </a:cubicBezTo>
                <a:cubicBezTo>
                  <a:pt x="491" y="376"/>
                  <a:pt x="491" y="376"/>
                  <a:pt x="491" y="376"/>
                </a:cubicBezTo>
                <a:cubicBezTo>
                  <a:pt x="491" y="376"/>
                  <a:pt x="491" y="376"/>
                  <a:pt x="491" y="376"/>
                </a:cubicBezTo>
                <a:cubicBezTo>
                  <a:pt x="491" y="375"/>
                  <a:pt x="491" y="375"/>
                  <a:pt x="491" y="375"/>
                </a:cubicBezTo>
                <a:cubicBezTo>
                  <a:pt x="491" y="375"/>
                  <a:pt x="491" y="375"/>
                  <a:pt x="492" y="375"/>
                </a:cubicBezTo>
                <a:cubicBezTo>
                  <a:pt x="492" y="375"/>
                  <a:pt x="492" y="375"/>
                  <a:pt x="492" y="375"/>
                </a:cubicBezTo>
                <a:cubicBezTo>
                  <a:pt x="492" y="375"/>
                  <a:pt x="492" y="374"/>
                  <a:pt x="492" y="374"/>
                </a:cubicBezTo>
                <a:cubicBezTo>
                  <a:pt x="492" y="374"/>
                  <a:pt x="492" y="374"/>
                  <a:pt x="492" y="374"/>
                </a:cubicBezTo>
                <a:cubicBezTo>
                  <a:pt x="492" y="374"/>
                  <a:pt x="492" y="374"/>
                  <a:pt x="492" y="374"/>
                </a:cubicBezTo>
                <a:cubicBezTo>
                  <a:pt x="492" y="374"/>
                  <a:pt x="492" y="373"/>
                  <a:pt x="493" y="373"/>
                </a:cubicBezTo>
                <a:cubicBezTo>
                  <a:pt x="493" y="373"/>
                  <a:pt x="493" y="373"/>
                  <a:pt x="493" y="373"/>
                </a:cubicBezTo>
                <a:cubicBezTo>
                  <a:pt x="523" y="325"/>
                  <a:pt x="555" y="289"/>
                  <a:pt x="587" y="263"/>
                </a:cubicBezTo>
                <a:cubicBezTo>
                  <a:pt x="583" y="256"/>
                  <a:pt x="579" y="249"/>
                  <a:pt x="575" y="243"/>
                </a:cubicBezTo>
                <a:cubicBezTo>
                  <a:pt x="503" y="121"/>
                  <a:pt x="447" y="0"/>
                  <a:pt x="322" y="0"/>
                </a:cubicBezTo>
              </a:path>
            </a:pathLst>
          </a:custGeom>
          <a:solidFill>
            <a:srgbClr val="D6D4F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7" name="îṧḷïďê"/>
          <p:cNvSpPr/>
          <p:nvPr/>
        </p:nvSpPr>
        <p:spPr bwMode="auto">
          <a:xfrm>
            <a:off x="2111351" y="2946023"/>
            <a:ext cx="1060727" cy="249738"/>
          </a:xfrm>
          <a:custGeom>
            <a:avLst/>
            <a:gdLst>
              <a:gd name="T0" fmla="*/ 33 w 1131"/>
              <a:gd name="T1" fmla="*/ 91 h 267"/>
              <a:gd name="T2" fmla="*/ 0 w 1131"/>
              <a:gd name="T3" fmla="*/ 93 h 267"/>
              <a:gd name="T4" fmla="*/ 21 w 1131"/>
              <a:gd name="T5" fmla="*/ 246 h 267"/>
              <a:gd name="T6" fmla="*/ 130 w 1131"/>
              <a:gd name="T7" fmla="*/ 111 h 267"/>
              <a:gd name="T8" fmla="*/ 136 w 1131"/>
              <a:gd name="T9" fmla="*/ 114 h 267"/>
              <a:gd name="T10" fmla="*/ 136 w 1131"/>
              <a:gd name="T11" fmla="*/ 114 h 267"/>
              <a:gd name="T12" fmla="*/ 33 w 1131"/>
              <a:gd name="T13" fmla="*/ 91 h 267"/>
              <a:gd name="T14" fmla="*/ 773 w 1131"/>
              <a:gd name="T15" fmla="*/ 0 h 267"/>
              <a:gd name="T16" fmla="*/ 640 w 1131"/>
              <a:gd name="T17" fmla="*/ 51 h 267"/>
              <a:gd name="T18" fmla="*/ 658 w 1131"/>
              <a:gd name="T19" fmla="*/ 78 h 267"/>
              <a:gd name="T20" fmla="*/ 979 w 1131"/>
              <a:gd name="T21" fmla="*/ 267 h 267"/>
              <a:gd name="T22" fmla="*/ 1046 w 1131"/>
              <a:gd name="T23" fmla="*/ 262 h 267"/>
              <a:gd name="T24" fmla="*/ 1129 w 1131"/>
              <a:gd name="T25" fmla="*/ 248 h 267"/>
              <a:gd name="T26" fmla="*/ 1130 w 1131"/>
              <a:gd name="T27" fmla="*/ 257 h 267"/>
              <a:gd name="T28" fmla="*/ 1131 w 1131"/>
              <a:gd name="T29" fmla="*/ 257 h 267"/>
              <a:gd name="T30" fmla="*/ 1118 w 1131"/>
              <a:gd name="T31" fmla="*/ 138 h 267"/>
              <a:gd name="T32" fmla="*/ 1098 w 1131"/>
              <a:gd name="T33" fmla="*/ 139 h 267"/>
              <a:gd name="T34" fmla="*/ 950 w 1131"/>
              <a:gd name="T35" fmla="*/ 78 h 267"/>
              <a:gd name="T36" fmla="*/ 773 w 1131"/>
              <a:gd name="T37"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1" h="267">
                <a:moveTo>
                  <a:pt x="33" y="91"/>
                </a:moveTo>
                <a:cubicBezTo>
                  <a:pt x="22" y="91"/>
                  <a:pt x="12" y="91"/>
                  <a:pt x="0" y="93"/>
                </a:cubicBezTo>
                <a:cubicBezTo>
                  <a:pt x="21" y="246"/>
                  <a:pt x="21" y="246"/>
                  <a:pt x="21" y="246"/>
                </a:cubicBezTo>
                <a:cubicBezTo>
                  <a:pt x="81" y="236"/>
                  <a:pt x="109" y="181"/>
                  <a:pt x="130" y="111"/>
                </a:cubicBezTo>
                <a:cubicBezTo>
                  <a:pt x="132" y="112"/>
                  <a:pt x="134" y="113"/>
                  <a:pt x="136" y="114"/>
                </a:cubicBezTo>
                <a:cubicBezTo>
                  <a:pt x="136" y="114"/>
                  <a:pt x="136" y="114"/>
                  <a:pt x="136" y="114"/>
                </a:cubicBezTo>
                <a:cubicBezTo>
                  <a:pt x="106" y="100"/>
                  <a:pt x="72" y="91"/>
                  <a:pt x="33" y="91"/>
                </a:cubicBezTo>
                <a:moveTo>
                  <a:pt x="773" y="0"/>
                </a:moveTo>
                <a:cubicBezTo>
                  <a:pt x="728" y="0"/>
                  <a:pt x="684" y="16"/>
                  <a:pt x="640" y="51"/>
                </a:cubicBezTo>
                <a:cubicBezTo>
                  <a:pt x="646" y="60"/>
                  <a:pt x="652" y="69"/>
                  <a:pt x="658" y="78"/>
                </a:cubicBezTo>
                <a:cubicBezTo>
                  <a:pt x="726" y="179"/>
                  <a:pt x="815" y="267"/>
                  <a:pt x="979" y="267"/>
                </a:cubicBezTo>
                <a:cubicBezTo>
                  <a:pt x="1000" y="267"/>
                  <a:pt x="1022" y="265"/>
                  <a:pt x="1046" y="262"/>
                </a:cubicBezTo>
                <a:cubicBezTo>
                  <a:pt x="1076" y="258"/>
                  <a:pt x="1103" y="254"/>
                  <a:pt x="1129" y="248"/>
                </a:cubicBezTo>
                <a:cubicBezTo>
                  <a:pt x="1130" y="257"/>
                  <a:pt x="1130" y="257"/>
                  <a:pt x="1130" y="257"/>
                </a:cubicBezTo>
                <a:cubicBezTo>
                  <a:pt x="1131" y="257"/>
                  <a:pt x="1131" y="257"/>
                  <a:pt x="1131" y="257"/>
                </a:cubicBezTo>
                <a:cubicBezTo>
                  <a:pt x="1118" y="138"/>
                  <a:pt x="1118" y="138"/>
                  <a:pt x="1118" y="138"/>
                </a:cubicBezTo>
                <a:cubicBezTo>
                  <a:pt x="1112" y="138"/>
                  <a:pt x="1105" y="139"/>
                  <a:pt x="1098" y="139"/>
                </a:cubicBezTo>
                <a:cubicBezTo>
                  <a:pt x="1049" y="139"/>
                  <a:pt x="997" y="118"/>
                  <a:pt x="950" y="78"/>
                </a:cubicBezTo>
                <a:cubicBezTo>
                  <a:pt x="893" y="28"/>
                  <a:pt x="833" y="0"/>
                  <a:pt x="773" y="0"/>
                </a:cubicBezTo>
              </a:path>
            </a:pathLst>
          </a:custGeom>
          <a:solidFill>
            <a:srgbClr val="FFBEA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8" name="îslïḍê"/>
          <p:cNvSpPr/>
          <p:nvPr/>
        </p:nvSpPr>
        <p:spPr bwMode="auto">
          <a:xfrm>
            <a:off x="2238848" y="2993999"/>
            <a:ext cx="938487" cy="249081"/>
          </a:xfrm>
          <a:custGeom>
            <a:avLst/>
            <a:gdLst>
              <a:gd name="T0" fmla="*/ 995 w 1001"/>
              <a:gd name="T1" fmla="*/ 206 h 266"/>
              <a:gd name="T2" fmla="*/ 994 w 1001"/>
              <a:gd name="T3" fmla="*/ 206 h 266"/>
              <a:gd name="T4" fmla="*/ 1000 w 1001"/>
              <a:gd name="T5" fmla="*/ 266 h 266"/>
              <a:gd name="T6" fmla="*/ 1001 w 1001"/>
              <a:gd name="T7" fmla="*/ 266 h 266"/>
              <a:gd name="T8" fmla="*/ 995 w 1001"/>
              <a:gd name="T9" fmla="*/ 206 h 266"/>
              <a:gd name="T10" fmla="*/ 253 w 1001"/>
              <a:gd name="T11" fmla="*/ 205 h 266"/>
              <a:gd name="T12" fmla="*/ 253 w 1001"/>
              <a:gd name="T13" fmla="*/ 205 h 266"/>
              <a:gd name="T14" fmla="*/ 253 w 1001"/>
              <a:gd name="T15" fmla="*/ 205 h 266"/>
              <a:gd name="T16" fmla="*/ 253 w 1001"/>
              <a:gd name="T17" fmla="*/ 205 h 266"/>
              <a:gd name="T18" fmla="*/ 115 w 1001"/>
              <a:gd name="T19" fmla="*/ 148 h 266"/>
              <a:gd name="T20" fmla="*/ 253 w 1001"/>
              <a:gd name="T21" fmla="*/ 205 h 266"/>
              <a:gd name="T22" fmla="*/ 115 w 1001"/>
              <a:gd name="T23" fmla="*/ 148 h 266"/>
              <a:gd name="T24" fmla="*/ 408 w 1001"/>
              <a:gd name="T25" fmla="*/ 113 h 266"/>
              <a:gd name="T26" fmla="*/ 407 w 1001"/>
              <a:gd name="T27" fmla="*/ 114 h 266"/>
              <a:gd name="T28" fmla="*/ 408 w 1001"/>
              <a:gd name="T29" fmla="*/ 113 h 266"/>
              <a:gd name="T30" fmla="*/ 408 w 1001"/>
              <a:gd name="T31" fmla="*/ 112 h 266"/>
              <a:gd name="T32" fmla="*/ 408 w 1001"/>
              <a:gd name="T33" fmla="*/ 113 h 266"/>
              <a:gd name="T34" fmla="*/ 408 w 1001"/>
              <a:gd name="T35" fmla="*/ 112 h 266"/>
              <a:gd name="T36" fmla="*/ 409 w 1001"/>
              <a:gd name="T37" fmla="*/ 112 h 266"/>
              <a:gd name="T38" fmla="*/ 409 w 1001"/>
              <a:gd name="T39" fmla="*/ 112 h 266"/>
              <a:gd name="T40" fmla="*/ 409 w 1001"/>
              <a:gd name="T41" fmla="*/ 112 h 266"/>
              <a:gd name="T42" fmla="*/ 409 w 1001"/>
              <a:gd name="T43" fmla="*/ 111 h 266"/>
              <a:gd name="T44" fmla="*/ 409 w 1001"/>
              <a:gd name="T45" fmla="*/ 111 h 266"/>
              <a:gd name="T46" fmla="*/ 409 w 1001"/>
              <a:gd name="T47" fmla="*/ 111 h 266"/>
              <a:gd name="T48" fmla="*/ 410 w 1001"/>
              <a:gd name="T49" fmla="*/ 110 h 266"/>
              <a:gd name="T50" fmla="*/ 409 w 1001"/>
              <a:gd name="T51" fmla="*/ 111 h 266"/>
              <a:gd name="T52" fmla="*/ 410 w 1001"/>
              <a:gd name="T53" fmla="*/ 110 h 266"/>
              <a:gd name="T54" fmla="*/ 0 w 1001"/>
              <a:gd name="T55" fmla="*/ 63 h 266"/>
              <a:gd name="T56" fmla="*/ 0 w 1001"/>
              <a:gd name="T57" fmla="*/ 63 h 266"/>
              <a:gd name="T58" fmla="*/ 114 w 1001"/>
              <a:gd name="T59" fmla="*/ 148 h 266"/>
              <a:gd name="T60" fmla="*/ 0 w 1001"/>
              <a:gd name="T61" fmla="*/ 63 h 266"/>
              <a:gd name="T62" fmla="*/ 504 w 1001"/>
              <a:gd name="T63" fmla="*/ 0 h 266"/>
              <a:gd name="T64" fmla="*/ 410 w 1001"/>
              <a:gd name="T65" fmla="*/ 110 h 266"/>
              <a:gd name="T66" fmla="*/ 504 w 1001"/>
              <a:gd name="T67" fmla="*/ 0 h 266"/>
              <a:gd name="T68" fmla="*/ 522 w 1001"/>
              <a:gd name="T69" fmla="*/ 27 h 266"/>
              <a:gd name="T70" fmla="*/ 504 w 1001"/>
              <a:gd name="T7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1" h="266">
                <a:moveTo>
                  <a:pt x="995" y="206"/>
                </a:moveTo>
                <a:cubicBezTo>
                  <a:pt x="995" y="206"/>
                  <a:pt x="995" y="206"/>
                  <a:pt x="994" y="206"/>
                </a:cubicBezTo>
                <a:cubicBezTo>
                  <a:pt x="1000" y="266"/>
                  <a:pt x="1000" y="266"/>
                  <a:pt x="1000" y="266"/>
                </a:cubicBezTo>
                <a:cubicBezTo>
                  <a:pt x="1001" y="266"/>
                  <a:pt x="1001" y="266"/>
                  <a:pt x="1001" y="266"/>
                </a:cubicBezTo>
                <a:cubicBezTo>
                  <a:pt x="995" y="206"/>
                  <a:pt x="995" y="206"/>
                  <a:pt x="995" y="206"/>
                </a:cubicBezTo>
                <a:moveTo>
                  <a:pt x="253" y="205"/>
                </a:moveTo>
                <a:cubicBezTo>
                  <a:pt x="253" y="205"/>
                  <a:pt x="253" y="205"/>
                  <a:pt x="253" y="205"/>
                </a:cubicBezTo>
                <a:cubicBezTo>
                  <a:pt x="253" y="205"/>
                  <a:pt x="253" y="205"/>
                  <a:pt x="253" y="205"/>
                </a:cubicBezTo>
                <a:cubicBezTo>
                  <a:pt x="253" y="205"/>
                  <a:pt x="253" y="205"/>
                  <a:pt x="253" y="205"/>
                </a:cubicBezTo>
                <a:moveTo>
                  <a:pt x="115" y="148"/>
                </a:moveTo>
                <a:cubicBezTo>
                  <a:pt x="151" y="183"/>
                  <a:pt x="201" y="205"/>
                  <a:pt x="253" y="205"/>
                </a:cubicBezTo>
                <a:cubicBezTo>
                  <a:pt x="201" y="205"/>
                  <a:pt x="151" y="183"/>
                  <a:pt x="115" y="148"/>
                </a:cubicBezTo>
                <a:moveTo>
                  <a:pt x="408" y="113"/>
                </a:moveTo>
                <a:cubicBezTo>
                  <a:pt x="408" y="113"/>
                  <a:pt x="408" y="114"/>
                  <a:pt x="407" y="114"/>
                </a:cubicBezTo>
                <a:cubicBezTo>
                  <a:pt x="408" y="114"/>
                  <a:pt x="408" y="113"/>
                  <a:pt x="408" y="113"/>
                </a:cubicBezTo>
                <a:moveTo>
                  <a:pt x="408" y="112"/>
                </a:moveTo>
                <a:cubicBezTo>
                  <a:pt x="408" y="112"/>
                  <a:pt x="408" y="112"/>
                  <a:pt x="408" y="113"/>
                </a:cubicBezTo>
                <a:cubicBezTo>
                  <a:pt x="408" y="112"/>
                  <a:pt x="408" y="112"/>
                  <a:pt x="408" y="112"/>
                </a:cubicBezTo>
                <a:moveTo>
                  <a:pt x="409" y="112"/>
                </a:moveTo>
                <a:cubicBezTo>
                  <a:pt x="409" y="112"/>
                  <a:pt x="409" y="112"/>
                  <a:pt x="409" y="112"/>
                </a:cubicBezTo>
                <a:cubicBezTo>
                  <a:pt x="409" y="112"/>
                  <a:pt x="409" y="112"/>
                  <a:pt x="409" y="112"/>
                </a:cubicBezTo>
                <a:moveTo>
                  <a:pt x="409" y="111"/>
                </a:moveTo>
                <a:cubicBezTo>
                  <a:pt x="409" y="111"/>
                  <a:pt x="409" y="111"/>
                  <a:pt x="409" y="111"/>
                </a:cubicBezTo>
                <a:cubicBezTo>
                  <a:pt x="409" y="111"/>
                  <a:pt x="409" y="111"/>
                  <a:pt x="409" y="111"/>
                </a:cubicBezTo>
                <a:moveTo>
                  <a:pt x="410" y="110"/>
                </a:moveTo>
                <a:cubicBezTo>
                  <a:pt x="409" y="110"/>
                  <a:pt x="409" y="111"/>
                  <a:pt x="409" y="111"/>
                </a:cubicBezTo>
                <a:cubicBezTo>
                  <a:pt x="409" y="111"/>
                  <a:pt x="409" y="110"/>
                  <a:pt x="410" y="110"/>
                </a:cubicBezTo>
                <a:moveTo>
                  <a:pt x="0" y="63"/>
                </a:moveTo>
                <a:cubicBezTo>
                  <a:pt x="0" y="63"/>
                  <a:pt x="0" y="63"/>
                  <a:pt x="0" y="63"/>
                </a:cubicBezTo>
                <a:cubicBezTo>
                  <a:pt x="49" y="86"/>
                  <a:pt x="86" y="121"/>
                  <a:pt x="114" y="148"/>
                </a:cubicBezTo>
                <a:cubicBezTo>
                  <a:pt x="86" y="121"/>
                  <a:pt x="49" y="86"/>
                  <a:pt x="0" y="63"/>
                </a:cubicBezTo>
                <a:moveTo>
                  <a:pt x="504" y="0"/>
                </a:moveTo>
                <a:cubicBezTo>
                  <a:pt x="472" y="26"/>
                  <a:pt x="440" y="62"/>
                  <a:pt x="410" y="110"/>
                </a:cubicBezTo>
                <a:cubicBezTo>
                  <a:pt x="440" y="62"/>
                  <a:pt x="472" y="26"/>
                  <a:pt x="504" y="0"/>
                </a:cubicBezTo>
                <a:cubicBezTo>
                  <a:pt x="510" y="9"/>
                  <a:pt x="516" y="18"/>
                  <a:pt x="522" y="27"/>
                </a:cubicBezTo>
                <a:cubicBezTo>
                  <a:pt x="516" y="18"/>
                  <a:pt x="510" y="9"/>
                  <a:pt x="504" y="0"/>
                </a:cubicBezTo>
              </a:path>
            </a:pathLst>
          </a:custGeom>
          <a:solidFill>
            <a:srgbClr val="EBA8A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49" name="îṣ1ïḍe"/>
          <p:cNvSpPr/>
          <p:nvPr/>
        </p:nvSpPr>
        <p:spPr bwMode="auto">
          <a:xfrm>
            <a:off x="2131067" y="3176044"/>
            <a:ext cx="30231" cy="200447"/>
          </a:xfrm>
          <a:custGeom>
            <a:avLst/>
            <a:gdLst>
              <a:gd name="T0" fmla="*/ 0 w 46"/>
              <a:gd name="T1" fmla="*/ 0 h 305"/>
              <a:gd name="T2" fmla="*/ 0 w 46"/>
              <a:gd name="T3" fmla="*/ 0 h 305"/>
              <a:gd name="T4" fmla="*/ 40 w 46"/>
              <a:gd name="T5" fmla="*/ 305 h 305"/>
              <a:gd name="T6" fmla="*/ 46 w 46"/>
              <a:gd name="T7" fmla="*/ 305 h 305"/>
              <a:gd name="T8" fmla="*/ 46 w 46"/>
              <a:gd name="T9" fmla="*/ 305 h 305"/>
              <a:gd name="T10" fmla="*/ 40 w 46"/>
              <a:gd name="T11" fmla="*/ 305 h 305"/>
              <a:gd name="T12" fmla="*/ 0 w 46"/>
              <a:gd name="T13" fmla="*/ 0 h 305"/>
            </a:gdLst>
            <a:ahLst/>
            <a:cxnLst>
              <a:cxn ang="0">
                <a:pos x="T0" y="T1"/>
              </a:cxn>
              <a:cxn ang="0">
                <a:pos x="T2" y="T3"/>
              </a:cxn>
              <a:cxn ang="0">
                <a:pos x="T4" y="T5"/>
              </a:cxn>
              <a:cxn ang="0">
                <a:pos x="T6" y="T7"/>
              </a:cxn>
              <a:cxn ang="0">
                <a:pos x="T8" y="T9"/>
              </a:cxn>
              <a:cxn ang="0">
                <a:pos x="T10" y="T11"/>
              </a:cxn>
              <a:cxn ang="0">
                <a:pos x="T12" y="T13"/>
              </a:cxn>
            </a:cxnLst>
            <a:rect l="0" t="0" r="r" b="b"/>
            <a:pathLst>
              <a:path w="46" h="305">
                <a:moveTo>
                  <a:pt x="0" y="0"/>
                </a:moveTo>
                <a:lnTo>
                  <a:pt x="0" y="0"/>
                </a:lnTo>
                <a:lnTo>
                  <a:pt x="40" y="305"/>
                </a:lnTo>
                <a:lnTo>
                  <a:pt x="46" y="305"/>
                </a:lnTo>
                <a:lnTo>
                  <a:pt x="46" y="305"/>
                </a:lnTo>
                <a:lnTo>
                  <a:pt x="40" y="305"/>
                </a:lnTo>
                <a:lnTo>
                  <a:pt x="0" y="0"/>
                </a:lnTo>
                <a:close/>
              </a:path>
            </a:pathLst>
          </a:custGeom>
          <a:solidFill>
            <a:srgbClr val="EBD2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0" name="í$ļídè"/>
          <p:cNvSpPr/>
          <p:nvPr/>
        </p:nvSpPr>
        <p:spPr bwMode="auto">
          <a:xfrm>
            <a:off x="2131067" y="3176044"/>
            <a:ext cx="30231" cy="200447"/>
          </a:xfrm>
          <a:custGeom>
            <a:avLst/>
            <a:gdLst>
              <a:gd name="T0" fmla="*/ 0 w 46"/>
              <a:gd name="T1" fmla="*/ 0 h 305"/>
              <a:gd name="T2" fmla="*/ 0 w 46"/>
              <a:gd name="T3" fmla="*/ 0 h 305"/>
              <a:gd name="T4" fmla="*/ 40 w 46"/>
              <a:gd name="T5" fmla="*/ 305 h 305"/>
              <a:gd name="T6" fmla="*/ 46 w 46"/>
              <a:gd name="T7" fmla="*/ 305 h 305"/>
              <a:gd name="T8" fmla="*/ 46 w 46"/>
              <a:gd name="T9" fmla="*/ 305 h 305"/>
              <a:gd name="T10" fmla="*/ 40 w 46"/>
              <a:gd name="T11" fmla="*/ 305 h 305"/>
              <a:gd name="T12" fmla="*/ 0 w 46"/>
              <a:gd name="T13" fmla="*/ 0 h 305"/>
            </a:gdLst>
            <a:ahLst/>
            <a:cxnLst>
              <a:cxn ang="0">
                <a:pos x="T0" y="T1"/>
              </a:cxn>
              <a:cxn ang="0">
                <a:pos x="T2" y="T3"/>
              </a:cxn>
              <a:cxn ang="0">
                <a:pos x="T4" y="T5"/>
              </a:cxn>
              <a:cxn ang="0">
                <a:pos x="T6" y="T7"/>
              </a:cxn>
              <a:cxn ang="0">
                <a:pos x="T8" y="T9"/>
              </a:cxn>
              <a:cxn ang="0">
                <a:pos x="T10" y="T11"/>
              </a:cxn>
              <a:cxn ang="0">
                <a:pos x="T12" y="T13"/>
              </a:cxn>
            </a:cxnLst>
            <a:rect l="0" t="0" r="r" b="b"/>
            <a:pathLst>
              <a:path w="46" h="305">
                <a:moveTo>
                  <a:pt x="0" y="0"/>
                </a:moveTo>
                <a:lnTo>
                  <a:pt x="0" y="0"/>
                </a:lnTo>
                <a:lnTo>
                  <a:pt x="40" y="305"/>
                </a:lnTo>
                <a:lnTo>
                  <a:pt x="46" y="305"/>
                </a:lnTo>
                <a:lnTo>
                  <a:pt x="46" y="305"/>
                </a:lnTo>
                <a:lnTo>
                  <a:pt x="40" y="30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1" name="ïšḷïḑe"/>
          <p:cNvSpPr/>
          <p:nvPr/>
        </p:nvSpPr>
        <p:spPr bwMode="auto">
          <a:xfrm>
            <a:off x="2161298" y="3096523"/>
            <a:ext cx="1015380" cy="279969"/>
          </a:xfrm>
          <a:custGeom>
            <a:avLst/>
            <a:gdLst>
              <a:gd name="T0" fmla="*/ 1083 w 1083"/>
              <a:gd name="T1" fmla="*/ 156 h 299"/>
              <a:gd name="T2" fmla="*/ 0 w 1083"/>
              <a:gd name="T3" fmla="*/ 299 h 299"/>
              <a:gd name="T4" fmla="*/ 0 w 1083"/>
              <a:gd name="T5" fmla="*/ 299 h 299"/>
              <a:gd name="T6" fmla="*/ 1083 w 1083"/>
              <a:gd name="T7" fmla="*/ 157 h 299"/>
              <a:gd name="T8" fmla="*/ 1083 w 1083"/>
              <a:gd name="T9" fmla="*/ 156 h 299"/>
              <a:gd name="T10" fmla="*/ 336 w 1083"/>
              <a:gd name="T11" fmla="*/ 95 h 299"/>
              <a:gd name="T12" fmla="*/ 336 w 1083"/>
              <a:gd name="T13" fmla="*/ 95 h 299"/>
              <a:gd name="T14" fmla="*/ 336 w 1083"/>
              <a:gd name="T15" fmla="*/ 95 h 299"/>
              <a:gd name="T16" fmla="*/ 336 w 1083"/>
              <a:gd name="T17" fmla="*/ 95 h 299"/>
              <a:gd name="T18" fmla="*/ 197 w 1083"/>
              <a:gd name="T19" fmla="*/ 38 h 299"/>
              <a:gd name="T20" fmla="*/ 197 w 1083"/>
              <a:gd name="T21" fmla="*/ 38 h 299"/>
              <a:gd name="T22" fmla="*/ 198 w 1083"/>
              <a:gd name="T23" fmla="*/ 38 h 299"/>
              <a:gd name="T24" fmla="*/ 197 w 1083"/>
              <a:gd name="T25" fmla="*/ 38 h 299"/>
              <a:gd name="T26" fmla="*/ 197 w 1083"/>
              <a:gd name="T27" fmla="*/ 38 h 299"/>
              <a:gd name="T28" fmla="*/ 490 w 1083"/>
              <a:gd name="T29" fmla="*/ 4 h 299"/>
              <a:gd name="T30" fmla="*/ 336 w 1083"/>
              <a:gd name="T31" fmla="*/ 95 h 299"/>
              <a:gd name="T32" fmla="*/ 490 w 1083"/>
              <a:gd name="T33" fmla="*/ 4 h 299"/>
              <a:gd name="T34" fmla="*/ 491 w 1083"/>
              <a:gd name="T35" fmla="*/ 3 h 299"/>
              <a:gd name="T36" fmla="*/ 491 w 1083"/>
              <a:gd name="T37" fmla="*/ 3 h 299"/>
              <a:gd name="T38" fmla="*/ 491 w 1083"/>
              <a:gd name="T39" fmla="*/ 3 h 299"/>
              <a:gd name="T40" fmla="*/ 491 w 1083"/>
              <a:gd name="T41" fmla="*/ 3 h 299"/>
              <a:gd name="T42" fmla="*/ 491 w 1083"/>
              <a:gd name="T43" fmla="*/ 3 h 299"/>
              <a:gd name="T44" fmla="*/ 492 w 1083"/>
              <a:gd name="T45" fmla="*/ 2 h 299"/>
              <a:gd name="T46" fmla="*/ 491 w 1083"/>
              <a:gd name="T47" fmla="*/ 2 h 299"/>
              <a:gd name="T48" fmla="*/ 492 w 1083"/>
              <a:gd name="T49" fmla="*/ 2 h 299"/>
              <a:gd name="T50" fmla="*/ 492 w 1083"/>
              <a:gd name="T51" fmla="*/ 1 h 299"/>
              <a:gd name="T52" fmla="*/ 492 w 1083"/>
              <a:gd name="T53" fmla="*/ 2 h 299"/>
              <a:gd name="T54" fmla="*/ 492 w 1083"/>
              <a:gd name="T55" fmla="*/ 1 h 299"/>
              <a:gd name="T56" fmla="*/ 492 w 1083"/>
              <a:gd name="T57" fmla="*/ 1 h 299"/>
              <a:gd name="T58" fmla="*/ 492 w 1083"/>
              <a:gd name="T59" fmla="*/ 1 h 299"/>
              <a:gd name="T60" fmla="*/ 492 w 1083"/>
              <a:gd name="T61" fmla="*/ 1 h 299"/>
              <a:gd name="T62" fmla="*/ 493 w 1083"/>
              <a:gd name="T63" fmla="*/ 0 h 299"/>
              <a:gd name="T64" fmla="*/ 493 w 1083"/>
              <a:gd name="T65" fmla="*/ 0 h 299"/>
              <a:gd name="T66" fmla="*/ 493 w 1083"/>
              <a:gd name="T6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83" h="299">
                <a:moveTo>
                  <a:pt x="1083" y="156"/>
                </a:moveTo>
                <a:cubicBezTo>
                  <a:pt x="0" y="299"/>
                  <a:pt x="0" y="299"/>
                  <a:pt x="0" y="299"/>
                </a:cubicBezTo>
                <a:cubicBezTo>
                  <a:pt x="0" y="299"/>
                  <a:pt x="0" y="299"/>
                  <a:pt x="0" y="299"/>
                </a:cubicBezTo>
                <a:cubicBezTo>
                  <a:pt x="1083" y="157"/>
                  <a:pt x="1083" y="157"/>
                  <a:pt x="1083" y="157"/>
                </a:cubicBezTo>
                <a:cubicBezTo>
                  <a:pt x="1083" y="156"/>
                  <a:pt x="1083" y="156"/>
                  <a:pt x="1083" y="156"/>
                </a:cubicBezTo>
                <a:moveTo>
                  <a:pt x="336" y="95"/>
                </a:moveTo>
                <a:cubicBezTo>
                  <a:pt x="336" y="95"/>
                  <a:pt x="336" y="95"/>
                  <a:pt x="336" y="95"/>
                </a:cubicBezTo>
                <a:cubicBezTo>
                  <a:pt x="336" y="95"/>
                  <a:pt x="336" y="95"/>
                  <a:pt x="336" y="95"/>
                </a:cubicBezTo>
                <a:cubicBezTo>
                  <a:pt x="336" y="95"/>
                  <a:pt x="336" y="95"/>
                  <a:pt x="336" y="95"/>
                </a:cubicBezTo>
                <a:moveTo>
                  <a:pt x="197" y="38"/>
                </a:moveTo>
                <a:cubicBezTo>
                  <a:pt x="197" y="38"/>
                  <a:pt x="197" y="38"/>
                  <a:pt x="197" y="38"/>
                </a:cubicBezTo>
                <a:cubicBezTo>
                  <a:pt x="197" y="38"/>
                  <a:pt x="197" y="38"/>
                  <a:pt x="198" y="38"/>
                </a:cubicBezTo>
                <a:cubicBezTo>
                  <a:pt x="197" y="38"/>
                  <a:pt x="197" y="38"/>
                  <a:pt x="197" y="38"/>
                </a:cubicBezTo>
                <a:cubicBezTo>
                  <a:pt x="197" y="38"/>
                  <a:pt x="197" y="38"/>
                  <a:pt x="197" y="38"/>
                </a:cubicBezTo>
                <a:moveTo>
                  <a:pt x="490" y="4"/>
                </a:moveTo>
                <a:cubicBezTo>
                  <a:pt x="450" y="68"/>
                  <a:pt x="392" y="95"/>
                  <a:pt x="336" y="95"/>
                </a:cubicBezTo>
                <a:cubicBezTo>
                  <a:pt x="392" y="95"/>
                  <a:pt x="450" y="68"/>
                  <a:pt x="490" y="4"/>
                </a:cubicBezTo>
                <a:moveTo>
                  <a:pt x="491" y="3"/>
                </a:moveTo>
                <a:cubicBezTo>
                  <a:pt x="491" y="3"/>
                  <a:pt x="491" y="3"/>
                  <a:pt x="491" y="3"/>
                </a:cubicBezTo>
                <a:cubicBezTo>
                  <a:pt x="491" y="3"/>
                  <a:pt x="491" y="3"/>
                  <a:pt x="491" y="3"/>
                </a:cubicBezTo>
                <a:cubicBezTo>
                  <a:pt x="491" y="3"/>
                  <a:pt x="491" y="3"/>
                  <a:pt x="491" y="3"/>
                </a:cubicBezTo>
                <a:cubicBezTo>
                  <a:pt x="491" y="3"/>
                  <a:pt x="491" y="3"/>
                  <a:pt x="491" y="3"/>
                </a:cubicBezTo>
                <a:moveTo>
                  <a:pt x="492" y="2"/>
                </a:moveTo>
                <a:cubicBezTo>
                  <a:pt x="491" y="2"/>
                  <a:pt x="491" y="2"/>
                  <a:pt x="491" y="2"/>
                </a:cubicBezTo>
                <a:cubicBezTo>
                  <a:pt x="491" y="2"/>
                  <a:pt x="491" y="2"/>
                  <a:pt x="492" y="2"/>
                </a:cubicBezTo>
                <a:moveTo>
                  <a:pt x="492" y="1"/>
                </a:moveTo>
                <a:cubicBezTo>
                  <a:pt x="492" y="1"/>
                  <a:pt x="492" y="2"/>
                  <a:pt x="492" y="2"/>
                </a:cubicBezTo>
                <a:cubicBezTo>
                  <a:pt x="492" y="2"/>
                  <a:pt x="492" y="1"/>
                  <a:pt x="492" y="1"/>
                </a:cubicBezTo>
                <a:moveTo>
                  <a:pt x="492" y="1"/>
                </a:moveTo>
                <a:cubicBezTo>
                  <a:pt x="492" y="1"/>
                  <a:pt x="492" y="1"/>
                  <a:pt x="492" y="1"/>
                </a:cubicBezTo>
                <a:cubicBezTo>
                  <a:pt x="492" y="1"/>
                  <a:pt x="492" y="1"/>
                  <a:pt x="492" y="1"/>
                </a:cubicBezTo>
                <a:moveTo>
                  <a:pt x="493" y="0"/>
                </a:moveTo>
                <a:cubicBezTo>
                  <a:pt x="493" y="0"/>
                  <a:pt x="493" y="0"/>
                  <a:pt x="493" y="0"/>
                </a:cubicBezTo>
                <a:cubicBezTo>
                  <a:pt x="493" y="0"/>
                  <a:pt x="493" y="0"/>
                  <a:pt x="493" y="0"/>
                </a:cubicBezTo>
              </a:path>
            </a:pathLst>
          </a:custGeom>
          <a:solidFill>
            <a:srgbClr val="D3B8F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2" name="îş1iḑè"/>
          <p:cNvSpPr/>
          <p:nvPr/>
        </p:nvSpPr>
        <p:spPr bwMode="auto">
          <a:xfrm>
            <a:off x="2131067" y="3018973"/>
            <a:ext cx="1039696" cy="357519"/>
          </a:xfrm>
          <a:custGeom>
            <a:avLst/>
            <a:gdLst>
              <a:gd name="T0" fmla="*/ 109 w 1109"/>
              <a:gd name="T1" fmla="*/ 33 h 382"/>
              <a:gd name="T2" fmla="*/ 0 w 1109"/>
              <a:gd name="T3" fmla="*/ 168 h 382"/>
              <a:gd name="T4" fmla="*/ 28 w 1109"/>
              <a:gd name="T5" fmla="*/ 382 h 382"/>
              <a:gd name="T6" fmla="*/ 32 w 1109"/>
              <a:gd name="T7" fmla="*/ 382 h 382"/>
              <a:gd name="T8" fmla="*/ 1 w 1109"/>
              <a:gd name="T9" fmla="*/ 176 h 382"/>
              <a:gd name="T10" fmla="*/ 115 w 1109"/>
              <a:gd name="T11" fmla="*/ 36 h 382"/>
              <a:gd name="T12" fmla="*/ 109 w 1109"/>
              <a:gd name="T13" fmla="*/ 33 h 382"/>
              <a:gd name="T14" fmla="*/ 637 w 1109"/>
              <a:gd name="T15" fmla="*/ 0 h 382"/>
              <a:gd name="T16" fmla="*/ 963 w 1109"/>
              <a:gd name="T17" fmla="*/ 196 h 382"/>
              <a:gd name="T18" fmla="*/ 1030 w 1109"/>
              <a:gd name="T19" fmla="*/ 192 h 382"/>
              <a:gd name="T20" fmla="*/ 1109 w 1109"/>
              <a:gd name="T21" fmla="*/ 179 h 382"/>
              <a:gd name="T22" fmla="*/ 1108 w 1109"/>
              <a:gd name="T23" fmla="*/ 170 h 382"/>
              <a:gd name="T24" fmla="*/ 1025 w 1109"/>
              <a:gd name="T25" fmla="*/ 184 h 382"/>
              <a:gd name="T26" fmla="*/ 958 w 1109"/>
              <a:gd name="T27" fmla="*/ 189 h 382"/>
              <a:gd name="T28" fmla="*/ 637 w 1109"/>
              <a:gd name="T29"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09" h="382">
                <a:moveTo>
                  <a:pt x="109" y="33"/>
                </a:moveTo>
                <a:cubicBezTo>
                  <a:pt x="88" y="103"/>
                  <a:pt x="60" y="158"/>
                  <a:pt x="0" y="168"/>
                </a:cubicBezTo>
                <a:cubicBezTo>
                  <a:pt x="28" y="382"/>
                  <a:pt x="28" y="382"/>
                  <a:pt x="28" y="382"/>
                </a:cubicBezTo>
                <a:cubicBezTo>
                  <a:pt x="32" y="382"/>
                  <a:pt x="32" y="382"/>
                  <a:pt x="32" y="382"/>
                </a:cubicBezTo>
                <a:cubicBezTo>
                  <a:pt x="1" y="176"/>
                  <a:pt x="1" y="176"/>
                  <a:pt x="1" y="176"/>
                </a:cubicBezTo>
                <a:cubicBezTo>
                  <a:pt x="65" y="168"/>
                  <a:pt x="93" y="109"/>
                  <a:pt x="115" y="36"/>
                </a:cubicBezTo>
                <a:cubicBezTo>
                  <a:pt x="113" y="35"/>
                  <a:pt x="111" y="34"/>
                  <a:pt x="109" y="33"/>
                </a:cubicBezTo>
                <a:moveTo>
                  <a:pt x="637" y="0"/>
                </a:moveTo>
                <a:cubicBezTo>
                  <a:pt x="705" y="104"/>
                  <a:pt x="795" y="196"/>
                  <a:pt x="963" y="196"/>
                </a:cubicBezTo>
                <a:cubicBezTo>
                  <a:pt x="984" y="196"/>
                  <a:pt x="1006" y="195"/>
                  <a:pt x="1030" y="192"/>
                </a:cubicBezTo>
                <a:cubicBezTo>
                  <a:pt x="1058" y="188"/>
                  <a:pt x="1084" y="184"/>
                  <a:pt x="1109" y="179"/>
                </a:cubicBezTo>
                <a:cubicBezTo>
                  <a:pt x="1108" y="170"/>
                  <a:pt x="1108" y="170"/>
                  <a:pt x="1108" y="170"/>
                </a:cubicBezTo>
                <a:cubicBezTo>
                  <a:pt x="1082" y="176"/>
                  <a:pt x="1055" y="180"/>
                  <a:pt x="1025" y="184"/>
                </a:cubicBezTo>
                <a:cubicBezTo>
                  <a:pt x="1001" y="187"/>
                  <a:pt x="979" y="189"/>
                  <a:pt x="958" y="189"/>
                </a:cubicBezTo>
                <a:cubicBezTo>
                  <a:pt x="794" y="189"/>
                  <a:pt x="705" y="101"/>
                  <a:pt x="637" y="0"/>
                </a:cubicBezTo>
              </a:path>
            </a:pathLst>
          </a:custGeom>
          <a:solidFill>
            <a:srgbClr val="EBABCC"/>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3" name="ïšḻîḋe"/>
          <p:cNvSpPr/>
          <p:nvPr/>
        </p:nvSpPr>
        <p:spPr bwMode="auto">
          <a:xfrm>
            <a:off x="2132381" y="2993999"/>
            <a:ext cx="1044297" cy="382492"/>
          </a:xfrm>
          <a:custGeom>
            <a:avLst/>
            <a:gdLst>
              <a:gd name="T0" fmla="*/ 618 w 1114"/>
              <a:gd name="T1" fmla="*/ 0 h 409"/>
              <a:gd name="T2" fmla="*/ 524 w 1114"/>
              <a:gd name="T3" fmla="*/ 110 h 409"/>
              <a:gd name="T4" fmla="*/ 524 w 1114"/>
              <a:gd name="T5" fmla="*/ 110 h 409"/>
              <a:gd name="T6" fmla="*/ 523 w 1114"/>
              <a:gd name="T7" fmla="*/ 111 h 409"/>
              <a:gd name="T8" fmla="*/ 523 w 1114"/>
              <a:gd name="T9" fmla="*/ 111 h 409"/>
              <a:gd name="T10" fmla="*/ 523 w 1114"/>
              <a:gd name="T11" fmla="*/ 111 h 409"/>
              <a:gd name="T12" fmla="*/ 523 w 1114"/>
              <a:gd name="T13" fmla="*/ 112 h 409"/>
              <a:gd name="T14" fmla="*/ 523 w 1114"/>
              <a:gd name="T15" fmla="*/ 112 h 409"/>
              <a:gd name="T16" fmla="*/ 522 w 1114"/>
              <a:gd name="T17" fmla="*/ 112 h 409"/>
              <a:gd name="T18" fmla="*/ 522 w 1114"/>
              <a:gd name="T19" fmla="*/ 113 h 409"/>
              <a:gd name="T20" fmla="*/ 522 w 1114"/>
              <a:gd name="T21" fmla="*/ 113 h 409"/>
              <a:gd name="T22" fmla="*/ 522 w 1114"/>
              <a:gd name="T23" fmla="*/ 113 h 409"/>
              <a:gd name="T24" fmla="*/ 521 w 1114"/>
              <a:gd name="T25" fmla="*/ 114 h 409"/>
              <a:gd name="T26" fmla="*/ 367 w 1114"/>
              <a:gd name="T27" fmla="*/ 205 h 409"/>
              <a:gd name="T28" fmla="*/ 367 w 1114"/>
              <a:gd name="T29" fmla="*/ 205 h 409"/>
              <a:gd name="T30" fmla="*/ 367 w 1114"/>
              <a:gd name="T31" fmla="*/ 205 h 409"/>
              <a:gd name="T32" fmla="*/ 367 w 1114"/>
              <a:gd name="T33" fmla="*/ 205 h 409"/>
              <a:gd name="T34" fmla="*/ 367 w 1114"/>
              <a:gd name="T35" fmla="*/ 205 h 409"/>
              <a:gd name="T36" fmla="*/ 229 w 1114"/>
              <a:gd name="T37" fmla="*/ 148 h 409"/>
              <a:gd name="T38" fmla="*/ 228 w 1114"/>
              <a:gd name="T39" fmla="*/ 148 h 409"/>
              <a:gd name="T40" fmla="*/ 228 w 1114"/>
              <a:gd name="T41" fmla="*/ 148 h 409"/>
              <a:gd name="T42" fmla="*/ 114 w 1114"/>
              <a:gd name="T43" fmla="*/ 63 h 409"/>
              <a:gd name="T44" fmla="*/ 0 w 1114"/>
              <a:gd name="T45" fmla="*/ 203 h 409"/>
              <a:gd name="T46" fmla="*/ 31 w 1114"/>
              <a:gd name="T47" fmla="*/ 409 h 409"/>
              <a:gd name="T48" fmla="*/ 1114 w 1114"/>
              <a:gd name="T49" fmla="*/ 266 h 409"/>
              <a:gd name="T50" fmla="*/ 1108 w 1114"/>
              <a:gd name="T51" fmla="*/ 206 h 409"/>
              <a:gd name="T52" fmla="*/ 1029 w 1114"/>
              <a:gd name="T53" fmla="*/ 219 h 409"/>
              <a:gd name="T54" fmla="*/ 962 w 1114"/>
              <a:gd name="T55" fmla="*/ 223 h 409"/>
              <a:gd name="T56" fmla="*/ 636 w 1114"/>
              <a:gd name="T57" fmla="*/ 27 h 409"/>
              <a:gd name="T58" fmla="*/ 618 w 1114"/>
              <a:gd name="T5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4" h="409">
                <a:moveTo>
                  <a:pt x="618" y="0"/>
                </a:moveTo>
                <a:cubicBezTo>
                  <a:pt x="586" y="26"/>
                  <a:pt x="554" y="62"/>
                  <a:pt x="524" y="110"/>
                </a:cubicBezTo>
                <a:cubicBezTo>
                  <a:pt x="524" y="110"/>
                  <a:pt x="524" y="110"/>
                  <a:pt x="524" y="110"/>
                </a:cubicBezTo>
                <a:cubicBezTo>
                  <a:pt x="523" y="110"/>
                  <a:pt x="523" y="111"/>
                  <a:pt x="523" y="111"/>
                </a:cubicBezTo>
                <a:cubicBezTo>
                  <a:pt x="523" y="111"/>
                  <a:pt x="523" y="111"/>
                  <a:pt x="523" y="111"/>
                </a:cubicBezTo>
                <a:cubicBezTo>
                  <a:pt x="523" y="111"/>
                  <a:pt x="523" y="111"/>
                  <a:pt x="523" y="111"/>
                </a:cubicBezTo>
                <a:cubicBezTo>
                  <a:pt x="523" y="111"/>
                  <a:pt x="523" y="112"/>
                  <a:pt x="523" y="112"/>
                </a:cubicBezTo>
                <a:cubicBezTo>
                  <a:pt x="523" y="112"/>
                  <a:pt x="523" y="112"/>
                  <a:pt x="523" y="112"/>
                </a:cubicBezTo>
                <a:cubicBezTo>
                  <a:pt x="522" y="112"/>
                  <a:pt x="522" y="112"/>
                  <a:pt x="522" y="112"/>
                </a:cubicBezTo>
                <a:cubicBezTo>
                  <a:pt x="522" y="112"/>
                  <a:pt x="522" y="112"/>
                  <a:pt x="522" y="113"/>
                </a:cubicBezTo>
                <a:cubicBezTo>
                  <a:pt x="522" y="113"/>
                  <a:pt x="522" y="113"/>
                  <a:pt x="522" y="113"/>
                </a:cubicBezTo>
                <a:cubicBezTo>
                  <a:pt x="522" y="113"/>
                  <a:pt x="522" y="113"/>
                  <a:pt x="522" y="113"/>
                </a:cubicBezTo>
                <a:cubicBezTo>
                  <a:pt x="522" y="113"/>
                  <a:pt x="522" y="114"/>
                  <a:pt x="521" y="114"/>
                </a:cubicBezTo>
                <a:cubicBezTo>
                  <a:pt x="481" y="178"/>
                  <a:pt x="423" y="205"/>
                  <a:pt x="367" y="205"/>
                </a:cubicBezTo>
                <a:cubicBezTo>
                  <a:pt x="367" y="205"/>
                  <a:pt x="367" y="205"/>
                  <a:pt x="367" y="205"/>
                </a:cubicBezTo>
                <a:cubicBezTo>
                  <a:pt x="367" y="205"/>
                  <a:pt x="367" y="205"/>
                  <a:pt x="367" y="205"/>
                </a:cubicBezTo>
                <a:cubicBezTo>
                  <a:pt x="367" y="205"/>
                  <a:pt x="367" y="205"/>
                  <a:pt x="367" y="205"/>
                </a:cubicBezTo>
                <a:cubicBezTo>
                  <a:pt x="367" y="205"/>
                  <a:pt x="367" y="205"/>
                  <a:pt x="367" y="205"/>
                </a:cubicBezTo>
                <a:cubicBezTo>
                  <a:pt x="315" y="205"/>
                  <a:pt x="265" y="183"/>
                  <a:pt x="229" y="148"/>
                </a:cubicBezTo>
                <a:cubicBezTo>
                  <a:pt x="228" y="148"/>
                  <a:pt x="228" y="148"/>
                  <a:pt x="228" y="148"/>
                </a:cubicBezTo>
                <a:cubicBezTo>
                  <a:pt x="228" y="148"/>
                  <a:pt x="228" y="148"/>
                  <a:pt x="228" y="148"/>
                </a:cubicBezTo>
                <a:cubicBezTo>
                  <a:pt x="200" y="121"/>
                  <a:pt x="163" y="86"/>
                  <a:pt x="114" y="63"/>
                </a:cubicBezTo>
                <a:cubicBezTo>
                  <a:pt x="92" y="136"/>
                  <a:pt x="64" y="195"/>
                  <a:pt x="0" y="203"/>
                </a:cubicBezTo>
                <a:cubicBezTo>
                  <a:pt x="31" y="409"/>
                  <a:pt x="31" y="409"/>
                  <a:pt x="31" y="409"/>
                </a:cubicBezTo>
                <a:cubicBezTo>
                  <a:pt x="1114" y="266"/>
                  <a:pt x="1114" y="266"/>
                  <a:pt x="1114" y="266"/>
                </a:cubicBezTo>
                <a:cubicBezTo>
                  <a:pt x="1108" y="206"/>
                  <a:pt x="1108" y="206"/>
                  <a:pt x="1108" y="206"/>
                </a:cubicBezTo>
                <a:cubicBezTo>
                  <a:pt x="1083" y="211"/>
                  <a:pt x="1057" y="215"/>
                  <a:pt x="1029" y="219"/>
                </a:cubicBezTo>
                <a:cubicBezTo>
                  <a:pt x="1005" y="222"/>
                  <a:pt x="983" y="223"/>
                  <a:pt x="962" y="223"/>
                </a:cubicBezTo>
                <a:cubicBezTo>
                  <a:pt x="794" y="223"/>
                  <a:pt x="704" y="131"/>
                  <a:pt x="636" y="27"/>
                </a:cubicBezTo>
                <a:cubicBezTo>
                  <a:pt x="630" y="18"/>
                  <a:pt x="624" y="9"/>
                  <a:pt x="618" y="0"/>
                </a:cubicBezTo>
              </a:path>
            </a:pathLst>
          </a:custGeom>
          <a:solidFill>
            <a:srgbClr val="DF9EC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4" name="íṧľïḑé"/>
          <p:cNvSpPr/>
          <p:nvPr/>
        </p:nvSpPr>
        <p:spPr bwMode="auto">
          <a:xfrm>
            <a:off x="2550363" y="2769235"/>
            <a:ext cx="203076" cy="546793"/>
          </a:xfrm>
          <a:custGeom>
            <a:avLst/>
            <a:gdLst>
              <a:gd name="T0" fmla="*/ 217 w 217"/>
              <a:gd name="T1" fmla="*/ 565 h 584"/>
              <a:gd name="T2" fmla="*/ 173 w 217"/>
              <a:gd name="T3" fmla="*/ 241 h 584"/>
              <a:gd name="T4" fmla="*/ 0 w 217"/>
              <a:gd name="T5" fmla="*/ 0 h 584"/>
              <a:gd name="T6" fmla="*/ 74 w 217"/>
              <a:gd name="T7" fmla="*/ 584 h 584"/>
              <a:gd name="T8" fmla="*/ 217 w 217"/>
              <a:gd name="T9" fmla="*/ 565 h 584"/>
            </a:gdLst>
            <a:ahLst/>
            <a:cxnLst>
              <a:cxn ang="0">
                <a:pos x="T0" y="T1"/>
              </a:cxn>
              <a:cxn ang="0">
                <a:pos x="T2" y="T3"/>
              </a:cxn>
              <a:cxn ang="0">
                <a:pos x="T4" y="T5"/>
              </a:cxn>
              <a:cxn ang="0">
                <a:pos x="T6" y="T7"/>
              </a:cxn>
              <a:cxn ang="0">
                <a:pos x="T8" y="T9"/>
              </a:cxn>
            </a:cxnLst>
            <a:rect l="0" t="0" r="r" b="b"/>
            <a:pathLst>
              <a:path w="217" h="584">
                <a:moveTo>
                  <a:pt x="217" y="565"/>
                </a:moveTo>
                <a:cubicBezTo>
                  <a:pt x="173" y="241"/>
                  <a:pt x="173" y="241"/>
                  <a:pt x="173" y="241"/>
                </a:cubicBezTo>
                <a:cubicBezTo>
                  <a:pt x="114" y="148"/>
                  <a:pt x="70" y="49"/>
                  <a:pt x="0" y="0"/>
                </a:cubicBezTo>
                <a:cubicBezTo>
                  <a:pt x="74" y="584"/>
                  <a:pt x="74" y="584"/>
                  <a:pt x="74" y="584"/>
                </a:cubicBezTo>
                <a:lnTo>
                  <a:pt x="217" y="565"/>
                </a:lnTo>
                <a:close/>
              </a:path>
            </a:pathLst>
          </a:custGeom>
          <a:solidFill>
            <a:srgbClr val="FFD12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5" name="íṡľîďe"/>
          <p:cNvSpPr/>
          <p:nvPr/>
        </p:nvSpPr>
        <p:spPr bwMode="auto">
          <a:xfrm>
            <a:off x="2708092" y="2990713"/>
            <a:ext cx="9858" cy="18402"/>
          </a:xfrm>
          <a:custGeom>
            <a:avLst/>
            <a:gdLst>
              <a:gd name="T0" fmla="*/ 1 w 11"/>
              <a:gd name="T1" fmla="*/ 5 h 19"/>
              <a:gd name="T2" fmla="*/ 2 w 11"/>
              <a:gd name="T3" fmla="*/ 14 h 19"/>
              <a:gd name="T4" fmla="*/ 7 w 11"/>
              <a:gd name="T5" fmla="*/ 18 h 19"/>
              <a:gd name="T6" fmla="*/ 11 w 11"/>
              <a:gd name="T7" fmla="*/ 13 h 19"/>
              <a:gd name="T8" fmla="*/ 10 w 11"/>
              <a:gd name="T9" fmla="*/ 4 h 19"/>
              <a:gd name="T10" fmla="*/ 5 w 11"/>
              <a:gd name="T11" fmla="*/ 0 h 19"/>
              <a:gd name="T12" fmla="*/ 1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 y="5"/>
                </a:moveTo>
                <a:cubicBezTo>
                  <a:pt x="2" y="14"/>
                  <a:pt x="2" y="14"/>
                  <a:pt x="2" y="14"/>
                </a:cubicBezTo>
                <a:cubicBezTo>
                  <a:pt x="2" y="17"/>
                  <a:pt x="5" y="19"/>
                  <a:pt x="7" y="18"/>
                </a:cubicBezTo>
                <a:cubicBezTo>
                  <a:pt x="10" y="18"/>
                  <a:pt x="11" y="16"/>
                  <a:pt x="11" y="13"/>
                </a:cubicBezTo>
                <a:cubicBezTo>
                  <a:pt x="10" y="4"/>
                  <a:pt x="10" y="4"/>
                  <a:pt x="10" y="4"/>
                </a:cubicBezTo>
                <a:cubicBezTo>
                  <a:pt x="10" y="1"/>
                  <a:pt x="7" y="0"/>
                  <a:pt x="5" y="0"/>
                </a:cubicBezTo>
                <a:cubicBezTo>
                  <a:pt x="2" y="0"/>
                  <a:pt x="0" y="3"/>
                  <a:pt x="1"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6" name="ïṡḷíďe"/>
          <p:cNvSpPr/>
          <p:nvPr/>
        </p:nvSpPr>
        <p:spPr bwMode="auto">
          <a:xfrm>
            <a:off x="2712693" y="3025545"/>
            <a:ext cx="40090" cy="248423"/>
          </a:xfrm>
          <a:custGeom>
            <a:avLst/>
            <a:gdLst>
              <a:gd name="T0" fmla="*/ 31 w 43"/>
              <a:gd name="T1" fmla="*/ 242 h 265"/>
              <a:gd name="T2" fmla="*/ 34 w 43"/>
              <a:gd name="T3" fmla="*/ 261 h 265"/>
              <a:gd name="T4" fmla="*/ 39 w 43"/>
              <a:gd name="T5" fmla="*/ 265 h 265"/>
              <a:gd name="T6" fmla="*/ 43 w 43"/>
              <a:gd name="T7" fmla="*/ 260 h 265"/>
              <a:gd name="T8" fmla="*/ 41 w 43"/>
              <a:gd name="T9" fmla="*/ 241 h 265"/>
              <a:gd name="T10" fmla="*/ 35 w 43"/>
              <a:gd name="T11" fmla="*/ 237 h 265"/>
              <a:gd name="T12" fmla="*/ 31 w 43"/>
              <a:gd name="T13" fmla="*/ 242 h 265"/>
              <a:gd name="T14" fmla="*/ 25 w 43"/>
              <a:gd name="T15" fmla="*/ 195 h 265"/>
              <a:gd name="T16" fmla="*/ 28 w 43"/>
              <a:gd name="T17" fmla="*/ 214 h 265"/>
              <a:gd name="T18" fmla="*/ 33 w 43"/>
              <a:gd name="T19" fmla="*/ 218 h 265"/>
              <a:gd name="T20" fmla="*/ 37 w 43"/>
              <a:gd name="T21" fmla="*/ 213 h 265"/>
              <a:gd name="T22" fmla="*/ 35 w 43"/>
              <a:gd name="T23" fmla="*/ 194 h 265"/>
              <a:gd name="T24" fmla="*/ 29 w 43"/>
              <a:gd name="T25" fmla="*/ 190 h 265"/>
              <a:gd name="T26" fmla="*/ 25 w 43"/>
              <a:gd name="T27" fmla="*/ 195 h 265"/>
              <a:gd name="T28" fmla="*/ 19 w 43"/>
              <a:gd name="T29" fmla="*/ 148 h 265"/>
              <a:gd name="T30" fmla="*/ 22 w 43"/>
              <a:gd name="T31" fmla="*/ 167 h 265"/>
              <a:gd name="T32" fmla="*/ 27 w 43"/>
              <a:gd name="T33" fmla="*/ 171 h 265"/>
              <a:gd name="T34" fmla="*/ 31 w 43"/>
              <a:gd name="T35" fmla="*/ 165 h 265"/>
              <a:gd name="T36" fmla="*/ 28 w 43"/>
              <a:gd name="T37" fmla="*/ 146 h 265"/>
              <a:gd name="T38" fmla="*/ 23 w 43"/>
              <a:gd name="T39" fmla="*/ 142 h 265"/>
              <a:gd name="T40" fmla="*/ 19 w 43"/>
              <a:gd name="T41" fmla="*/ 148 h 265"/>
              <a:gd name="T42" fmla="*/ 13 w 43"/>
              <a:gd name="T43" fmla="*/ 100 h 265"/>
              <a:gd name="T44" fmla="*/ 15 w 43"/>
              <a:gd name="T45" fmla="*/ 119 h 265"/>
              <a:gd name="T46" fmla="*/ 21 w 43"/>
              <a:gd name="T47" fmla="*/ 123 h 265"/>
              <a:gd name="T48" fmla="*/ 25 w 43"/>
              <a:gd name="T49" fmla="*/ 118 h 265"/>
              <a:gd name="T50" fmla="*/ 22 w 43"/>
              <a:gd name="T51" fmla="*/ 99 h 265"/>
              <a:gd name="T52" fmla="*/ 17 w 43"/>
              <a:gd name="T53" fmla="*/ 95 h 265"/>
              <a:gd name="T54" fmla="*/ 13 w 43"/>
              <a:gd name="T55" fmla="*/ 100 h 265"/>
              <a:gd name="T56" fmla="*/ 7 w 43"/>
              <a:gd name="T57" fmla="*/ 53 h 265"/>
              <a:gd name="T58" fmla="*/ 9 w 43"/>
              <a:gd name="T59" fmla="*/ 72 h 265"/>
              <a:gd name="T60" fmla="*/ 14 w 43"/>
              <a:gd name="T61" fmla="*/ 76 h 265"/>
              <a:gd name="T62" fmla="*/ 18 w 43"/>
              <a:gd name="T63" fmla="*/ 71 h 265"/>
              <a:gd name="T64" fmla="*/ 16 w 43"/>
              <a:gd name="T65" fmla="*/ 52 h 265"/>
              <a:gd name="T66" fmla="*/ 11 w 43"/>
              <a:gd name="T67" fmla="*/ 48 h 265"/>
              <a:gd name="T68" fmla="*/ 7 w 43"/>
              <a:gd name="T69" fmla="*/ 53 h 265"/>
              <a:gd name="T70" fmla="*/ 1 w 43"/>
              <a:gd name="T71" fmla="*/ 6 h 265"/>
              <a:gd name="T72" fmla="*/ 3 w 43"/>
              <a:gd name="T73" fmla="*/ 25 h 265"/>
              <a:gd name="T74" fmla="*/ 8 w 43"/>
              <a:gd name="T75" fmla="*/ 29 h 265"/>
              <a:gd name="T76" fmla="*/ 12 w 43"/>
              <a:gd name="T77" fmla="*/ 23 h 265"/>
              <a:gd name="T78" fmla="*/ 10 w 43"/>
              <a:gd name="T79" fmla="*/ 5 h 265"/>
              <a:gd name="T80" fmla="*/ 5 w 43"/>
              <a:gd name="T81" fmla="*/ 1 h 265"/>
              <a:gd name="T82" fmla="*/ 1 w 43"/>
              <a:gd name="T83" fmla="*/ 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 h="265">
                <a:moveTo>
                  <a:pt x="31" y="242"/>
                </a:moveTo>
                <a:cubicBezTo>
                  <a:pt x="34" y="261"/>
                  <a:pt x="34" y="261"/>
                  <a:pt x="34" y="261"/>
                </a:cubicBezTo>
                <a:cubicBezTo>
                  <a:pt x="34" y="264"/>
                  <a:pt x="37" y="265"/>
                  <a:pt x="39" y="265"/>
                </a:cubicBezTo>
                <a:cubicBezTo>
                  <a:pt x="42" y="265"/>
                  <a:pt x="43" y="262"/>
                  <a:pt x="43" y="260"/>
                </a:cubicBezTo>
                <a:cubicBezTo>
                  <a:pt x="41" y="241"/>
                  <a:pt x="41" y="241"/>
                  <a:pt x="41" y="241"/>
                </a:cubicBezTo>
                <a:cubicBezTo>
                  <a:pt x="40" y="238"/>
                  <a:pt x="38" y="237"/>
                  <a:pt x="35" y="237"/>
                </a:cubicBezTo>
                <a:cubicBezTo>
                  <a:pt x="33" y="237"/>
                  <a:pt x="31" y="240"/>
                  <a:pt x="31" y="242"/>
                </a:cubicBezTo>
                <a:close/>
                <a:moveTo>
                  <a:pt x="25" y="195"/>
                </a:moveTo>
                <a:cubicBezTo>
                  <a:pt x="28" y="214"/>
                  <a:pt x="28" y="214"/>
                  <a:pt x="28" y="214"/>
                </a:cubicBezTo>
                <a:cubicBezTo>
                  <a:pt x="28" y="216"/>
                  <a:pt x="30" y="218"/>
                  <a:pt x="33" y="218"/>
                </a:cubicBezTo>
                <a:cubicBezTo>
                  <a:pt x="36" y="217"/>
                  <a:pt x="37" y="215"/>
                  <a:pt x="37" y="213"/>
                </a:cubicBezTo>
                <a:cubicBezTo>
                  <a:pt x="35" y="194"/>
                  <a:pt x="35" y="194"/>
                  <a:pt x="35" y="194"/>
                </a:cubicBezTo>
                <a:cubicBezTo>
                  <a:pt x="34" y="191"/>
                  <a:pt x="32" y="189"/>
                  <a:pt x="29" y="190"/>
                </a:cubicBezTo>
                <a:cubicBezTo>
                  <a:pt x="27" y="190"/>
                  <a:pt x="25" y="192"/>
                  <a:pt x="25" y="195"/>
                </a:cubicBezTo>
                <a:close/>
                <a:moveTo>
                  <a:pt x="19" y="148"/>
                </a:moveTo>
                <a:cubicBezTo>
                  <a:pt x="22" y="167"/>
                  <a:pt x="22" y="167"/>
                  <a:pt x="22" y="167"/>
                </a:cubicBezTo>
                <a:cubicBezTo>
                  <a:pt x="22" y="169"/>
                  <a:pt x="24" y="171"/>
                  <a:pt x="27" y="171"/>
                </a:cubicBezTo>
                <a:cubicBezTo>
                  <a:pt x="29" y="170"/>
                  <a:pt x="31" y="168"/>
                  <a:pt x="31" y="165"/>
                </a:cubicBezTo>
                <a:cubicBezTo>
                  <a:pt x="28" y="146"/>
                  <a:pt x="28" y="146"/>
                  <a:pt x="28" y="146"/>
                </a:cubicBezTo>
                <a:cubicBezTo>
                  <a:pt x="28" y="144"/>
                  <a:pt x="26" y="142"/>
                  <a:pt x="23" y="142"/>
                </a:cubicBezTo>
                <a:cubicBezTo>
                  <a:pt x="21" y="143"/>
                  <a:pt x="19" y="145"/>
                  <a:pt x="19" y="148"/>
                </a:cubicBezTo>
                <a:close/>
                <a:moveTo>
                  <a:pt x="13" y="100"/>
                </a:moveTo>
                <a:cubicBezTo>
                  <a:pt x="15" y="119"/>
                  <a:pt x="15" y="119"/>
                  <a:pt x="15" y="119"/>
                </a:cubicBezTo>
                <a:cubicBezTo>
                  <a:pt x="16" y="122"/>
                  <a:pt x="18" y="124"/>
                  <a:pt x="21" y="123"/>
                </a:cubicBezTo>
                <a:cubicBezTo>
                  <a:pt x="23" y="123"/>
                  <a:pt x="25" y="121"/>
                  <a:pt x="25" y="118"/>
                </a:cubicBezTo>
                <a:cubicBezTo>
                  <a:pt x="22" y="99"/>
                  <a:pt x="22" y="99"/>
                  <a:pt x="22" y="99"/>
                </a:cubicBezTo>
                <a:cubicBezTo>
                  <a:pt x="22" y="97"/>
                  <a:pt x="19" y="95"/>
                  <a:pt x="17" y="95"/>
                </a:cubicBezTo>
                <a:cubicBezTo>
                  <a:pt x="14" y="95"/>
                  <a:pt x="13" y="98"/>
                  <a:pt x="13" y="100"/>
                </a:cubicBezTo>
                <a:close/>
                <a:moveTo>
                  <a:pt x="7" y="53"/>
                </a:moveTo>
                <a:cubicBezTo>
                  <a:pt x="9" y="72"/>
                  <a:pt x="9" y="72"/>
                  <a:pt x="9" y="72"/>
                </a:cubicBezTo>
                <a:cubicBezTo>
                  <a:pt x="10" y="74"/>
                  <a:pt x="12" y="76"/>
                  <a:pt x="14" y="76"/>
                </a:cubicBezTo>
                <a:cubicBezTo>
                  <a:pt x="17" y="76"/>
                  <a:pt x="19" y="73"/>
                  <a:pt x="18" y="71"/>
                </a:cubicBezTo>
                <a:cubicBezTo>
                  <a:pt x="16" y="52"/>
                  <a:pt x="16" y="52"/>
                  <a:pt x="16" y="52"/>
                </a:cubicBezTo>
                <a:cubicBezTo>
                  <a:pt x="16" y="49"/>
                  <a:pt x="13" y="47"/>
                  <a:pt x="11" y="48"/>
                </a:cubicBezTo>
                <a:cubicBezTo>
                  <a:pt x="8" y="48"/>
                  <a:pt x="6" y="50"/>
                  <a:pt x="7" y="53"/>
                </a:cubicBezTo>
                <a:close/>
                <a:moveTo>
                  <a:pt x="1" y="6"/>
                </a:moveTo>
                <a:cubicBezTo>
                  <a:pt x="3" y="25"/>
                  <a:pt x="3" y="25"/>
                  <a:pt x="3" y="25"/>
                </a:cubicBezTo>
                <a:cubicBezTo>
                  <a:pt x="3" y="27"/>
                  <a:pt x="6" y="29"/>
                  <a:pt x="8" y="29"/>
                </a:cubicBezTo>
                <a:cubicBezTo>
                  <a:pt x="11" y="28"/>
                  <a:pt x="13" y="26"/>
                  <a:pt x="12" y="23"/>
                </a:cubicBezTo>
                <a:cubicBezTo>
                  <a:pt x="10" y="5"/>
                  <a:pt x="10" y="5"/>
                  <a:pt x="10" y="5"/>
                </a:cubicBezTo>
                <a:cubicBezTo>
                  <a:pt x="10" y="2"/>
                  <a:pt x="7" y="0"/>
                  <a:pt x="5" y="1"/>
                </a:cubicBezTo>
                <a:cubicBezTo>
                  <a:pt x="2" y="1"/>
                  <a:pt x="0"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7" name="išľiḋé"/>
          <p:cNvSpPr/>
          <p:nvPr/>
        </p:nvSpPr>
        <p:spPr bwMode="auto">
          <a:xfrm>
            <a:off x="2746867" y="3291712"/>
            <a:ext cx="10515" cy="17745"/>
          </a:xfrm>
          <a:custGeom>
            <a:avLst/>
            <a:gdLst>
              <a:gd name="T0" fmla="*/ 1 w 11"/>
              <a:gd name="T1" fmla="*/ 5 h 19"/>
              <a:gd name="T2" fmla="*/ 2 w 11"/>
              <a:gd name="T3" fmla="*/ 15 h 19"/>
              <a:gd name="T4" fmla="*/ 7 w 11"/>
              <a:gd name="T5" fmla="*/ 19 h 19"/>
              <a:gd name="T6" fmla="*/ 11 w 11"/>
              <a:gd name="T7" fmla="*/ 13 h 19"/>
              <a:gd name="T8" fmla="*/ 10 w 11"/>
              <a:gd name="T9" fmla="*/ 4 h 19"/>
              <a:gd name="T10" fmla="*/ 5 w 11"/>
              <a:gd name="T11" fmla="*/ 0 h 19"/>
              <a:gd name="T12" fmla="*/ 1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 y="5"/>
                </a:moveTo>
                <a:cubicBezTo>
                  <a:pt x="2" y="15"/>
                  <a:pt x="2" y="15"/>
                  <a:pt x="2" y="15"/>
                </a:cubicBezTo>
                <a:cubicBezTo>
                  <a:pt x="2" y="17"/>
                  <a:pt x="4" y="19"/>
                  <a:pt x="7" y="19"/>
                </a:cubicBezTo>
                <a:cubicBezTo>
                  <a:pt x="10" y="18"/>
                  <a:pt x="11" y="16"/>
                  <a:pt x="11" y="13"/>
                </a:cubicBezTo>
                <a:cubicBezTo>
                  <a:pt x="10" y="4"/>
                  <a:pt x="10" y="4"/>
                  <a:pt x="10" y="4"/>
                </a:cubicBezTo>
                <a:cubicBezTo>
                  <a:pt x="10" y="2"/>
                  <a:pt x="7" y="0"/>
                  <a:pt x="5" y="0"/>
                </a:cubicBezTo>
                <a:cubicBezTo>
                  <a:pt x="2" y="1"/>
                  <a:pt x="0" y="3"/>
                  <a:pt x="1"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8" name="ïṡ1îdè"/>
          <p:cNvSpPr/>
          <p:nvPr/>
        </p:nvSpPr>
        <p:spPr bwMode="auto">
          <a:xfrm>
            <a:off x="2879622" y="2938794"/>
            <a:ext cx="9858" cy="18402"/>
          </a:xfrm>
          <a:custGeom>
            <a:avLst/>
            <a:gdLst>
              <a:gd name="T0" fmla="*/ 0 w 11"/>
              <a:gd name="T1" fmla="*/ 6 h 20"/>
              <a:gd name="T2" fmla="*/ 1 w 11"/>
              <a:gd name="T3" fmla="*/ 15 h 20"/>
              <a:gd name="T4" fmla="*/ 6 w 11"/>
              <a:gd name="T5" fmla="*/ 19 h 20"/>
              <a:gd name="T6" fmla="*/ 11 w 11"/>
              <a:gd name="T7" fmla="*/ 14 h 20"/>
              <a:gd name="T8" fmla="*/ 9 w 11"/>
              <a:gd name="T9" fmla="*/ 5 h 20"/>
              <a:gd name="T10" fmla="*/ 4 w 11"/>
              <a:gd name="T11" fmla="*/ 1 h 20"/>
              <a:gd name="T12" fmla="*/ 0 w 11"/>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6"/>
                </a:moveTo>
                <a:cubicBezTo>
                  <a:pt x="1" y="15"/>
                  <a:pt x="1" y="15"/>
                  <a:pt x="1" y="15"/>
                </a:cubicBezTo>
                <a:cubicBezTo>
                  <a:pt x="2" y="18"/>
                  <a:pt x="4" y="20"/>
                  <a:pt x="6" y="19"/>
                </a:cubicBezTo>
                <a:cubicBezTo>
                  <a:pt x="9" y="19"/>
                  <a:pt x="11" y="17"/>
                  <a:pt x="11" y="14"/>
                </a:cubicBezTo>
                <a:cubicBezTo>
                  <a:pt x="9" y="5"/>
                  <a:pt x="9" y="5"/>
                  <a:pt x="9" y="5"/>
                </a:cubicBezTo>
                <a:cubicBezTo>
                  <a:pt x="9" y="2"/>
                  <a:pt x="7" y="0"/>
                  <a:pt x="4" y="1"/>
                </a:cubicBezTo>
                <a:cubicBezTo>
                  <a:pt x="2"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59" name="iṣḻîďe"/>
          <p:cNvSpPr/>
          <p:nvPr/>
        </p:nvSpPr>
        <p:spPr bwMode="auto">
          <a:xfrm>
            <a:off x="2882908" y="2972968"/>
            <a:ext cx="45347" cy="279312"/>
          </a:xfrm>
          <a:custGeom>
            <a:avLst/>
            <a:gdLst>
              <a:gd name="T0" fmla="*/ 36 w 48"/>
              <a:gd name="T1" fmla="*/ 276 h 298"/>
              <a:gd name="T2" fmla="*/ 38 w 48"/>
              <a:gd name="T3" fmla="*/ 294 h 298"/>
              <a:gd name="T4" fmla="*/ 44 w 48"/>
              <a:gd name="T5" fmla="*/ 298 h 298"/>
              <a:gd name="T6" fmla="*/ 48 w 48"/>
              <a:gd name="T7" fmla="*/ 293 h 298"/>
              <a:gd name="T8" fmla="*/ 45 w 48"/>
              <a:gd name="T9" fmla="*/ 275 h 298"/>
              <a:gd name="T10" fmla="*/ 40 w 48"/>
              <a:gd name="T11" fmla="*/ 271 h 298"/>
              <a:gd name="T12" fmla="*/ 36 w 48"/>
              <a:gd name="T13" fmla="*/ 276 h 298"/>
              <a:gd name="T14" fmla="*/ 30 w 48"/>
              <a:gd name="T15" fmla="*/ 231 h 298"/>
              <a:gd name="T16" fmla="*/ 33 w 48"/>
              <a:gd name="T17" fmla="*/ 249 h 298"/>
              <a:gd name="T18" fmla="*/ 38 w 48"/>
              <a:gd name="T19" fmla="*/ 253 h 298"/>
              <a:gd name="T20" fmla="*/ 42 w 48"/>
              <a:gd name="T21" fmla="*/ 248 h 298"/>
              <a:gd name="T22" fmla="*/ 39 w 48"/>
              <a:gd name="T23" fmla="*/ 230 h 298"/>
              <a:gd name="T24" fmla="*/ 34 w 48"/>
              <a:gd name="T25" fmla="*/ 226 h 298"/>
              <a:gd name="T26" fmla="*/ 30 w 48"/>
              <a:gd name="T27" fmla="*/ 231 h 298"/>
              <a:gd name="T28" fmla="*/ 24 w 48"/>
              <a:gd name="T29" fmla="*/ 186 h 298"/>
              <a:gd name="T30" fmla="*/ 27 w 48"/>
              <a:gd name="T31" fmla="*/ 204 h 298"/>
              <a:gd name="T32" fmla="*/ 32 w 48"/>
              <a:gd name="T33" fmla="*/ 208 h 298"/>
              <a:gd name="T34" fmla="*/ 36 w 48"/>
              <a:gd name="T35" fmla="*/ 203 h 298"/>
              <a:gd name="T36" fmla="*/ 34 w 48"/>
              <a:gd name="T37" fmla="*/ 185 h 298"/>
              <a:gd name="T38" fmla="*/ 28 w 48"/>
              <a:gd name="T39" fmla="*/ 181 h 298"/>
              <a:gd name="T40" fmla="*/ 24 w 48"/>
              <a:gd name="T41" fmla="*/ 186 h 298"/>
              <a:gd name="T42" fmla="*/ 18 w 48"/>
              <a:gd name="T43" fmla="*/ 141 h 298"/>
              <a:gd name="T44" fmla="*/ 21 w 48"/>
              <a:gd name="T45" fmla="*/ 159 h 298"/>
              <a:gd name="T46" fmla="*/ 26 w 48"/>
              <a:gd name="T47" fmla="*/ 163 h 298"/>
              <a:gd name="T48" fmla="*/ 30 w 48"/>
              <a:gd name="T49" fmla="*/ 157 h 298"/>
              <a:gd name="T50" fmla="*/ 28 w 48"/>
              <a:gd name="T51" fmla="*/ 139 h 298"/>
              <a:gd name="T52" fmla="*/ 22 w 48"/>
              <a:gd name="T53" fmla="*/ 135 h 298"/>
              <a:gd name="T54" fmla="*/ 18 w 48"/>
              <a:gd name="T55" fmla="*/ 141 h 298"/>
              <a:gd name="T56" fmla="*/ 13 w 48"/>
              <a:gd name="T57" fmla="*/ 95 h 298"/>
              <a:gd name="T58" fmla="*/ 15 w 48"/>
              <a:gd name="T59" fmla="*/ 114 h 298"/>
              <a:gd name="T60" fmla="*/ 20 w 48"/>
              <a:gd name="T61" fmla="*/ 118 h 298"/>
              <a:gd name="T62" fmla="*/ 24 w 48"/>
              <a:gd name="T63" fmla="*/ 112 h 298"/>
              <a:gd name="T64" fmla="*/ 22 w 48"/>
              <a:gd name="T65" fmla="*/ 94 h 298"/>
              <a:gd name="T66" fmla="*/ 17 w 48"/>
              <a:gd name="T67" fmla="*/ 90 h 298"/>
              <a:gd name="T68" fmla="*/ 13 w 48"/>
              <a:gd name="T69" fmla="*/ 95 h 298"/>
              <a:gd name="T70" fmla="*/ 7 w 48"/>
              <a:gd name="T71" fmla="*/ 50 h 298"/>
              <a:gd name="T72" fmla="*/ 9 w 48"/>
              <a:gd name="T73" fmla="*/ 68 h 298"/>
              <a:gd name="T74" fmla="*/ 14 w 48"/>
              <a:gd name="T75" fmla="*/ 72 h 298"/>
              <a:gd name="T76" fmla="*/ 18 w 48"/>
              <a:gd name="T77" fmla="*/ 67 h 298"/>
              <a:gd name="T78" fmla="*/ 16 w 48"/>
              <a:gd name="T79" fmla="*/ 49 h 298"/>
              <a:gd name="T80" fmla="*/ 11 w 48"/>
              <a:gd name="T81" fmla="*/ 45 h 298"/>
              <a:gd name="T82" fmla="*/ 7 w 48"/>
              <a:gd name="T83" fmla="*/ 50 h 298"/>
              <a:gd name="T84" fmla="*/ 1 w 48"/>
              <a:gd name="T85" fmla="*/ 5 h 298"/>
              <a:gd name="T86" fmla="*/ 3 w 48"/>
              <a:gd name="T87" fmla="*/ 23 h 298"/>
              <a:gd name="T88" fmla="*/ 8 w 48"/>
              <a:gd name="T89" fmla="*/ 27 h 298"/>
              <a:gd name="T90" fmla="*/ 12 w 48"/>
              <a:gd name="T91" fmla="*/ 22 h 298"/>
              <a:gd name="T92" fmla="*/ 10 w 48"/>
              <a:gd name="T93" fmla="*/ 4 h 298"/>
              <a:gd name="T94" fmla="*/ 5 w 48"/>
              <a:gd name="T95" fmla="*/ 0 h 298"/>
              <a:gd name="T96" fmla="*/ 1 w 48"/>
              <a:gd name="T97"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298">
                <a:moveTo>
                  <a:pt x="36" y="276"/>
                </a:moveTo>
                <a:cubicBezTo>
                  <a:pt x="38" y="294"/>
                  <a:pt x="38" y="294"/>
                  <a:pt x="38" y="294"/>
                </a:cubicBezTo>
                <a:cubicBezTo>
                  <a:pt x="39" y="297"/>
                  <a:pt x="41" y="298"/>
                  <a:pt x="44" y="298"/>
                </a:cubicBezTo>
                <a:cubicBezTo>
                  <a:pt x="46" y="298"/>
                  <a:pt x="48" y="295"/>
                  <a:pt x="48" y="293"/>
                </a:cubicBezTo>
                <a:cubicBezTo>
                  <a:pt x="45" y="275"/>
                  <a:pt x="45" y="275"/>
                  <a:pt x="45" y="275"/>
                </a:cubicBezTo>
                <a:cubicBezTo>
                  <a:pt x="45" y="272"/>
                  <a:pt x="43" y="270"/>
                  <a:pt x="40" y="271"/>
                </a:cubicBezTo>
                <a:cubicBezTo>
                  <a:pt x="38" y="271"/>
                  <a:pt x="36" y="273"/>
                  <a:pt x="36" y="276"/>
                </a:cubicBezTo>
                <a:close/>
                <a:moveTo>
                  <a:pt x="30" y="231"/>
                </a:moveTo>
                <a:cubicBezTo>
                  <a:pt x="33" y="249"/>
                  <a:pt x="33" y="249"/>
                  <a:pt x="33" y="249"/>
                </a:cubicBezTo>
                <a:cubicBezTo>
                  <a:pt x="33" y="251"/>
                  <a:pt x="35" y="253"/>
                  <a:pt x="38" y="253"/>
                </a:cubicBezTo>
                <a:cubicBezTo>
                  <a:pt x="40" y="253"/>
                  <a:pt x="42" y="250"/>
                  <a:pt x="42" y="248"/>
                </a:cubicBezTo>
                <a:cubicBezTo>
                  <a:pt x="39" y="230"/>
                  <a:pt x="39" y="230"/>
                  <a:pt x="39" y="230"/>
                </a:cubicBezTo>
                <a:cubicBezTo>
                  <a:pt x="39" y="227"/>
                  <a:pt x="37" y="225"/>
                  <a:pt x="34" y="226"/>
                </a:cubicBezTo>
                <a:cubicBezTo>
                  <a:pt x="32" y="226"/>
                  <a:pt x="30" y="228"/>
                  <a:pt x="30" y="231"/>
                </a:cubicBezTo>
                <a:close/>
                <a:moveTo>
                  <a:pt x="24" y="186"/>
                </a:moveTo>
                <a:cubicBezTo>
                  <a:pt x="27" y="204"/>
                  <a:pt x="27" y="204"/>
                  <a:pt x="27" y="204"/>
                </a:cubicBezTo>
                <a:cubicBezTo>
                  <a:pt x="27" y="206"/>
                  <a:pt x="29" y="208"/>
                  <a:pt x="32" y="208"/>
                </a:cubicBezTo>
                <a:cubicBezTo>
                  <a:pt x="34" y="207"/>
                  <a:pt x="36" y="205"/>
                  <a:pt x="36" y="203"/>
                </a:cubicBezTo>
                <a:cubicBezTo>
                  <a:pt x="34" y="185"/>
                  <a:pt x="34" y="185"/>
                  <a:pt x="34" y="185"/>
                </a:cubicBezTo>
                <a:cubicBezTo>
                  <a:pt x="33" y="182"/>
                  <a:pt x="31" y="180"/>
                  <a:pt x="28" y="181"/>
                </a:cubicBezTo>
                <a:cubicBezTo>
                  <a:pt x="26" y="181"/>
                  <a:pt x="24" y="183"/>
                  <a:pt x="24" y="186"/>
                </a:cubicBezTo>
                <a:close/>
                <a:moveTo>
                  <a:pt x="18" y="141"/>
                </a:moveTo>
                <a:cubicBezTo>
                  <a:pt x="21" y="159"/>
                  <a:pt x="21" y="159"/>
                  <a:pt x="21" y="159"/>
                </a:cubicBezTo>
                <a:cubicBezTo>
                  <a:pt x="21" y="161"/>
                  <a:pt x="23" y="163"/>
                  <a:pt x="26" y="163"/>
                </a:cubicBezTo>
                <a:cubicBezTo>
                  <a:pt x="29" y="162"/>
                  <a:pt x="30" y="160"/>
                  <a:pt x="30" y="157"/>
                </a:cubicBezTo>
                <a:cubicBezTo>
                  <a:pt x="28" y="139"/>
                  <a:pt x="28" y="139"/>
                  <a:pt x="28" y="139"/>
                </a:cubicBezTo>
                <a:cubicBezTo>
                  <a:pt x="27" y="137"/>
                  <a:pt x="25" y="135"/>
                  <a:pt x="22" y="135"/>
                </a:cubicBezTo>
                <a:cubicBezTo>
                  <a:pt x="20" y="136"/>
                  <a:pt x="18" y="138"/>
                  <a:pt x="18" y="141"/>
                </a:cubicBezTo>
                <a:close/>
                <a:moveTo>
                  <a:pt x="13" y="95"/>
                </a:moveTo>
                <a:cubicBezTo>
                  <a:pt x="15" y="114"/>
                  <a:pt x="15" y="114"/>
                  <a:pt x="15" y="114"/>
                </a:cubicBezTo>
                <a:cubicBezTo>
                  <a:pt x="15" y="116"/>
                  <a:pt x="18" y="118"/>
                  <a:pt x="20" y="118"/>
                </a:cubicBezTo>
                <a:cubicBezTo>
                  <a:pt x="23" y="117"/>
                  <a:pt x="25" y="115"/>
                  <a:pt x="24" y="112"/>
                </a:cubicBezTo>
                <a:cubicBezTo>
                  <a:pt x="22" y="94"/>
                  <a:pt x="22" y="94"/>
                  <a:pt x="22" y="94"/>
                </a:cubicBezTo>
                <a:cubicBezTo>
                  <a:pt x="21" y="92"/>
                  <a:pt x="19" y="90"/>
                  <a:pt x="17" y="90"/>
                </a:cubicBezTo>
                <a:cubicBezTo>
                  <a:pt x="14" y="91"/>
                  <a:pt x="12" y="93"/>
                  <a:pt x="13" y="95"/>
                </a:cubicBezTo>
                <a:close/>
                <a:moveTo>
                  <a:pt x="7" y="50"/>
                </a:moveTo>
                <a:cubicBezTo>
                  <a:pt x="9" y="68"/>
                  <a:pt x="9" y="68"/>
                  <a:pt x="9" y="68"/>
                </a:cubicBezTo>
                <a:cubicBezTo>
                  <a:pt x="9" y="71"/>
                  <a:pt x="12" y="73"/>
                  <a:pt x="14" y="72"/>
                </a:cubicBezTo>
                <a:cubicBezTo>
                  <a:pt x="17" y="72"/>
                  <a:pt x="19" y="70"/>
                  <a:pt x="18" y="67"/>
                </a:cubicBezTo>
                <a:cubicBezTo>
                  <a:pt x="16" y="49"/>
                  <a:pt x="16" y="49"/>
                  <a:pt x="16" y="49"/>
                </a:cubicBezTo>
                <a:cubicBezTo>
                  <a:pt x="16" y="47"/>
                  <a:pt x="13" y="45"/>
                  <a:pt x="11" y="45"/>
                </a:cubicBezTo>
                <a:cubicBezTo>
                  <a:pt x="8" y="45"/>
                  <a:pt x="6" y="48"/>
                  <a:pt x="7" y="50"/>
                </a:cubicBezTo>
                <a:close/>
                <a:moveTo>
                  <a:pt x="1" y="5"/>
                </a:moveTo>
                <a:cubicBezTo>
                  <a:pt x="3" y="23"/>
                  <a:pt x="3" y="23"/>
                  <a:pt x="3" y="23"/>
                </a:cubicBezTo>
                <a:cubicBezTo>
                  <a:pt x="3" y="26"/>
                  <a:pt x="6" y="28"/>
                  <a:pt x="8" y="27"/>
                </a:cubicBezTo>
                <a:cubicBezTo>
                  <a:pt x="11" y="27"/>
                  <a:pt x="13" y="25"/>
                  <a:pt x="12" y="22"/>
                </a:cubicBezTo>
                <a:cubicBezTo>
                  <a:pt x="10" y="4"/>
                  <a:pt x="10" y="4"/>
                  <a:pt x="10" y="4"/>
                </a:cubicBezTo>
                <a:cubicBezTo>
                  <a:pt x="10" y="1"/>
                  <a:pt x="7" y="0"/>
                  <a:pt x="5" y="0"/>
                </a:cubicBezTo>
                <a:cubicBezTo>
                  <a:pt x="2" y="0"/>
                  <a:pt x="0" y="3"/>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0" name="ïşliḍe"/>
          <p:cNvSpPr/>
          <p:nvPr/>
        </p:nvSpPr>
        <p:spPr bwMode="auto">
          <a:xfrm>
            <a:off x="2922340" y="3268710"/>
            <a:ext cx="10515" cy="18402"/>
          </a:xfrm>
          <a:custGeom>
            <a:avLst/>
            <a:gdLst>
              <a:gd name="T0" fmla="*/ 0 w 11"/>
              <a:gd name="T1" fmla="*/ 5 h 19"/>
              <a:gd name="T2" fmla="*/ 1 w 11"/>
              <a:gd name="T3" fmla="*/ 14 h 19"/>
              <a:gd name="T4" fmla="*/ 6 w 11"/>
              <a:gd name="T5" fmla="*/ 18 h 19"/>
              <a:gd name="T6" fmla="*/ 10 w 11"/>
              <a:gd name="T7" fmla="*/ 13 h 19"/>
              <a:gd name="T8" fmla="*/ 9 w 11"/>
              <a:gd name="T9" fmla="*/ 4 h 19"/>
              <a:gd name="T10" fmla="*/ 4 w 11"/>
              <a:gd name="T11" fmla="*/ 0 h 19"/>
              <a:gd name="T12" fmla="*/ 0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5"/>
                </a:moveTo>
                <a:cubicBezTo>
                  <a:pt x="1" y="14"/>
                  <a:pt x="1" y="14"/>
                  <a:pt x="1" y="14"/>
                </a:cubicBezTo>
                <a:cubicBezTo>
                  <a:pt x="2" y="17"/>
                  <a:pt x="4" y="19"/>
                  <a:pt x="6" y="18"/>
                </a:cubicBezTo>
                <a:cubicBezTo>
                  <a:pt x="9" y="18"/>
                  <a:pt x="11" y="16"/>
                  <a:pt x="10" y="13"/>
                </a:cubicBezTo>
                <a:cubicBezTo>
                  <a:pt x="9" y="4"/>
                  <a:pt x="9" y="4"/>
                  <a:pt x="9" y="4"/>
                </a:cubicBezTo>
                <a:cubicBezTo>
                  <a:pt x="9" y="1"/>
                  <a:pt x="7" y="0"/>
                  <a:pt x="4" y="0"/>
                </a:cubicBezTo>
                <a:cubicBezTo>
                  <a:pt x="1" y="0"/>
                  <a:pt x="0" y="3"/>
                  <a:pt x="0"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1" name="îş1ïḍè"/>
          <p:cNvSpPr/>
          <p:nvPr/>
        </p:nvSpPr>
        <p:spPr bwMode="auto">
          <a:xfrm>
            <a:off x="2545763" y="2773835"/>
            <a:ext cx="9858" cy="17745"/>
          </a:xfrm>
          <a:custGeom>
            <a:avLst/>
            <a:gdLst>
              <a:gd name="T0" fmla="*/ 0 w 11"/>
              <a:gd name="T1" fmla="*/ 5 h 19"/>
              <a:gd name="T2" fmla="*/ 2 w 11"/>
              <a:gd name="T3" fmla="*/ 14 h 19"/>
              <a:gd name="T4" fmla="*/ 7 w 11"/>
              <a:gd name="T5" fmla="*/ 18 h 19"/>
              <a:gd name="T6" fmla="*/ 11 w 11"/>
              <a:gd name="T7" fmla="*/ 13 h 19"/>
              <a:gd name="T8" fmla="*/ 10 w 11"/>
              <a:gd name="T9" fmla="*/ 4 h 19"/>
              <a:gd name="T10" fmla="*/ 4 w 11"/>
              <a:gd name="T11" fmla="*/ 0 h 19"/>
              <a:gd name="T12" fmla="*/ 0 w 11"/>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5"/>
                </a:moveTo>
                <a:cubicBezTo>
                  <a:pt x="2" y="14"/>
                  <a:pt x="2" y="14"/>
                  <a:pt x="2" y="14"/>
                </a:cubicBezTo>
                <a:cubicBezTo>
                  <a:pt x="2" y="17"/>
                  <a:pt x="4" y="19"/>
                  <a:pt x="7" y="18"/>
                </a:cubicBezTo>
                <a:cubicBezTo>
                  <a:pt x="9" y="18"/>
                  <a:pt x="11" y="16"/>
                  <a:pt x="11" y="13"/>
                </a:cubicBezTo>
                <a:cubicBezTo>
                  <a:pt x="10" y="4"/>
                  <a:pt x="10" y="4"/>
                  <a:pt x="10" y="4"/>
                </a:cubicBezTo>
                <a:cubicBezTo>
                  <a:pt x="9" y="1"/>
                  <a:pt x="7" y="0"/>
                  <a:pt x="4" y="0"/>
                </a:cubicBezTo>
                <a:cubicBezTo>
                  <a:pt x="2" y="0"/>
                  <a:pt x="0" y="3"/>
                  <a:pt x="0" y="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2" name="îṩḻîḑè"/>
          <p:cNvSpPr/>
          <p:nvPr/>
        </p:nvSpPr>
        <p:spPr bwMode="auto">
          <a:xfrm>
            <a:off x="2550363" y="2809325"/>
            <a:ext cx="70321" cy="474501"/>
          </a:xfrm>
          <a:custGeom>
            <a:avLst/>
            <a:gdLst>
              <a:gd name="T0" fmla="*/ 65 w 75"/>
              <a:gd name="T1" fmla="*/ 502 h 507"/>
              <a:gd name="T2" fmla="*/ 75 w 75"/>
              <a:gd name="T3" fmla="*/ 501 h 507"/>
              <a:gd name="T4" fmla="*/ 67 w 75"/>
              <a:gd name="T5" fmla="*/ 478 h 507"/>
              <a:gd name="T6" fmla="*/ 57 w 75"/>
              <a:gd name="T7" fmla="*/ 435 h 507"/>
              <a:gd name="T8" fmla="*/ 64 w 75"/>
              <a:gd name="T9" fmla="*/ 459 h 507"/>
              <a:gd name="T10" fmla="*/ 66 w 75"/>
              <a:gd name="T11" fmla="*/ 434 h 507"/>
              <a:gd name="T12" fmla="*/ 57 w 75"/>
              <a:gd name="T13" fmla="*/ 435 h 507"/>
              <a:gd name="T14" fmla="*/ 53 w 75"/>
              <a:gd name="T15" fmla="*/ 407 h 507"/>
              <a:gd name="T16" fmla="*/ 62 w 75"/>
              <a:gd name="T17" fmla="*/ 406 h 507"/>
              <a:gd name="T18" fmla="*/ 54 w 75"/>
              <a:gd name="T19" fmla="*/ 382 h 507"/>
              <a:gd name="T20" fmla="*/ 44 w 75"/>
              <a:gd name="T21" fmla="*/ 340 h 507"/>
              <a:gd name="T22" fmla="*/ 52 w 75"/>
              <a:gd name="T23" fmla="*/ 363 h 507"/>
              <a:gd name="T24" fmla="*/ 53 w 75"/>
              <a:gd name="T25" fmla="*/ 339 h 507"/>
              <a:gd name="T26" fmla="*/ 44 w 75"/>
              <a:gd name="T27" fmla="*/ 340 h 507"/>
              <a:gd name="T28" fmla="*/ 40 w 75"/>
              <a:gd name="T29" fmla="*/ 311 h 507"/>
              <a:gd name="T30" fmla="*/ 50 w 75"/>
              <a:gd name="T31" fmla="*/ 310 h 507"/>
              <a:gd name="T32" fmla="*/ 42 w 75"/>
              <a:gd name="T33" fmla="*/ 287 h 507"/>
              <a:gd name="T34" fmla="*/ 32 w 75"/>
              <a:gd name="T35" fmla="*/ 244 h 507"/>
              <a:gd name="T36" fmla="*/ 39 w 75"/>
              <a:gd name="T37" fmla="*/ 267 h 507"/>
              <a:gd name="T38" fmla="*/ 41 w 75"/>
              <a:gd name="T39" fmla="*/ 243 h 507"/>
              <a:gd name="T40" fmla="*/ 32 w 75"/>
              <a:gd name="T41" fmla="*/ 244 h 507"/>
              <a:gd name="T42" fmla="*/ 28 w 75"/>
              <a:gd name="T43" fmla="*/ 215 h 507"/>
              <a:gd name="T44" fmla="*/ 37 w 75"/>
              <a:gd name="T45" fmla="*/ 214 h 507"/>
              <a:gd name="T46" fmla="*/ 29 w 75"/>
              <a:gd name="T47" fmla="*/ 191 h 507"/>
              <a:gd name="T48" fmla="*/ 19 w 75"/>
              <a:gd name="T49" fmla="*/ 149 h 507"/>
              <a:gd name="T50" fmla="*/ 27 w 75"/>
              <a:gd name="T51" fmla="*/ 172 h 507"/>
              <a:gd name="T52" fmla="*/ 28 w 75"/>
              <a:gd name="T53" fmla="*/ 147 h 507"/>
              <a:gd name="T54" fmla="*/ 19 w 75"/>
              <a:gd name="T55" fmla="*/ 149 h 507"/>
              <a:gd name="T56" fmla="*/ 15 w 75"/>
              <a:gd name="T57" fmla="*/ 120 h 507"/>
              <a:gd name="T58" fmla="*/ 25 w 75"/>
              <a:gd name="T59" fmla="*/ 119 h 507"/>
              <a:gd name="T60" fmla="*/ 17 w 75"/>
              <a:gd name="T61" fmla="*/ 96 h 507"/>
              <a:gd name="T62" fmla="*/ 7 w 75"/>
              <a:gd name="T63" fmla="*/ 53 h 507"/>
              <a:gd name="T64" fmla="*/ 14 w 75"/>
              <a:gd name="T65" fmla="*/ 76 h 507"/>
              <a:gd name="T66" fmla="*/ 16 w 75"/>
              <a:gd name="T67" fmla="*/ 52 h 507"/>
              <a:gd name="T68" fmla="*/ 7 w 75"/>
              <a:gd name="T69" fmla="*/ 53 h 507"/>
              <a:gd name="T70" fmla="*/ 3 w 75"/>
              <a:gd name="T71" fmla="*/ 24 h 507"/>
              <a:gd name="T72" fmla="*/ 12 w 75"/>
              <a:gd name="T73" fmla="*/ 23 h 507"/>
              <a:gd name="T74" fmla="*/ 4 w 75"/>
              <a:gd name="T7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507">
                <a:moveTo>
                  <a:pt x="63" y="483"/>
                </a:moveTo>
                <a:cubicBezTo>
                  <a:pt x="65" y="502"/>
                  <a:pt x="65" y="502"/>
                  <a:pt x="65" y="502"/>
                </a:cubicBezTo>
                <a:cubicBezTo>
                  <a:pt x="66" y="505"/>
                  <a:pt x="68" y="507"/>
                  <a:pt x="70" y="506"/>
                </a:cubicBezTo>
                <a:cubicBezTo>
                  <a:pt x="73" y="506"/>
                  <a:pt x="75" y="504"/>
                  <a:pt x="75" y="501"/>
                </a:cubicBezTo>
                <a:cubicBezTo>
                  <a:pt x="72" y="482"/>
                  <a:pt x="72" y="482"/>
                  <a:pt x="72" y="482"/>
                </a:cubicBezTo>
                <a:cubicBezTo>
                  <a:pt x="72" y="479"/>
                  <a:pt x="69" y="478"/>
                  <a:pt x="67" y="478"/>
                </a:cubicBezTo>
                <a:cubicBezTo>
                  <a:pt x="64" y="478"/>
                  <a:pt x="62" y="481"/>
                  <a:pt x="63" y="483"/>
                </a:cubicBezTo>
                <a:close/>
                <a:moveTo>
                  <a:pt x="57" y="435"/>
                </a:moveTo>
                <a:cubicBezTo>
                  <a:pt x="59" y="455"/>
                  <a:pt x="59" y="455"/>
                  <a:pt x="59" y="455"/>
                </a:cubicBezTo>
                <a:cubicBezTo>
                  <a:pt x="59" y="457"/>
                  <a:pt x="62" y="459"/>
                  <a:pt x="64" y="459"/>
                </a:cubicBezTo>
                <a:cubicBezTo>
                  <a:pt x="67" y="458"/>
                  <a:pt x="69" y="456"/>
                  <a:pt x="68" y="453"/>
                </a:cubicBezTo>
                <a:cubicBezTo>
                  <a:pt x="66" y="434"/>
                  <a:pt x="66" y="434"/>
                  <a:pt x="66" y="434"/>
                </a:cubicBezTo>
                <a:cubicBezTo>
                  <a:pt x="65" y="432"/>
                  <a:pt x="63" y="430"/>
                  <a:pt x="61" y="430"/>
                </a:cubicBezTo>
                <a:cubicBezTo>
                  <a:pt x="58" y="431"/>
                  <a:pt x="56" y="433"/>
                  <a:pt x="57" y="435"/>
                </a:cubicBezTo>
                <a:close/>
                <a:moveTo>
                  <a:pt x="50" y="388"/>
                </a:moveTo>
                <a:cubicBezTo>
                  <a:pt x="53" y="407"/>
                  <a:pt x="53" y="407"/>
                  <a:pt x="53" y="407"/>
                </a:cubicBezTo>
                <a:cubicBezTo>
                  <a:pt x="53" y="409"/>
                  <a:pt x="55" y="411"/>
                  <a:pt x="58" y="411"/>
                </a:cubicBezTo>
                <a:cubicBezTo>
                  <a:pt x="61" y="410"/>
                  <a:pt x="62" y="408"/>
                  <a:pt x="62" y="406"/>
                </a:cubicBezTo>
                <a:cubicBezTo>
                  <a:pt x="60" y="386"/>
                  <a:pt x="60" y="386"/>
                  <a:pt x="60" y="386"/>
                </a:cubicBezTo>
                <a:cubicBezTo>
                  <a:pt x="59" y="384"/>
                  <a:pt x="57" y="382"/>
                  <a:pt x="54" y="382"/>
                </a:cubicBezTo>
                <a:cubicBezTo>
                  <a:pt x="52" y="383"/>
                  <a:pt x="50" y="385"/>
                  <a:pt x="50" y="388"/>
                </a:cubicBezTo>
                <a:close/>
                <a:moveTo>
                  <a:pt x="44" y="340"/>
                </a:moveTo>
                <a:cubicBezTo>
                  <a:pt x="47" y="359"/>
                  <a:pt x="47" y="359"/>
                  <a:pt x="47" y="359"/>
                </a:cubicBezTo>
                <a:cubicBezTo>
                  <a:pt x="47" y="361"/>
                  <a:pt x="49" y="363"/>
                  <a:pt x="52" y="363"/>
                </a:cubicBezTo>
                <a:cubicBezTo>
                  <a:pt x="54" y="363"/>
                  <a:pt x="56" y="360"/>
                  <a:pt x="56" y="358"/>
                </a:cubicBezTo>
                <a:cubicBezTo>
                  <a:pt x="53" y="339"/>
                  <a:pt x="53" y="339"/>
                  <a:pt x="53" y="339"/>
                </a:cubicBezTo>
                <a:cubicBezTo>
                  <a:pt x="53" y="336"/>
                  <a:pt x="51" y="334"/>
                  <a:pt x="48" y="335"/>
                </a:cubicBezTo>
                <a:cubicBezTo>
                  <a:pt x="46" y="335"/>
                  <a:pt x="44" y="337"/>
                  <a:pt x="44" y="340"/>
                </a:cubicBezTo>
                <a:close/>
                <a:moveTo>
                  <a:pt x="38" y="292"/>
                </a:moveTo>
                <a:cubicBezTo>
                  <a:pt x="40" y="311"/>
                  <a:pt x="40" y="311"/>
                  <a:pt x="40" y="311"/>
                </a:cubicBezTo>
                <a:cubicBezTo>
                  <a:pt x="41" y="314"/>
                  <a:pt x="43" y="315"/>
                  <a:pt x="46" y="315"/>
                </a:cubicBezTo>
                <a:cubicBezTo>
                  <a:pt x="48" y="315"/>
                  <a:pt x="50" y="312"/>
                  <a:pt x="50" y="310"/>
                </a:cubicBezTo>
                <a:cubicBezTo>
                  <a:pt x="47" y="291"/>
                  <a:pt x="47" y="291"/>
                  <a:pt x="47" y="291"/>
                </a:cubicBezTo>
                <a:cubicBezTo>
                  <a:pt x="47" y="288"/>
                  <a:pt x="44" y="286"/>
                  <a:pt x="42" y="287"/>
                </a:cubicBezTo>
                <a:cubicBezTo>
                  <a:pt x="39" y="287"/>
                  <a:pt x="37" y="289"/>
                  <a:pt x="38" y="292"/>
                </a:cubicBezTo>
                <a:close/>
                <a:moveTo>
                  <a:pt x="32" y="244"/>
                </a:moveTo>
                <a:cubicBezTo>
                  <a:pt x="34" y="263"/>
                  <a:pt x="34" y="263"/>
                  <a:pt x="34" y="263"/>
                </a:cubicBezTo>
                <a:cubicBezTo>
                  <a:pt x="34" y="266"/>
                  <a:pt x="37" y="268"/>
                  <a:pt x="39" y="267"/>
                </a:cubicBezTo>
                <a:cubicBezTo>
                  <a:pt x="42" y="267"/>
                  <a:pt x="44" y="265"/>
                  <a:pt x="43" y="262"/>
                </a:cubicBezTo>
                <a:cubicBezTo>
                  <a:pt x="41" y="243"/>
                  <a:pt x="41" y="243"/>
                  <a:pt x="41" y="243"/>
                </a:cubicBezTo>
                <a:cubicBezTo>
                  <a:pt x="41" y="240"/>
                  <a:pt x="38" y="239"/>
                  <a:pt x="36" y="239"/>
                </a:cubicBezTo>
                <a:cubicBezTo>
                  <a:pt x="33" y="239"/>
                  <a:pt x="31" y="242"/>
                  <a:pt x="32" y="244"/>
                </a:cubicBezTo>
                <a:close/>
                <a:moveTo>
                  <a:pt x="25" y="196"/>
                </a:moveTo>
                <a:cubicBezTo>
                  <a:pt x="28" y="215"/>
                  <a:pt x="28" y="215"/>
                  <a:pt x="28" y="215"/>
                </a:cubicBezTo>
                <a:cubicBezTo>
                  <a:pt x="28" y="218"/>
                  <a:pt x="31" y="220"/>
                  <a:pt x="33" y="220"/>
                </a:cubicBezTo>
                <a:cubicBezTo>
                  <a:pt x="36" y="219"/>
                  <a:pt x="37" y="217"/>
                  <a:pt x="37" y="214"/>
                </a:cubicBezTo>
                <a:cubicBezTo>
                  <a:pt x="35" y="195"/>
                  <a:pt x="35" y="195"/>
                  <a:pt x="35" y="195"/>
                </a:cubicBezTo>
                <a:cubicBezTo>
                  <a:pt x="34" y="193"/>
                  <a:pt x="32" y="191"/>
                  <a:pt x="29" y="191"/>
                </a:cubicBezTo>
                <a:cubicBezTo>
                  <a:pt x="27" y="191"/>
                  <a:pt x="25" y="194"/>
                  <a:pt x="25" y="196"/>
                </a:cubicBezTo>
                <a:close/>
                <a:moveTo>
                  <a:pt x="19" y="149"/>
                </a:moveTo>
                <a:cubicBezTo>
                  <a:pt x="22" y="168"/>
                  <a:pt x="22" y="168"/>
                  <a:pt x="22" y="168"/>
                </a:cubicBezTo>
                <a:cubicBezTo>
                  <a:pt x="22" y="170"/>
                  <a:pt x="24" y="172"/>
                  <a:pt x="27" y="172"/>
                </a:cubicBezTo>
                <a:cubicBezTo>
                  <a:pt x="29" y="171"/>
                  <a:pt x="31" y="169"/>
                  <a:pt x="31" y="166"/>
                </a:cubicBezTo>
                <a:cubicBezTo>
                  <a:pt x="28" y="147"/>
                  <a:pt x="28" y="147"/>
                  <a:pt x="28" y="147"/>
                </a:cubicBezTo>
                <a:cubicBezTo>
                  <a:pt x="28" y="145"/>
                  <a:pt x="26" y="143"/>
                  <a:pt x="23" y="143"/>
                </a:cubicBezTo>
                <a:cubicBezTo>
                  <a:pt x="21" y="144"/>
                  <a:pt x="19" y="146"/>
                  <a:pt x="19" y="149"/>
                </a:cubicBezTo>
                <a:close/>
                <a:moveTo>
                  <a:pt x="13" y="101"/>
                </a:moveTo>
                <a:cubicBezTo>
                  <a:pt x="15" y="120"/>
                  <a:pt x="15" y="120"/>
                  <a:pt x="15" y="120"/>
                </a:cubicBezTo>
                <a:cubicBezTo>
                  <a:pt x="16" y="122"/>
                  <a:pt x="18" y="124"/>
                  <a:pt x="21" y="124"/>
                </a:cubicBezTo>
                <a:cubicBezTo>
                  <a:pt x="23" y="124"/>
                  <a:pt x="25" y="121"/>
                  <a:pt x="25" y="119"/>
                </a:cubicBezTo>
                <a:cubicBezTo>
                  <a:pt x="22" y="100"/>
                  <a:pt x="22" y="100"/>
                  <a:pt x="22" y="100"/>
                </a:cubicBezTo>
                <a:cubicBezTo>
                  <a:pt x="22" y="97"/>
                  <a:pt x="19" y="95"/>
                  <a:pt x="17" y="96"/>
                </a:cubicBezTo>
                <a:cubicBezTo>
                  <a:pt x="14" y="96"/>
                  <a:pt x="13" y="98"/>
                  <a:pt x="13" y="101"/>
                </a:cubicBezTo>
                <a:close/>
                <a:moveTo>
                  <a:pt x="7" y="53"/>
                </a:moveTo>
                <a:cubicBezTo>
                  <a:pt x="9" y="72"/>
                  <a:pt x="9" y="72"/>
                  <a:pt x="9" y="72"/>
                </a:cubicBezTo>
                <a:cubicBezTo>
                  <a:pt x="9" y="75"/>
                  <a:pt x="12" y="76"/>
                  <a:pt x="14" y="76"/>
                </a:cubicBezTo>
                <a:cubicBezTo>
                  <a:pt x="17" y="76"/>
                  <a:pt x="19" y="73"/>
                  <a:pt x="18" y="71"/>
                </a:cubicBezTo>
                <a:cubicBezTo>
                  <a:pt x="16" y="52"/>
                  <a:pt x="16" y="52"/>
                  <a:pt x="16" y="52"/>
                </a:cubicBezTo>
                <a:cubicBezTo>
                  <a:pt x="16" y="49"/>
                  <a:pt x="13" y="47"/>
                  <a:pt x="11" y="48"/>
                </a:cubicBezTo>
                <a:cubicBezTo>
                  <a:pt x="8" y="48"/>
                  <a:pt x="6" y="50"/>
                  <a:pt x="7" y="53"/>
                </a:cubicBezTo>
                <a:close/>
                <a:moveTo>
                  <a:pt x="0" y="5"/>
                </a:moveTo>
                <a:cubicBezTo>
                  <a:pt x="3" y="24"/>
                  <a:pt x="3" y="24"/>
                  <a:pt x="3" y="24"/>
                </a:cubicBezTo>
                <a:cubicBezTo>
                  <a:pt x="3" y="27"/>
                  <a:pt x="6" y="29"/>
                  <a:pt x="8" y="28"/>
                </a:cubicBezTo>
                <a:cubicBezTo>
                  <a:pt x="11" y="28"/>
                  <a:pt x="12" y="26"/>
                  <a:pt x="12" y="23"/>
                </a:cubicBezTo>
                <a:cubicBezTo>
                  <a:pt x="10" y="4"/>
                  <a:pt x="10" y="4"/>
                  <a:pt x="10" y="4"/>
                </a:cubicBezTo>
                <a:cubicBezTo>
                  <a:pt x="9" y="1"/>
                  <a:pt x="7" y="0"/>
                  <a:pt x="4" y="0"/>
                </a:cubicBezTo>
                <a:cubicBezTo>
                  <a:pt x="2" y="0"/>
                  <a:pt x="0"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3" name="îSļïde"/>
          <p:cNvSpPr/>
          <p:nvPr/>
        </p:nvSpPr>
        <p:spPr bwMode="auto">
          <a:xfrm>
            <a:off x="2614769" y="3300913"/>
            <a:ext cx="10515" cy="18402"/>
          </a:xfrm>
          <a:custGeom>
            <a:avLst/>
            <a:gdLst>
              <a:gd name="T0" fmla="*/ 0 w 11"/>
              <a:gd name="T1" fmla="*/ 6 h 20"/>
              <a:gd name="T2" fmla="*/ 1 w 11"/>
              <a:gd name="T3" fmla="*/ 15 h 20"/>
              <a:gd name="T4" fmla="*/ 6 w 11"/>
              <a:gd name="T5" fmla="*/ 19 h 20"/>
              <a:gd name="T6" fmla="*/ 10 w 11"/>
              <a:gd name="T7" fmla="*/ 14 h 20"/>
              <a:gd name="T8" fmla="*/ 9 w 11"/>
              <a:gd name="T9" fmla="*/ 5 h 20"/>
              <a:gd name="T10" fmla="*/ 4 w 11"/>
              <a:gd name="T11" fmla="*/ 1 h 20"/>
              <a:gd name="T12" fmla="*/ 0 w 11"/>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6"/>
                </a:moveTo>
                <a:cubicBezTo>
                  <a:pt x="1" y="15"/>
                  <a:pt x="1" y="15"/>
                  <a:pt x="1" y="15"/>
                </a:cubicBezTo>
                <a:cubicBezTo>
                  <a:pt x="2" y="18"/>
                  <a:pt x="4" y="20"/>
                  <a:pt x="6" y="19"/>
                </a:cubicBezTo>
                <a:cubicBezTo>
                  <a:pt x="9" y="19"/>
                  <a:pt x="11" y="17"/>
                  <a:pt x="10" y="14"/>
                </a:cubicBezTo>
                <a:cubicBezTo>
                  <a:pt x="9" y="5"/>
                  <a:pt x="9" y="5"/>
                  <a:pt x="9" y="5"/>
                </a:cubicBezTo>
                <a:cubicBezTo>
                  <a:pt x="9" y="2"/>
                  <a:pt x="7" y="0"/>
                  <a:pt x="4" y="1"/>
                </a:cubicBezTo>
                <a:cubicBezTo>
                  <a:pt x="1"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4" name="îŝľïḍe"/>
          <p:cNvSpPr/>
          <p:nvPr/>
        </p:nvSpPr>
        <p:spPr bwMode="auto">
          <a:xfrm>
            <a:off x="2230305" y="3052490"/>
            <a:ext cx="10515" cy="18402"/>
          </a:xfrm>
          <a:custGeom>
            <a:avLst/>
            <a:gdLst>
              <a:gd name="T0" fmla="*/ 0 w 11"/>
              <a:gd name="T1" fmla="*/ 6 h 19"/>
              <a:gd name="T2" fmla="*/ 1 w 11"/>
              <a:gd name="T3" fmla="*/ 15 h 19"/>
              <a:gd name="T4" fmla="*/ 6 w 11"/>
              <a:gd name="T5" fmla="*/ 19 h 19"/>
              <a:gd name="T6" fmla="*/ 10 w 11"/>
              <a:gd name="T7" fmla="*/ 14 h 19"/>
              <a:gd name="T8" fmla="*/ 9 w 11"/>
              <a:gd name="T9" fmla="*/ 4 h 19"/>
              <a:gd name="T10" fmla="*/ 4 w 11"/>
              <a:gd name="T11" fmla="*/ 0 h 19"/>
              <a:gd name="T12" fmla="*/ 0 w 11"/>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6"/>
                </a:moveTo>
                <a:cubicBezTo>
                  <a:pt x="1" y="15"/>
                  <a:pt x="1" y="15"/>
                  <a:pt x="1" y="15"/>
                </a:cubicBezTo>
                <a:cubicBezTo>
                  <a:pt x="1" y="17"/>
                  <a:pt x="4" y="19"/>
                  <a:pt x="6" y="19"/>
                </a:cubicBezTo>
                <a:cubicBezTo>
                  <a:pt x="9" y="19"/>
                  <a:pt x="11" y="16"/>
                  <a:pt x="10" y="14"/>
                </a:cubicBezTo>
                <a:cubicBezTo>
                  <a:pt x="9" y="4"/>
                  <a:pt x="9" y="4"/>
                  <a:pt x="9" y="4"/>
                </a:cubicBezTo>
                <a:cubicBezTo>
                  <a:pt x="9" y="2"/>
                  <a:pt x="6" y="0"/>
                  <a:pt x="4" y="0"/>
                </a:cubicBezTo>
                <a:cubicBezTo>
                  <a:pt x="1" y="1"/>
                  <a:pt x="0" y="3"/>
                  <a:pt x="0"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5" name="i$ľíḍê"/>
          <p:cNvSpPr/>
          <p:nvPr/>
        </p:nvSpPr>
        <p:spPr bwMode="auto">
          <a:xfrm>
            <a:off x="2234248" y="3088637"/>
            <a:ext cx="41404" cy="247766"/>
          </a:xfrm>
          <a:custGeom>
            <a:avLst/>
            <a:gdLst>
              <a:gd name="T0" fmla="*/ 32 w 44"/>
              <a:gd name="T1" fmla="*/ 242 h 265"/>
              <a:gd name="T2" fmla="*/ 34 w 44"/>
              <a:gd name="T3" fmla="*/ 261 h 265"/>
              <a:gd name="T4" fmla="*/ 39 w 44"/>
              <a:gd name="T5" fmla="*/ 265 h 265"/>
              <a:gd name="T6" fmla="*/ 43 w 44"/>
              <a:gd name="T7" fmla="*/ 259 h 265"/>
              <a:gd name="T8" fmla="*/ 41 w 44"/>
              <a:gd name="T9" fmla="*/ 240 h 265"/>
              <a:gd name="T10" fmla="*/ 36 w 44"/>
              <a:gd name="T11" fmla="*/ 236 h 265"/>
              <a:gd name="T12" fmla="*/ 32 w 44"/>
              <a:gd name="T13" fmla="*/ 242 h 265"/>
              <a:gd name="T14" fmla="*/ 25 w 44"/>
              <a:gd name="T15" fmla="*/ 194 h 265"/>
              <a:gd name="T16" fmla="*/ 28 w 44"/>
              <a:gd name="T17" fmla="*/ 213 h 265"/>
              <a:gd name="T18" fmla="*/ 33 w 44"/>
              <a:gd name="T19" fmla="*/ 217 h 265"/>
              <a:gd name="T20" fmla="*/ 37 w 44"/>
              <a:gd name="T21" fmla="*/ 212 h 265"/>
              <a:gd name="T22" fmla="*/ 35 w 44"/>
              <a:gd name="T23" fmla="*/ 193 h 265"/>
              <a:gd name="T24" fmla="*/ 29 w 44"/>
              <a:gd name="T25" fmla="*/ 189 h 265"/>
              <a:gd name="T26" fmla="*/ 25 w 44"/>
              <a:gd name="T27" fmla="*/ 194 h 265"/>
              <a:gd name="T28" fmla="*/ 19 w 44"/>
              <a:gd name="T29" fmla="*/ 147 h 265"/>
              <a:gd name="T30" fmla="*/ 22 w 44"/>
              <a:gd name="T31" fmla="*/ 166 h 265"/>
              <a:gd name="T32" fmla="*/ 27 w 44"/>
              <a:gd name="T33" fmla="*/ 170 h 265"/>
              <a:gd name="T34" fmla="*/ 31 w 44"/>
              <a:gd name="T35" fmla="*/ 165 h 265"/>
              <a:gd name="T36" fmla="*/ 29 w 44"/>
              <a:gd name="T37" fmla="*/ 146 h 265"/>
              <a:gd name="T38" fmla="*/ 23 w 44"/>
              <a:gd name="T39" fmla="*/ 142 h 265"/>
              <a:gd name="T40" fmla="*/ 19 w 44"/>
              <a:gd name="T41" fmla="*/ 147 h 265"/>
              <a:gd name="T42" fmla="*/ 13 w 44"/>
              <a:gd name="T43" fmla="*/ 100 h 265"/>
              <a:gd name="T44" fmla="*/ 16 w 44"/>
              <a:gd name="T45" fmla="*/ 119 h 265"/>
              <a:gd name="T46" fmla="*/ 21 w 44"/>
              <a:gd name="T47" fmla="*/ 123 h 265"/>
              <a:gd name="T48" fmla="*/ 25 w 44"/>
              <a:gd name="T49" fmla="*/ 118 h 265"/>
              <a:gd name="T50" fmla="*/ 22 w 44"/>
              <a:gd name="T51" fmla="*/ 99 h 265"/>
              <a:gd name="T52" fmla="*/ 17 w 44"/>
              <a:gd name="T53" fmla="*/ 95 h 265"/>
              <a:gd name="T54" fmla="*/ 13 w 44"/>
              <a:gd name="T55" fmla="*/ 100 h 265"/>
              <a:gd name="T56" fmla="*/ 7 w 44"/>
              <a:gd name="T57" fmla="*/ 53 h 265"/>
              <a:gd name="T58" fmla="*/ 9 w 44"/>
              <a:gd name="T59" fmla="*/ 71 h 265"/>
              <a:gd name="T60" fmla="*/ 15 w 44"/>
              <a:gd name="T61" fmla="*/ 75 h 265"/>
              <a:gd name="T62" fmla="*/ 19 w 44"/>
              <a:gd name="T63" fmla="*/ 70 h 265"/>
              <a:gd name="T64" fmla="*/ 16 w 44"/>
              <a:gd name="T65" fmla="*/ 51 h 265"/>
              <a:gd name="T66" fmla="*/ 11 w 44"/>
              <a:gd name="T67" fmla="*/ 47 h 265"/>
              <a:gd name="T68" fmla="*/ 7 w 44"/>
              <a:gd name="T69" fmla="*/ 53 h 265"/>
              <a:gd name="T70" fmla="*/ 1 w 44"/>
              <a:gd name="T71" fmla="*/ 5 h 265"/>
              <a:gd name="T72" fmla="*/ 3 w 44"/>
              <a:gd name="T73" fmla="*/ 24 h 265"/>
              <a:gd name="T74" fmla="*/ 8 w 44"/>
              <a:gd name="T75" fmla="*/ 28 h 265"/>
              <a:gd name="T76" fmla="*/ 13 w 44"/>
              <a:gd name="T77" fmla="*/ 23 h 265"/>
              <a:gd name="T78" fmla="*/ 10 w 44"/>
              <a:gd name="T79" fmla="*/ 4 h 265"/>
              <a:gd name="T80" fmla="*/ 5 w 44"/>
              <a:gd name="T81" fmla="*/ 0 h 265"/>
              <a:gd name="T82" fmla="*/ 1 w 44"/>
              <a:gd name="T83" fmla="*/ 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 h="265">
                <a:moveTo>
                  <a:pt x="32" y="242"/>
                </a:moveTo>
                <a:cubicBezTo>
                  <a:pt x="34" y="261"/>
                  <a:pt x="34" y="261"/>
                  <a:pt x="34" y="261"/>
                </a:cubicBezTo>
                <a:cubicBezTo>
                  <a:pt x="34" y="263"/>
                  <a:pt x="37" y="265"/>
                  <a:pt x="39" y="265"/>
                </a:cubicBezTo>
                <a:cubicBezTo>
                  <a:pt x="42" y="264"/>
                  <a:pt x="44" y="262"/>
                  <a:pt x="43" y="259"/>
                </a:cubicBezTo>
                <a:cubicBezTo>
                  <a:pt x="41" y="240"/>
                  <a:pt x="41" y="240"/>
                  <a:pt x="41" y="240"/>
                </a:cubicBezTo>
                <a:cubicBezTo>
                  <a:pt x="41" y="238"/>
                  <a:pt x="38" y="236"/>
                  <a:pt x="36" y="236"/>
                </a:cubicBezTo>
                <a:cubicBezTo>
                  <a:pt x="33" y="237"/>
                  <a:pt x="31" y="239"/>
                  <a:pt x="32" y="242"/>
                </a:cubicBezTo>
                <a:close/>
                <a:moveTo>
                  <a:pt x="25" y="194"/>
                </a:moveTo>
                <a:cubicBezTo>
                  <a:pt x="28" y="213"/>
                  <a:pt x="28" y="213"/>
                  <a:pt x="28" y="213"/>
                </a:cubicBezTo>
                <a:cubicBezTo>
                  <a:pt x="28" y="216"/>
                  <a:pt x="31" y="218"/>
                  <a:pt x="33" y="217"/>
                </a:cubicBezTo>
                <a:cubicBezTo>
                  <a:pt x="36" y="217"/>
                  <a:pt x="38" y="215"/>
                  <a:pt x="37" y="212"/>
                </a:cubicBezTo>
                <a:cubicBezTo>
                  <a:pt x="35" y="193"/>
                  <a:pt x="35" y="193"/>
                  <a:pt x="35" y="193"/>
                </a:cubicBezTo>
                <a:cubicBezTo>
                  <a:pt x="34" y="191"/>
                  <a:pt x="32" y="189"/>
                  <a:pt x="29" y="189"/>
                </a:cubicBezTo>
                <a:cubicBezTo>
                  <a:pt x="27" y="189"/>
                  <a:pt x="25" y="192"/>
                  <a:pt x="25" y="194"/>
                </a:cubicBezTo>
                <a:close/>
                <a:moveTo>
                  <a:pt x="19" y="147"/>
                </a:moveTo>
                <a:cubicBezTo>
                  <a:pt x="22" y="166"/>
                  <a:pt x="22" y="166"/>
                  <a:pt x="22" y="166"/>
                </a:cubicBezTo>
                <a:cubicBezTo>
                  <a:pt x="22" y="169"/>
                  <a:pt x="24" y="170"/>
                  <a:pt x="27" y="170"/>
                </a:cubicBezTo>
                <a:cubicBezTo>
                  <a:pt x="30" y="170"/>
                  <a:pt x="31" y="167"/>
                  <a:pt x="31" y="165"/>
                </a:cubicBezTo>
                <a:cubicBezTo>
                  <a:pt x="29" y="146"/>
                  <a:pt x="29" y="146"/>
                  <a:pt x="29" y="146"/>
                </a:cubicBezTo>
                <a:cubicBezTo>
                  <a:pt x="28" y="143"/>
                  <a:pt x="26" y="142"/>
                  <a:pt x="23" y="142"/>
                </a:cubicBezTo>
                <a:cubicBezTo>
                  <a:pt x="21" y="142"/>
                  <a:pt x="19" y="145"/>
                  <a:pt x="19" y="147"/>
                </a:cubicBezTo>
                <a:close/>
                <a:moveTo>
                  <a:pt x="13" y="100"/>
                </a:moveTo>
                <a:cubicBezTo>
                  <a:pt x="16" y="119"/>
                  <a:pt x="16" y="119"/>
                  <a:pt x="16" y="119"/>
                </a:cubicBezTo>
                <a:cubicBezTo>
                  <a:pt x="16" y="121"/>
                  <a:pt x="18" y="123"/>
                  <a:pt x="21" y="123"/>
                </a:cubicBezTo>
                <a:cubicBezTo>
                  <a:pt x="23" y="122"/>
                  <a:pt x="25" y="120"/>
                  <a:pt x="25" y="118"/>
                </a:cubicBezTo>
                <a:cubicBezTo>
                  <a:pt x="22" y="99"/>
                  <a:pt x="22" y="99"/>
                  <a:pt x="22" y="99"/>
                </a:cubicBezTo>
                <a:cubicBezTo>
                  <a:pt x="22" y="96"/>
                  <a:pt x="20" y="94"/>
                  <a:pt x="17" y="95"/>
                </a:cubicBezTo>
                <a:cubicBezTo>
                  <a:pt x="15" y="95"/>
                  <a:pt x="13" y="97"/>
                  <a:pt x="13" y="100"/>
                </a:cubicBezTo>
                <a:close/>
                <a:moveTo>
                  <a:pt x="7" y="53"/>
                </a:moveTo>
                <a:cubicBezTo>
                  <a:pt x="9" y="71"/>
                  <a:pt x="9" y="71"/>
                  <a:pt x="9" y="71"/>
                </a:cubicBezTo>
                <a:cubicBezTo>
                  <a:pt x="10" y="74"/>
                  <a:pt x="12" y="76"/>
                  <a:pt x="15" y="75"/>
                </a:cubicBezTo>
                <a:cubicBezTo>
                  <a:pt x="17" y="75"/>
                  <a:pt x="19" y="73"/>
                  <a:pt x="19" y="70"/>
                </a:cubicBezTo>
                <a:cubicBezTo>
                  <a:pt x="16" y="51"/>
                  <a:pt x="16" y="51"/>
                  <a:pt x="16" y="51"/>
                </a:cubicBezTo>
                <a:cubicBezTo>
                  <a:pt x="16" y="49"/>
                  <a:pt x="14" y="47"/>
                  <a:pt x="11" y="47"/>
                </a:cubicBezTo>
                <a:cubicBezTo>
                  <a:pt x="8" y="48"/>
                  <a:pt x="7" y="50"/>
                  <a:pt x="7" y="53"/>
                </a:cubicBezTo>
                <a:close/>
                <a:moveTo>
                  <a:pt x="1" y="5"/>
                </a:moveTo>
                <a:cubicBezTo>
                  <a:pt x="3" y="24"/>
                  <a:pt x="3" y="24"/>
                  <a:pt x="3" y="24"/>
                </a:cubicBezTo>
                <a:cubicBezTo>
                  <a:pt x="4" y="27"/>
                  <a:pt x="6" y="29"/>
                  <a:pt x="8" y="28"/>
                </a:cubicBezTo>
                <a:cubicBezTo>
                  <a:pt x="11" y="28"/>
                  <a:pt x="13" y="26"/>
                  <a:pt x="13" y="23"/>
                </a:cubicBezTo>
                <a:cubicBezTo>
                  <a:pt x="10" y="4"/>
                  <a:pt x="10" y="4"/>
                  <a:pt x="10" y="4"/>
                </a:cubicBezTo>
                <a:cubicBezTo>
                  <a:pt x="10" y="1"/>
                  <a:pt x="7" y="0"/>
                  <a:pt x="5" y="0"/>
                </a:cubicBezTo>
                <a:cubicBezTo>
                  <a:pt x="2" y="0"/>
                  <a:pt x="0" y="3"/>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6" name="ïsľiḑe"/>
          <p:cNvSpPr/>
          <p:nvPr/>
        </p:nvSpPr>
        <p:spPr bwMode="auto">
          <a:xfrm>
            <a:off x="2269080" y="3353489"/>
            <a:ext cx="11173" cy="18402"/>
          </a:xfrm>
          <a:custGeom>
            <a:avLst/>
            <a:gdLst>
              <a:gd name="T0" fmla="*/ 1 w 12"/>
              <a:gd name="T1" fmla="*/ 6 h 20"/>
              <a:gd name="T2" fmla="*/ 2 w 12"/>
              <a:gd name="T3" fmla="*/ 15 h 20"/>
              <a:gd name="T4" fmla="*/ 7 w 12"/>
              <a:gd name="T5" fmla="*/ 19 h 20"/>
              <a:gd name="T6" fmla="*/ 11 w 12"/>
              <a:gd name="T7" fmla="*/ 14 h 20"/>
              <a:gd name="T8" fmla="*/ 10 w 12"/>
              <a:gd name="T9" fmla="*/ 5 h 20"/>
              <a:gd name="T10" fmla="*/ 5 w 12"/>
              <a:gd name="T11" fmla="*/ 1 h 20"/>
              <a:gd name="T12" fmla="*/ 1 w 12"/>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1" y="6"/>
                </a:moveTo>
                <a:cubicBezTo>
                  <a:pt x="2" y="15"/>
                  <a:pt x="2" y="15"/>
                  <a:pt x="2" y="15"/>
                </a:cubicBezTo>
                <a:cubicBezTo>
                  <a:pt x="2" y="18"/>
                  <a:pt x="5" y="20"/>
                  <a:pt x="7" y="19"/>
                </a:cubicBezTo>
                <a:cubicBezTo>
                  <a:pt x="10" y="19"/>
                  <a:pt x="12" y="17"/>
                  <a:pt x="11" y="14"/>
                </a:cubicBezTo>
                <a:cubicBezTo>
                  <a:pt x="10" y="5"/>
                  <a:pt x="10" y="5"/>
                  <a:pt x="10" y="5"/>
                </a:cubicBezTo>
                <a:cubicBezTo>
                  <a:pt x="10" y="2"/>
                  <a:pt x="7" y="0"/>
                  <a:pt x="5" y="1"/>
                </a:cubicBezTo>
                <a:cubicBezTo>
                  <a:pt x="2" y="1"/>
                  <a:pt x="0" y="3"/>
                  <a:pt x="1"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7" name="íşḻîďé"/>
          <p:cNvSpPr/>
          <p:nvPr/>
        </p:nvSpPr>
        <p:spPr bwMode="auto">
          <a:xfrm>
            <a:off x="2912482" y="3171444"/>
            <a:ext cx="259596" cy="30231"/>
          </a:xfrm>
          <a:custGeom>
            <a:avLst/>
            <a:gdLst>
              <a:gd name="T0" fmla="*/ 0 w 277"/>
              <a:gd name="T1" fmla="*/ 12 h 32"/>
              <a:gd name="T2" fmla="*/ 125 w 277"/>
              <a:gd name="T3" fmla="*/ 32 h 32"/>
              <a:gd name="T4" fmla="*/ 193 w 277"/>
              <a:gd name="T5" fmla="*/ 27 h 32"/>
              <a:gd name="T6" fmla="*/ 277 w 277"/>
              <a:gd name="T7" fmla="*/ 13 h 32"/>
              <a:gd name="T8" fmla="*/ 274 w 277"/>
              <a:gd name="T9" fmla="*/ 1 h 32"/>
              <a:gd name="T10" fmla="*/ 191 w 277"/>
              <a:gd name="T11" fmla="*/ 15 h 32"/>
              <a:gd name="T12" fmla="*/ 125 w 277"/>
              <a:gd name="T13" fmla="*/ 19 h 32"/>
              <a:gd name="T14" fmla="*/ 4 w 277"/>
              <a:gd name="T15" fmla="*/ 0 h 32"/>
              <a:gd name="T16" fmla="*/ 0 w 277"/>
              <a:gd name="T17"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7" h="32">
                <a:moveTo>
                  <a:pt x="0" y="12"/>
                </a:moveTo>
                <a:cubicBezTo>
                  <a:pt x="37" y="25"/>
                  <a:pt x="78" y="32"/>
                  <a:pt x="125" y="32"/>
                </a:cubicBezTo>
                <a:cubicBezTo>
                  <a:pt x="146" y="32"/>
                  <a:pt x="169" y="30"/>
                  <a:pt x="193" y="27"/>
                </a:cubicBezTo>
                <a:cubicBezTo>
                  <a:pt x="222" y="23"/>
                  <a:pt x="250" y="19"/>
                  <a:pt x="277" y="13"/>
                </a:cubicBezTo>
                <a:cubicBezTo>
                  <a:pt x="274" y="1"/>
                  <a:pt x="274" y="1"/>
                  <a:pt x="274" y="1"/>
                </a:cubicBezTo>
                <a:cubicBezTo>
                  <a:pt x="248" y="6"/>
                  <a:pt x="221" y="11"/>
                  <a:pt x="191" y="15"/>
                </a:cubicBezTo>
                <a:cubicBezTo>
                  <a:pt x="168" y="18"/>
                  <a:pt x="146" y="19"/>
                  <a:pt x="125" y="19"/>
                </a:cubicBezTo>
                <a:cubicBezTo>
                  <a:pt x="79" y="19"/>
                  <a:pt x="39" y="12"/>
                  <a:pt x="4" y="0"/>
                </a:cubicBezTo>
                <a:cubicBezTo>
                  <a:pt x="0" y="12"/>
                  <a:pt x="0" y="12"/>
                  <a:pt x="0" y="12"/>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8" name="îṥ1îdê"/>
          <p:cNvSpPr/>
          <p:nvPr/>
        </p:nvSpPr>
        <p:spPr bwMode="auto">
          <a:xfrm>
            <a:off x="2126467" y="2734403"/>
            <a:ext cx="789302" cy="448213"/>
          </a:xfrm>
          <a:custGeom>
            <a:avLst/>
            <a:gdLst>
              <a:gd name="T0" fmla="*/ 2 w 842"/>
              <a:gd name="T1" fmla="*/ 479 h 479"/>
              <a:gd name="T2" fmla="*/ 61 w 842"/>
              <a:gd name="T3" fmla="*/ 451 h 479"/>
              <a:gd name="T4" fmla="*/ 95 w 842"/>
              <a:gd name="T5" fmla="*/ 404 h 479"/>
              <a:gd name="T6" fmla="*/ 133 w 842"/>
              <a:gd name="T7" fmla="*/ 289 h 479"/>
              <a:gd name="T8" fmla="*/ 194 w 842"/>
              <a:gd name="T9" fmla="*/ 108 h 479"/>
              <a:gd name="T10" fmla="*/ 250 w 842"/>
              <a:gd name="T11" fmla="*/ 43 h 479"/>
              <a:gd name="T12" fmla="*/ 338 w 842"/>
              <a:gd name="T13" fmla="*/ 13 h 479"/>
              <a:gd name="T14" fmla="*/ 354 w 842"/>
              <a:gd name="T15" fmla="*/ 12 h 479"/>
              <a:gd name="T16" fmla="*/ 424 w 842"/>
              <a:gd name="T17" fmla="*/ 28 h 479"/>
              <a:gd name="T18" fmla="*/ 519 w 842"/>
              <a:gd name="T19" fmla="*/ 116 h 479"/>
              <a:gd name="T20" fmla="*/ 644 w 842"/>
              <a:gd name="T21" fmla="*/ 319 h 479"/>
              <a:gd name="T22" fmla="*/ 726 w 842"/>
              <a:gd name="T23" fmla="*/ 413 h 479"/>
              <a:gd name="T24" fmla="*/ 838 w 842"/>
              <a:gd name="T25" fmla="*/ 479 h 479"/>
              <a:gd name="T26" fmla="*/ 842 w 842"/>
              <a:gd name="T27" fmla="*/ 467 h 479"/>
              <a:gd name="T28" fmla="*/ 690 w 842"/>
              <a:gd name="T29" fmla="*/ 358 h 479"/>
              <a:gd name="T30" fmla="*/ 541 w 842"/>
              <a:gd name="T31" fmla="*/ 127 h 479"/>
              <a:gd name="T32" fmla="*/ 462 w 842"/>
              <a:gd name="T33" fmla="*/ 36 h 479"/>
              <a:gd name="T34" fmla="*/ 354 w 842"/>
              <a:gd name="T35" fmla="*/ 0 h 479"/>
              <a:gd name="T36" fmla="*/ 337 w 842"/>
              <a:gd name="T37" fmla="*/ 1 h 479"/>
              <a:gd name="T38" fmla="*/ 253 w 842"/>
              <a:gd name="T39" fmla="*/ 26 h 479"/>
              <a:gd name="T40" fmla="*/ 202 w 842"/>
              <a:gd name="T41" fmla="*/ 73 h 479"/>
              <a:gd name="T42" fmla="*/ 148 w 842"/>
              <a:gd name="T43" fmla="*/ 188 h 479"/>
              <a:gd name="T44" fmla="*/ 96 w 842"/>
              <a:gd name="T45" fmla="*/ 371 h 479"/>
              <a:gd name="T46" fmla="*/ 59 w 842"/>
              <a:gd name="T47" fmla="*/ 436 h 479"/>
              <a:gd name="T48" fmla="*/ 0 w 842"/>
              <a:gd name="T49" fmla="*/ 466 h 479"/>
              <a:gd name="T50" fmla="*/ 2 w 842"/>
              <a:gd name="T51" fmla="*/ 47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2" h="479">
                <a:moveTo>
                  <a:pt x="2" y="479"/>
                </a:moveTo>
                <a:cubicBezTo>
                  <a:pt x="26" y="476"/>
                  <a:pt x="45" y="466"/>
                  <a:pt x="61" y="451"/>
                </a:cubicBezTo>
                <a:cubicBezTo>
                  <a:pt x="75" y="438"/>
                  <a:pt x="86" y="422"/>
                  <a:pt x="95" y="404"/>
                </a:cubicBezTo>
                <a:cubicBezTo>
                  <a:pt x="111" y="371"/>
                  <a:pt x="122" y="331"/>
                  <a:pt x="133" y="289"/>
                </a:cubicBezTo>
                <a:cubicBezTo>
                  <a:pt x="149" y="227"/>
                  <a:pt x="165" y="160"/>
                  <a:pt x="194" y="108"/>
                </a:cubicBezTo>
                <a:cubicBezTo>
                  <a:pt x="209" y="82"/>
                  <a:pt x="227" y="60"/>
                  <a:pt x="250" y="43"/>
                </a:cubicBezTo>
                <a:cubicBezTo>
                  <a:pt x="273" y="27"/>
                  <a:pt x="302" y="16"/>
                  <a:pt x="338" y="13"/>
                </a:cubicBezTo>
                <a:cubicBezTo>
                  <a:pt x="343" y="12"/>
                  <a:pt x="349" y="12"/>
                  <a:pt x="354" y="12"/>
                </a:cubicBezTo>
                <a:cubicBezTo>
                  <a:pt x="380" y="12"/>
                  <a:pt x="404" y="18"/>
                  <a:pt x="424" y="28"/>
                </a:cubicBezTo>
                <a:cubicBezTo>
                  <a:pt x="461" y="46"/>
                  <a:pt x="491" y="77"/>
                  <a:pt x="519" y="116"/>
                </a:cubicBezTo>
                <a:cubicBezTo>
                  <a:pt x="560" y="175"/>
                  <a:pt x="597" y="250"/>
                  <a:pt x="644" y="319"/>
                </a:cubicBezTo>
                <a:cubicBezTo>
                  <a:pt x="668" y="353"/>
                  <a:pt x="695" y="385"/>
                  <a:pt x="726" y="413"/>
                </a:cubicBezTo>
                <a:cubicBezTo>
                  <a:pt x="758" y="441"/>
                  <a:pt x="795" y="464"/>
                  <a:pt x="838" y="479"/>
                </a:cubicBezTo>
                <a:cubicBezTo>
                  <a:pt x="842" y="467"/>
                  <a:pt x="842" y="467"/>
                  <a:pt x="842" y="467"/>
                </a:cubicBezTo>
                <a:cubicBezTo>
                  <a:pt x="778" y="445"/>
                  <a:pt x="730" y="405"/>
                  <a:pt x="690" y="358"/>
                </a:cubicBezTo>
                <a:cubicBezTo>
                  <a:pt x="630" y="287"/>
                  <a:pt x="588" y="198"/>
                  <a:pt x="541" y="127"/>
                </a:cubicBezTo>
                <a:cubicBezTo>
                  <a:pt x="517" y="91"/>
                  <a:pt x="492" y="59"/>
                  <a:pt x="462" y="36"/>
                </a:cubicBezTo>
                <a:cubicBezTo>
                  <a:pt x="432" y="14"/>
                  <a:pt x="396" y="0"/>
                  <a:pt x="354" y="0"/>
                </a:cubicBezTo>
                <a:cubicBezTo>
                  <a:pt x="348" y="0"/>
                  <a:pt x="343" y="0"/>
                  <a:pt x="337" y="1"/>
                </a:cubicBezTo>
                <a:cubicBezTo>
                  <a:pt x="304" y="3"/>
                  <a:pt x="276" y="12"/>
                  <a:pt x="253" y="26"/>
                </a:cubicBezTo>
                <a:cubicBezTo>
                  <a:pt x="233" y="39"/>
                  <a:pt x="216" y="55"/>
                  <a:pt x="202" y="73"/>
                </a:cubicBezTo>
                <a:cubicBezTo>
                  <a:pt x="177" y="106"/>
                  <a:pt x="161" y="146"/>
                  <a:pt x="148" y="188"/>
                </a:cubicBezTo>
                <a:cubicBezTo>
                  <a:pt x="128" y="251"/>
                  <a:pt x="116" y="318"/>
                  <a:pt x="96" y="371"/>
                </a:cubicBezTo>
                <a:cubicBezTo>
                  <a:pt x="86" y="397"/>
                  <a:pt x="74" y="419"/>
                  <a:pt x="59" y="436"/>
                </a:cubicBezTo>
                <a:cubicBezTo>
                  <a:pt x="43" y="452"/>
                  <a:pt x="25" y="463"/>
                  <a:pt x="0" y="466"/>
                </a:cubicBezTo>
                <a:cubicBezTo>
                  <a:pt x="2" y="479"/>
                  <a:pt x="2" y="479"/>
                  <a:pt x="2" y="479"/>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69" name="îsḻiḍé"/>
          <p:cNvSpPr/>
          <p:nvPr/>
        </p:nvSpPr>
        <p:spPr bwMode="auto">
          <a:xfrm>
            <a:off x="2708749" y="2941423"/>
            <a:ext cx="452156" cy="139327"/>
          </a:xfrm>
          <a:custGeom>
            <a:avLst/>
            <a:gdLst>
              <a:gd name="T0" fmla="*/ 7 w 482"/>
              <a:gd name="T1" fmla="*/ 59 h 149"/>
              <a:gd name="T2" fmla="*/ 136 w 482"/>
              <a:gd name="T3" fmla="*/ 10 h 149"/>
              <a:gd name="T4" fmla="*/ 310 w 482"/>
              <a:gd name="T5" fmla="*/ 86 h 149"/>
              <a:gd name="T6" fmla="*/ 461 w 482"/>
              <a:gd name="T7" fmla="*/ 149 h 149"/>
              <a:gd name="T8" fmla="*/ 482 w 482"/>
              <a:gd name="T9" fmla="*/ 148 h 149"/>
              <a:gd name="T10" fmla="*/ 481 w 482"/>
              <a:gd name="T11" fmla="*/ 138 h 149"/>
              <a:gd name="T12" fmla="*/ 461 w 482"/>
              <a:gd name="T13" fmla="*/ 139 h 149"/>
              <a:gd name="T14" fmla="*/ 317 w 482"/>
              <a:gd name="T15" fmla="*/ 79 h 149"/>
              <a:gd name="T16" fmla="*/ 136 w 482"/>
              <a:gd name="T17" fmla="*/ 0 h 149"/>
              <a:gd name="T18" fmla="*/ 0 w 482"/>
              <a:gd name="T19" fmla="*/ 52 h 149"/>
              <a:gd name="T20" fmla="*/ 7 w 482"/>
              <a:gd name="T21" fmla="*/ 5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2" h="149">
                <a:moveTo>
                  <a:pt x="7" y="59"/>
                </a:moveTo>
                <a:cubicBezTo>
                  <a:pt x="49" y="26"/>
                  <a:pt x="92" y="10"/>
                  <a:pt x="136" y="10"/>
                </a:cubicBezTo>
                <a:cubicBezTo>
                  <a:pt x="194" y="10"/>
                  <a:pt x="253" y="37"/>
                  <a:pt x="310" y="86"/>
                </a:cubicBezTo>
                <a:cubicBezTo>
                  <a:pt x="358" y="127"/>
                  <a:pt x="410" y="149"/>
                  <a:pt x="461" y="149"/>
                </a:cubicBezTo>
                <a:cubicBezTo>
                  <a:pt x="468" y="149"/>
                  <a:pt x="475" y="148"/>
                  <a:pt x="482" y="148"/>
                </a:cubicBezTo>
                <a:cubicBezTo>
                  <a:pt x="481" y="138"/>
                  <a:pt x="481" y="138"/>
                  <a:pt x="481" y="138"/>
                </a:cubicBezTo>
                <a:cubicBezTo>
                  <a:pt x="474" y="139"/>
                  <a:pt x="468" y="139"/>
                  <a:pt x="461" y="139"/>
                </a:cubicBezTo>
                <a:cubicBezTo>
                  <a:pt x="413" y="139"/>
                  <a:pt x="363" y="118"/>
                  <a:pt x="317" y="79"/>
                </a:cubicBezTo>
                <a:cubicBezTo>
                  <a:pt x="258" y="29"/>
                  <a:pt x="197" y="0"/>
                  <a:pt x="136" y="0"/>
                </a:cubicBezTo>
                <a:cubicBezTo>
                  <a:pt x="90" y="0"/>
                  <a:pt x="44" y="17"/>
                  <a:pt x="0" y="52"/>
                </a:cubicBezTo>
                <a:cubicBezTo>
                  <a:pt x="7" y="59"/>
                  <a:pt x="7" y="59"/>
                  <a:pt x="7" y="59"/>
                </a:cubicBezTo>
                <a:close/>
              </a:path>
            </a:pathLst>
          </a:custGeom>
          <a:solidFill>
            <a:srgbClr val="FF7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0" name="ïṣľïḓe"/>
          <p:cNvSpPr/>
          <p:nvPr/>
        </p:nvSpPr>
        <p:spPr bwMode="auto">
          <a:xfrm>
            <a:off x="2592424" y="2990056"/>
            <a:ext cx="122897" cy="145899"/>
          </a:xfrm>
          <a:custGeom>
            <a:avLst/>
            <a:gdLst>
              <a:gd name="T0" fmla="*/ 7 w 131"/>
              <a:gd name="T1" fmla="*/ 156 h 156"/>
              <a:gd name="T2" fmla="*/ 35 w 131"/>
              <a:gd name="T3" fmla="*/ 120 h 156"/>
              <a:gd name="T4" fmla="*/ 131 w 131"/>
              <a:gd name="T5" fmla="*/ 7 h 156"/>
              <a:gd name="T6" fmla="*/ 124 w 131"/>
              <a:gd name="T7" fmla="*/ 0 h 156"/>
              <a:gd name="T8" fmla="*/ 27 w 131"/>
              <a:gd name="T9" fmla="*/ 115 h 156"/>
              <a:gd name="T10" fmla="*/ 0 w 131"/>
              <a:gd name="T11" fmla="*/ 149 h 156"/>
              <a:gd name="T12" fmla="*/ 7 w 131"/>
              <a:gd name="T13" fmla="*/ 156 h 156"/>
            </a:gdLst>
            <a:ahLst/>
            <a:cxnLst>
              <a:cxn ang="0">
                <a:pos x="T0" y="T1"/>
              </a:cxn>
              <a:cxn ang="0">
                <a:pos x="T2" y="T3"/>
              </a:cxn>
              <a:cxn ang="0">
                <a:pos x="T4" y="T5"/>
              </a:cxn>
              <a:cxn ang="0">
                <a:pos x="T6" y="T7"/>
              </a:cxn>
              <a:cxn ang="0">
                <a:pos x="T8" y="T9"/>
              </a:cxn>
              <a:cxn ang="0">
                <a:pos x="T10" y="T11"/>
              </a:cxn>
              <a:cxn ang="0">
                <a:pos x="T12" y="T13"/>
              </a:cxn>
            </a:cxnLst>
            <a:rect l="0" t="0" r="r" b="b"/>
            <a:pathLst>
              <a:path w="131" h="156">
                <a:moveTo>
                  <a:pt x="7" y="156"/>
                </a:moveTo>
                <a:cubicBezTo>
                  <a:pt x="17" y="146"/>
                  <a:pt x="26" y="134"/>
                  <a:pt x="35" y="120"/>
                </a:cubicBezTo>
                <a:cubicBezTo>
                  <a:pt x="66" y="70"/>
                  <a:pt x="98" y="33"/>
                  <a:pt x="131" y="7"/>
                </a:cubicBezTo>
                <a:cubicBezTo>
                  <a:pt x="124" y="0"/>
                  <a:pt x="124" y="0"/>
                  <a:pt x="124" y="0"/>
                </a:cubicBezTo>
                <a:cubicBezTo>
                  <a:pt x="91" y="27"/>
                  <a:pt x="58" y="64"/>
                  <a:pt x="27" y="115"/>
                </a:cubicBezTo>
                <a:cubicBezTo>
                  <a:pt x="18" y="128"/>
                  <a:pt x="9" y="139"/>
                  <a:pt x="0" y="149"/>
                </a:cubicBezTo>
                <a:cubicBezTo>
                  <a:pt x="7" y="156"/>
                  <a:pt x="7" y="156"/>
                  <a:pt x="7" y="1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1" name="ï$1iďè"/>
          <p:cNvSpPr/>
          <p:nvPr/>
        </p:nvSpPr>
        <p:spPr bwMode="auto">
          <a:xfrm>
            <a:off x="2111351" y="3026859"/>
            <a:ext cx="487645" cy="163644"/>
          </a:xfrm>
          <a:custGeom>
            <a:avLst/>
            <a:gdLst>
              <a:gd name="T0" fmla="*/ 1 w 520"/>
              <a:gd name="T1" fmla="*/ 12 h 175"/>
              <a:gd name="T2" fmla="*/ 33 w 520"/>
              <a:gd name="T3" fmla="*/ 9 h 175"/>
              <a:gd name="T4" fmla="*/ 161 w 520"/>
              <a:gd name="T5" fmla="*/ 47 h 175"/>
              <a:gd name="T6" fmla="*/ 246 w 520"/>
              <a:gd name="T7" fmla="*/ 116 h 175"/>
              <a:gd name="T8" fmla="*/ 389 w 520"/>
              <a:gd name="T9" fmla="*/ 175 h 175"/>
              <a:gd name="T10" fmla="*/ 520 w 520"/>
              <a:gd name="T11" fmla="*/ 117 h 175"/>
              <a:gd name="T12" fmla="*/ 513 w 520"/>
              <a:gd name="T13" fmla="*/ 110 h 175"/>
              <a:gd name="T14" fmla="*/ 389 w 520"/>
              <a:gd name="T15" fmla="*/ 165 h 175"/>
              <a:gd name="T16" fmla="*/ 253 w 520"/>
              <a:gd name="T17" fmla="*/ 109 h 175"/>
              <a:gd name="T18" fmla="*/ 166 w 520"/>
              <a:gd name="T19" fmla="*/ 38 h 175"/>
              <a:gd name="T20" fmla="*/ 33 w 520"/>
              <a:gd name="T21" fmla="*/ 0 h 175"/>
              <a:gd name="T22" fmla="*/ 0 w 520"/>
              <a:gd name="T23" fmla="*/ 2 h 175"/>
              <a:gd name="T24" fmla="*/ 1 w 520"/>
              <a:gd name="T25" fmla="*/ 1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0" h="175">
                <a:moveTo>
                  <a:pt x="1" y="12"/>
                </a:moveTo>
                <a:cubicBezTo>
                  <a:pt x="12" y="10"/>
                  <a:pt x="23" y="9"/>
                  <a:pt x="33" y="9"/>
                </a:cubicBezTo>
                <a:cubicBezTo>
                  <a:pt x="83" y="10"/>
                  <a:pt x="125" y="25"/>
                  <a:pt x="161" y="47"/>
                </a:cubicBezTo>
                <a:cubicBezTo>
                  <a:pt x="196" y="68"/>
                  <a:pt x="224" y="95"/>
                  <a:pt x="246" y="116"/>
                </a:cubicBezTo>
                <a:cubicBezTo>
                  <a:pt x="283" y="152"/>
                  <a:pt x="336" y="175"/>
                  <a:pt x="389" y="175"/>
                </a:cubicBezTo>
                <a:cubicBezTo>
                  <a:pt x="435" y="175"/>
                  <a:pt x="482" y="158"/>
                  <a:pt x="520" y="117"/>
                </a:cubicBezTo>
                <a:cubicBezTo>
                  <a:pt x="513" y="110"/>
                  <a:pt x="513" y="110"/>
                  <a:pt x="513" y="110"/>
                </a:cubicBezTo>
                <a:cubicBezTo>
                  <a:pt x="477" y="149"/>
                  <a:pt x="433" y="165"/>
                  <a:pt x="389" y="165"/>
                </a:cubicBezTo>
                <a:cubicBezTo>
                  <a:pt x="338" y="165"/>
                  <a:pt x="288" y="143"/>
                  <a:pt x="253" y="109"/>
                </a:cubicBezTo>
                <a:cubicBezTo>
                  <a:pt x="231" y="87"/>
                  <a:pt x="202" y="60"/>
                  <a:pt x="166" y="38"/>
                </a:cubicBezTo>
                <a:cubicBezTo>
                  <a:pt x="129" y="16"/>
                  <a:pt x="85" y="0"/>
                  <a:pt x="33" y="0"/>
                </a:cubicBezTo>
                <a:cubicBezTo>
                  <a:pt x="22" y="0"/>
                  <a:pt x="11" y="0"/>
                  <a:pt x="0" y="2"/>
                </a:cubicBezTo>
                <a:cubicBezTo>
                  <a:pt x="1" y="12"/>
                  <a:pt x="1" y="12"/>
                  <a:pt x="1" y="12"/>
                </a:cubicBezTo>
                <a:close/>
              </a:path>
            </a:pathLst>
          </a:custGeom>
          <a:solidFill>
            <a:srgbClr val="FF7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2" name="ïśľíḍe"/>
          <p:cNvSpPr/>
          <p:nvPr/>
        </p:nvSpPr>
        <p:spPr bwMode="auto">
          <a:xfrm>
            <a:off x="2065346" y="2722573"/>
            <a:ext cx="1121190" cy="662461"/>
          </a:xfrm>
          <a:custGeom>
            <a:avLst/>
            <a:gdLst>
              <a:gd name="T0" fmla="*/ 0 w 1706"/>
              <a:gd name="T1" fmla="*/ 3 h 1008"/>
              <a:gd name="T2" fmla="*/ 132 w 1706"/>
              <a:gd name="T3" fmla="*/ 1008 h 1008"/>
              <a:gd name="T4" fmla="*/ 1706 w 1706"/>
              <a:gd name="T5" fmla="*/ 803 h 1008"/>
              <a:gd name="T6" fmla="*/ 1704 w 1706"/>
              <a:gd name="T7" fmla="*/ 780 h 1008"/>
              <a:gd name="T8" fmla="*/ 150 w 1706"/>
              <a:gd name="T9" fmla="*/ 982 h 1008"/>
              <a:gd name="T10" fmla="*/ 22 w 1706"/>
              <a:gd name="T11" fmla="*/ 0 h 1008"/>
              <a:gd name="T12" fmla="*/ 0 w 1706"/>
              <a:gd name="T13" fmla="*/ 3 h 1008"/>
              <a:gd name="T14" fmla="*/ 0 w 1706"/>
              <a:gd name="T15" fmla="*/ 3 h 10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6" h="1008">
                <a:moveTo>
                  <a:pt x="0" y="3"/>
                </a:moveTo>
                <a:lnTo>
                  <a:pt x="132" y="1008"/>
                </a:lnTo>
                <a:lnTo>
                  <a:pt x="1706" y="803"/>
                </a:lnTo>
                <a:lnTo>
                  <a:pt x="1704" y="780"/>
                </a:lnTo>
                <a:lnTo>
                  <a:pt x="150" y="982"/>
                </a:lnTo>
                <a:lnTo>
                  <a:pt x="22" y="0"/>
                </a:lnTo>
                <a:lnTo>
                  <a:pt x="0" y="3"/>
                </a:lnTo>
                <a:lnTo>
                  <a:pt x="0" y="3"/>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3" name="íšḷïḍê"/>
          <p:cNvSpPr/>
          <p:nvPr/>
        </p:nvSpPr>
        <p:spPr bwMode="auto">
          <a:xfrm>
            <a:off x="2051545" y="2683142"/>
            <a:ext cx="46662" cy="60463"/>
          </a:xfrm>
          <a:custGeom>
            <a:avLst/>
            <a:gdLst>
              <a:gd name="T0" fmla="*/ 24 w 71"/>
              <a:gd name="T1" fmla="*/ 0 h 92"/>
              <a:gd name="T2" fmla="*/ 0 w 71"/>
              <a:gd name="T3" fmla="*/ 92 h 92"/>
              <a:gd name="T4" fmla="*/ 33 w 71"/>
              <a:gd name="T5" fmla="*/ 67 h 92"/>
              <a:gd name="T6" fmla="*/ 71 w 71"/>
              <a:gd name="T7" fmla="*/ 82 h 92"/>
              <a:gd name="T8" fmla="*/ 24 w 71"/>
              <a:gd name="T9" fmla="*/ 0 h 92"/>
            </a:gdLst>
            <a:ahLst/>
            <a:cxnLst>
              <a:cxn ang="0">
                <a:pos x="T0" y="T1"/>
              </a:cxn>
              <a:cxn ang="0">
                <a:pos x="T2" y="T3"/>
              </a:cxn>
              <a:cxn ang="0">
                <a:pos x="T4" y="T5"/>
              </a:cxn>
              <a:cxn ang="0">
                <a:pos x="T6" y="T7"/>
              </a:cxn>
              <a:cxn ang="0">
                <a:pos x="T8" y="T9"/>
              </a:cxn>
            </a:cxnLst>
            <a:rect l="0" t="0" r="r" b="b"/>
            <a:pathLst>
              <a:path w="71" h="92">
                <a:moveTo>
                  <a:pt x="24" y="0"/>
                </a:moveTo>
                <a:lnTo>
                  <a:pt x="0" y="92"/>
                </a:lnTo>
                <a:lnTo>
                  <a:pt x="33" y="67"/>
                </a:lnTo>
                <a:lnTo>
                  <a:pt x="71" y="82"/>
                </a:lnTo>
                <a:lnTo>
                  <a:pt x="24" y="0"/>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4" name="iṥ1íďè"/>
          <p:cNvSpPr/>
          <p:nvPr/>
        </p:nvSpPr>
        <p:spPr bwMode="auto">
          <a:xfrm>
            <a:off x="3166163" y="3221392"/>
            <a:ext cx="59806" cy="47319"/>
          </a:xfrm>
          <a:custGeom>
            <a:avLst/>
            <a:gdLst>
              <a:gd name="T0" fmla="*/ 91 w 91"/>
              <a:gd name="T1" fmla="*/ 25 h 72"/>
              <a:gd name="T2" fmla="*/ 9 w 91"/>
              <a:gd name="T3" fmla="*/ 72 h 72"/>
              <a:gd name="T4" fmla="*/ 26 w 91"/>
              <a:gd name="T5" fmla="*/ 34 h 72"/>
              <a:gd name="T6" fmla="*/ 0 w 91"/>
              <a:gd name="T7" fmla="*/ 0 h 72"/>
              <a:gd name="T8" fmla="*/ 91 w 91"/>
              <a:gd name="T9" fmla="*/ 25 h 72"/>
            </a:gdLst>
            <a:ahLst/>
            <a:cxnLst>
              <a:cxn ang="0">
                <a:pos x="T0" y="T1"/>
              </a:cxn>
              <a:cxn ang="0">
                <a:pos x="T2" y="T3"/>
              </a:cxn>
              <a:cxn ang="0">
                <a:pos x="T4" y="T5"/>
              </a:cxn>
              <a:cxn ang="0">
                <a:pos x="T6" y="T7"/>
              </a:cxn>
              <a:cxn ang="0">
                <a:pos x="T8" y="T9"/>
              </a:cxn>
            </a:cxnLst>
            <a:rect l="0" t="0" r="r" b="b"/>
            <a:pathLst>
              <a:path w="91" h="72">
                <a:moveTo>
                  <a:pt x="91" y="25"/>
                </a:moveTo>
                <a:lnTo>
                  <a:pt x="9" y="72"/>
                </a:lnTo>
                <a:lnTo>
                  <a:pt x="26" y="34"/>
                </a:lnTo>
                <a:lnTo>
                  <a:pt x="0" y="0"/>
                </a:lnTo>
                <a:lnTo>
                  <a:pt x="91" y="25"/>
                </a:ln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5" name="iṧļîḍê"/>
          <p:cNvSpPr/>
          <p:nvPr/>
        </p:nvSpPr>
        <p:spPr bwMode="auto">
          <a:xfrm>
            <a:off x="2217161" y="3033431"/>
            <a:ext cx="32860" cy="32203"/>
          </a:xfrm>
          <a:custGeom>
            <a:avLst/>
            <a:gdLst>
              <a:gd name="T0" fmla="*/ 1 w 35"/>
              <a:gd name="T1" fmla="*/ 20 h 35"/>
              <a:gd name="T2" fmla="*/ 15 w 35"/>
              <a:gd name="T3" fmla="*/ 2 h 35"/>
              <a:gd name="T4" fmla="*/ 34 w 35"/>
              <a:gd name="T5" fmla="*/ 16 h 35"/>
              <a:gd name="T6" fmla="*/ 20 w 35"/>
              <a:gd name="T7" fmla="*/ 34 h 35"/>
              <a:gd name="T8" fmla="*/ 1 w 35"/>
              <a:gd name="T9" fmla="*/ 20 h 35"/>
            </a:gdLst>
            <a:ahLst/>
            <a:cxnLst>
              <a:cxn ang="0">
                <a:pos x="T0" y="T1"/>
              </a:cxn>
              <a:cxn ang="0">
                <a:pos x="T2" y="T3"/>
              </a:cxn>
              <a:cxn ang="0">
                <a:pos x="T4" y="T5"/>
              </a:cxn>
              <a:cxn ang="0">
                <a:pos x="T6" y="T7"/>
              </a:cxn>
              <a:cxn ang="0">
                <a:pos x="T8" y="T9"/>
              </a:cxn>
            </a:cxnLst>
            <a:rect l="0" t="0" r="r" b="b"/>
            <a:pathLst>
              <a:path w="35" h="35">
                <a:moveTo>
                  <a:pt x="1" y="20"/>
                </a:moveTo>
                <a:cubicBezTo>
                  <a:pt x="0" y="11"/>
                  <a:pt x="6" y="3"/>
                  <a:pt x="15" y="2"/>
                </a:cubicBezTo>
                <a:cubicBezTo>
                  <a:pt x="24" y="0"/>
                  <a:pt x="32" y="7"/>
                  <a:pt x="34" y="16"/>
                </a:cubicBezTo>
                <a:cubicBezTo>
                  <a:pt x="35" y="25"/>
                  <a:pt x="29" y="33"/>
                  <a:pt x="20" y="34"/>
                </a:cubicBezTo>
                <a:cubicBezTo>
                  <a:pt x="11" y="35"/>
                  <a:pt x="2" y="29"/>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6" name="îṥlïḓé"/>
          <p:cNvSpPr/>
          <p:nvPr/>
        </p:nvSpPr>
        <p:spPr bwMode="auto">
          <a:xfrm>
            <a:off x="2213874" y="3030145"/>
            <a:ext cx="39432" cy="39432"/>
          </a:xfrm>
          <a:custGeom>
            <a:avLst/>
            <a:gdLst>
              <a:gd name="T0" fmla="*/ 5 w 42"/>
              <a:gd name="T1" fmla="*/ 23 h 42"/>
              <a:gd name="T2" fmla="*/ 10 w 42"/>
              <a:gd name="T3" fmla="*/ 22 h 42"/>
              <a:gd name="T4" fmla="*/ 10 w 42"/>
              <a:gd name="T5" fmla="*/ 21 h 42"/>
              <a:gd name="T6" fmla="*/ 20 w 42"/>
              <a:gd name="T7" fmla="*/ 9 h 42"/>
              <a:gd name="T8" fmla="*/ 21 w 42"/>
              <a:gd name="T9" fmla="*/ 9 h 42"/>
              <a:gd name="T10" fmla="*/ 33 w 42"/>
              <a:gd name="T11" fmla="*/ 19 h 42"/>
              <a:gd name="T12" fmla="*/ 33 w 42"/>
              <a:gd name="T13" fmla="*/ 21 h 42"/>
              <a:gd name="T14" fmla="*/ 23 w 42"/>
              <a:gd name="T15" fmla="*/ 32 h 42"/>
              <a:gd name="T16" fmla="*/ 21 w 42"/>
              <a:gd name="T17" fmla="*/ 32 h 42"/>
              <a:gd name="T18" fmla="*/ 10 w 42"/>
              <a:gd name="T19" fmla="*/ 22 h 42"/>
              <a:gd name="T20" fmla="*/ 5 w 42"/>
              <a:gd name="T21" fmla="*/ 23 h 42"/>
              <a:gd name="T22" fmla="*/ 1 w 42"/>
              <a:gd name="T23" fmla="*/ 23 h 42"/>
              <a:gd name="T24" fmla="*/ 21 w 42"/>
              <a:gd name="T25" fmla="*/ 42 h 42"/>
              <a:gd name="T26" fmla="*/ 24 w 42"/>
              <a:gd name="T27" fmla="*/ 42 h 42"/>
              <a:gd name="T28" fmla="*/ 42 w 42"/>
              <a:gd name="T29" fmla="*/ 21 h 42"/>
              <a:gd name="T30" fmla="*/ 42 w 42"/>
              <a:gd name="T31" fmla="*/ 18 h 42"/>
              <a:gd name="T32" fmla="*/ 21 w 42"/>
              <a:gd name="T33" fmla="*/ 0 h 42"/>
              <a:gd name="T34" fmla="*/ 19 w 42"/>
              <a:gd name="T35" fmla="*/ 0 h 42"/>
              <a:gd name="T36" fmla="*/ 0 w 42"/>
              <a:gd name="T37" fmla="*/ 21 h 42"/>
              <a:gd name="T38" fmla="*/ 1 w 42"/>
              <a:gd name="T39" fmla="*/ 23 h 42"/>
              <a:gd name="T40" fmla="*/ 5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5" y="23"/>
                </a:moveTo>
                <a:cubicBezTo>
                  <a:pt x="10" y="22"/>
                  <a:pt x="10" y="22"/>
                  <a:pt x="10" y="22"/>
                </a:cubicBezTo>
                <a:cubicBezTo>
                  <a:pt x="10" y="22"/>
                  <a:pt x="10" y="21"/>
                  <a:pt x="10" y="21"/>
                </a:cubicBezTo>
                <a:cubicBezTo>
                  <a:pt x="10" y="15"/>
                  <a:pt x="14" y="10"/>
                  <a:pt x="20" y="9"/>
                </a:cubicBezTo>
                <a:cubicBezTo>
                  <a:pt x="20" y="9"/>
                  <a:pt x="21" y="9"/>
                  <a:pt x="21" y="9"/>
                </a:cubicBezTo>
                <a:cubicBezTo>
                  <a:pt x="27" y="9"/>
                  <a:pt x="32" y="13"/>
                  <a:pt x="33" y="19"/>
                </a:cubicBezTo>
                <a:cubicBezTo>
                  <a:pt x="33" y="20"/>
                  <a:pt x="33" y="20"/>
                  <a:pt x="33" y="21"/>
                </a:cubicBezTo>
                <a:cubicBezTo>
                  <a:pt x="33" y="27"/>
                  <a:pt x="29" y="32"/>
                  <a:pt x="23" y="32"/>
                </a:cubicBezTo>
                <a:cubicBezTo>
                  <a:pt x="22" y="32"/>
                  <a:pt x="22" y="32"/>
                  <a:pt x="21" y="32"/>
                </a:cubicBezTo>
                <a:cubicBezTo>
                  <a:pt x="16" y="32"/>
                  <a:pt x="11" y="28"/>
                  <a:pt x="10" y="22"/>
                </a:cubicBezTo>
                <a:cubicBezTo>
                  <a:pt x="5" y="23"/>
                  <a:pt x="5" y="23"/>
                  <a:pt x="5" y="23"/>
                </a:cubicBezTo>
                <a:cubicBezTo>
                  <a:pt x="1" y="23"/>
                  <a:pt x="1" y="23"/>
                  <a:pt x="1" y="23"/>
                </a:cubicBezTo>
                <a:cubicBezTo>
                  <a:pt x="2" y="34"/>
                  <a:pt x="11" y="42"/>
                  <a:pt x="21" y="42"/>
                </a:cubicBezTo>
                <a:cubicBezTo>
                  <a:pt x="22" y="42"/>
                  <a:pt x="23" y="42"/>
                  <a:pt x="24" y="42"/>
                </a:cubicBezTo>
                <a:cubicBezTo>
                  <a:pt x="35" y="40"/>
                  <a:pt x="42" y="31"/>
                  <a:pt x="42" y="21"/>
                </a:cubicBezTo>
                <a:cubicBezTo>
                  <a:pt x="42" y="20"/>
                  <a:pt x="42" y="19"/>
                  <a:pt x="42" y="18"/>
                </a:cubicBezTo>
                <a:cubicBezTo>
                  <a:pt x="41" y="7"/>
                  <a:pt x="32" y="0"/>
                  <a:pt x="21" y="0"/>
                </a:cubicBezTo>
                <a:cubicBezTo>
                  <a:pt x="21" y="0"/>
                  <a:pt x="20" y="0"/>
                  <a:pt x="19" y="0"/>
                </a:cubicBezTo>
                <a:cubicBezTo>
                  <a:pt x="8" y="1"/>
                  <a:pt x="0" y="10"/>
                  <a:pt x="0" y="21"/>
                </a:cubicBezTo>
                <a:cubicBezTo>
                  <a:pt x="0" y="22"/>
                  <a:pt x="0" y="23"/>
                  <a:pt x="1" y="23"/>
                </a:cubicBezTo>
                <a:lnTo>
                  <a:pt x="5" y="23"/>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7" name="íṥḷîḓê"/>
          <p:cNvSpPr/>
          <p:nvPr/>
        </p:nvSpPr>
        <p:spPr bwMode="auto">
          <a:xfrm>
            <a:off x="2097550" y="3018315"/>
            <a:ext cx="32860" cy="31546"/>
          </a:xfrm>
          <a:custGeom>
            <a:avLst/>
            <a:gdLst>
              <a:gd name="T0" fmla="*/ 1 w 35"/>
              <a:gd name="T1" fmla="*/ 19 h 34"/>
              <a:gd name="T2" fmla="*/ 15 w 35"/>
              <a:gd name="T3" fmla="*/ 1 h 34"/>
              <a:gd name="T4" fmla="*/ 34 w 35"/>
              <a:gd name="T5" fmla="*/ 15 h 34"/>
              <a:gd name="T6" fmla="*/ 20 w 35"/>
              <a:gd name="T7" fmla="*/ 33 h 34"/>
              <a:gd name="T8" fmla="*/ 1 w 35"/>
              <a:gd name="T9" fmla="*/ 19 h 34"/>
            </a:gdLst>
            <a:ahLst/>
            <a:cxnLst>
              <a:cxn ang="0">
                <a:pos x="T0" y="T1"/>
              </a:cxn>
              <a:cxn ang="0">
                <a:pos x="T2" y="T3"/>
              </a:cxn>
              <a:cxn ang="0">
                <a:pos x="T4" y="T5"/>
              </a:cxn>
              <a:cxn ang="0">
                <a:pos x="T6" y="T7"/>
              </a:cxn>
              <a:cxn ang="0">
                <a:pos x="T8" y="T9"/>
              </a:cxn>
            </a:cxnLst>
            <a:rect l="0" t="0" r="r" b="b"/>
            <a:pathLst>
              <a:path w="35" h="34">
                <a:moveTo>
                  <a:pt x="1" y="19"/>
                </a:moveTo>
                <a:cubicBezTo>
                  <a:pt x="0" y="10"/>
                  <a:pt x="6" y="2"/>
                  <a:pt x="15" y="1"/>
                </a:cubicBezTo>
                <a:cubicBezTo>
                  <a:pt x="24" y="0"/>
                  <a:pt x="33" y="6"/>
                  <a:pt x="34" y="15"/>
                </a:cubicBezTo>
                <a:cubicBezTo>
                  <a:pt x="35" y="24"/>
                  <a:pt x="29" y="32"/>
                  <a:pt x="20" y="33"/>
                </a:cubicBezTo>
                <a:cubicBezTo>
                  <a:pt x="11" y="34"/>
                  <a:pt x="2" y="28"/>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8" name="ísḷïḓé"/>
          <p:cNvSpPr/>
          <p:nvPr/>
        </p:nvSpPr>
        <p:spPr bwMode="auto">
          <a:xfrm>
            <a:off x="2094921" y="3014372"/>
            <a:ext cx="39432" cy="39432"/>
          </a:xfrm>
          <a:custGeom>
            <a:avLst/>
            <a:gdLst>
              <a:gd name="T0" fmla="*/ 4 w 42"/>
              <a:gd name="T1" fmla="*/ 23 h 42"/>
              <a:gd name="T2" fmla="*/ 9 w 42"/>
              <a:gd name="T3" fmla="*/ 22 h 42"/>
              <a:gd name="T4" fmla="*/ 9 w 42"/>
              <a:gd name="T5" fmla="*/ 21 h 42"/>
              <a:gd name="T6" fmla="*/ 19 w 42"/>
              <a:gd name="T7" fmla="*/ 9 h 42"/>
              <a:gd name="T8" fmla="*/ 21 w 42"/>
              <a:gd name="T9" fmla="*/ 9 h 42"/>
              <a:gd name="T10" fmla="*/ 32 w 42"/>
              <a:gd name="T11" fmla="*/ 19 h 42"/>
              <a:gd name="T12" fmla="*/ 32 w 42"/>
              <a:gd name="T13" fmla="*/ 21 h 42"/>
              <a:gd name="T14" fmla="*/ 22 w 42"/>
              <a:gd name="T15" fmla="*/ 33 h 42"/>
              <a:gd name="T16" fmla="*/ 21 w 42"/>
              <a:gd name="T17" fmla="*/ 33 h 42"/>
              <a:gd name="T18" fmla="*/ 9 w 42"/>
              <a:gd name="T19" fmla="*/ 22 h 42"/>
              <a:gd name="T20" fmla="*/ 4 w 42"/>
              <a:gd name="T21" fmla="*/ 23 h 42"/>
              <a:gd name="T22" fmla="*/ 0 w 42"/>
              <a:gd name="T23" fmla="*/ 24 h 42"/>
              <a:gd name="T24" fmla="*/ 21 w 42"/>
              <a:gd name="T25" fmla="*/ 42 h 42"/>
              <a:gd name="T26" fmla="*/ 23 w 42"/>
              <a:gd name="T27" fmla="*/ 42 h 42"/>
              <a:gd name="T28" fmla="*/ 42 w 42"/>
              <a:gd name="T29" fmla="*/ 21 h 42"/>
              <a:gd name="T30" fmla="*/ 41 w 42"/>
              <a:gd name="T31" fmla="*/ 18 h 42"/>
              <a:gd name="T32" fmla="*/ 21 w 42"/>
              <a:gd name="T33" fmla="*/ 0 h 42"/>
              <a:gd name="T34" fmla="*/ 18 w 42"/>
              <a:gd name="T35" fmla="*/ 0 h 42"/>
              <a:gd name="T36" fmla="*/ 0 w 42"/>
              <a:gd name="T37" fmla="*/ 21 h 42"/>
              <a:gd name="T38" fmla="*/ 0 w 42"/>
              <a:gd name="T39" fmla="*/ 24 h 42"/>
              <a:gd name="T40" fmla="*/ 4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4" y="23"/>
                </a:moveTo>
                <a:cubicBezTo>
                  <a:pt x="9" y="22"/>
                  <a:pt x="9" y="22"/>
                  <a:pt x="9" y="22"/>
                </a:cubicBezTo>
                <a:cubicBezTo>
                  <a:pt x="9" y="22"/>
                  <a:pt x="9" y="21"/>
                  <a:pt x="9" y="21"/>
                </a:cubicBezTo>
                <a:cubicBezTo>
                  <a:pt x="9" y="15"/>
                  <a:pt x="13" y="10"/>
                  <a:pt x="19" y="9"/>
                </a:cubicBezTo>
                <a:cubicBezTo>
                  <a:pt x="20" y="9"/>
                  <a:pt x="20" y="9"/>
                  <a:pt x="21" y="9"/>
                </a:cubicBezTo>
                <a:cubicBezTo>
                  <a:pt x="26" y="9"/>
                  <a:pt x="31" y="14"/>
                  <a:pt x="32" y="19"/>
                </a:cubicBezTo>
                <a:cubicBezTo>
                  <a:pt x="32" y="20"/>
                  <a:pt x="32" y="20"/>
                  <a:pt x="32" y="21"/>
                </a:cubicBezTo>
                <a:cubicBezTo>
                  <a:pt x="32" y="27"/>
                  <a:pt x="28" y="32"/>
                  <a:pt x="22" y="33"/>
                </a:cubicBezTo>
                <a:cubicBezTo>
                  <a:pt x="22" y="33"/>
                  <a:pt x="21" y="33"/>
                  <a:pt x="21" y="33"/>
                </a:cubicBezTo>
                <a:cubicBezTo>
                  <a:pt x="15" y="33"/>
                  <a:pt x="10" y="28"/>
                  <a:pt x="9" y="22"/>
                </a:cubicBezTo>
                <a:cubicBezTo>
                  <a:pt x="4" y="23"/>
                  <a:pt x="4" y="23"/>
                  <a:pt x="4" y="23"/>
                </a:cubicBezTo>
                <a:cubicBezTo>
                  <a:pt x="0" y="24"/>
                  <a:pt x="0" y="24"/>
                  <a:pt x="0" y="24"/>
                </a:cubicBezTo>
                <a:cubicBezTo>
                  <a:pt x="1" y="34"/>
                  <a:pt x="10" y="42"/>
                  <a:pt x="21" y="42"/>
                </a:cubicBezTo>
                <a:cubicBezTo>
                  <a:pt x="21" y="42"/>
                  <a:pt x="22" y="42"/>
                  <a:pt x="23" y="42"/>
                </a:cubicBezTo>
                <a:cubicBezTo>
                  <a:pt x="34" y="40"/>
                  <a:pt x="42" y="31"/>
                  <a:pt x="42" y="21"/>
                </a:cubicBezTo>
                <a:cubicBezTo>
                  <a:pt x="42" y="20"/>
                  <a:pt x="42" y="19"/>
                  <a:pt x="41" y="18"/>
                </a:cubicBezTo>
                <a:cubicBezTo>
                  <a:pt x="40" y="8"/>
                  <a:pt x="31" y="0"/>
                  <a:pt x="21" y="0"/>
                </a:cubicBezTo>
                <a:cubicBezTo>
                  <a:pt x="20" y="0"/>
                  <a:pt x="19" y="0"/>
                  <a:pt x="18" y="0"/>
                </a:cubicBezTo>
                <a:cubicBezTo>
                  <a:pt x="7" y="1"/>
                  <a:pt x="0" y="10"/>
                  <a:pt x="0" y="21"/>
                </a:cubicBezTo>
                <a:cubicBezTo>
                  <a:pt x="0" y="22"/>
                  <a:pt x="0" y="23"/>
                  <a:pt x="0" y="24"/>
                </a:cubicBezTo>
                <a:lnTo>
                  <a:pt x="4" y="23"/>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79" name="ïşlîďe"/>
          <p:cNvSpPr/>
          <p:nvPr/>
        </p:nvSpPr>
        <p:spPr bwMode="auto">
          <a:xfrm>
            <a:off x="2696262" y="2978883"/>
            <a:ext cx="32860" cy="32860"/>
          </a:xfrm>
          <a:custGeom>
            <a:avLst/>
            <a:gdLst>
              <a:gd name="T0" fmla="*/ 1 w 35"/>
              <a:gd name="T1" fmla="*/ 20 h 35"/>
              <a:gd name="T2" fmla="*/ 15 w 35"/>
              <a:gd name="T3" fmla="*/ 1 h 35"/>
              <a:gd name="T4" fmla="*/ 34 w 35"/>
              <a:gd name="T5" fmla="*/ 15 h 35"/>
              <a:gd name="T6" fmla="*/ 19 w 35"/>
              <a:gd name="T7" fmla="*/ 34 h 35"/>
              <a:gd name="T8" fmla="*/ 1 w 35"/>
              <a:gd name="T9" fmla="*/ 20 h 35"/>
            </a:gdLst>
            <a:ahLst/>
            <a:cxnLst>
              <a:cxn ang="0">
                <a:pos x="T0" y="T1"/>
              </a:cxn>
              <a:cxn ang="0">
                <a:pos x="T2" y="T3"/>
              </a:cxn>
              <a:cxn ang="0">
                <a:pos x="T4" y="T5"/>
              </a:cxn>
              <a:cxn ang="0">
                <a:pos x="T6" y="T7"/>
              </a:cxn>
              <a:cxn ang="0">
                <a:pos x="T8" y="T9"/>
              </a:cxn>
            </a:cxnLst>
            <a:rect l="0" t="0" r="r" b="b"/>
            <a:pathLst>
              <a:path w="35" h="35">
                <a:moveTo>
                  <a:pt x="1" y="20"/>
                </a:moveTo>
                <a:cubicBezTo>
                  <a:pt x="0" y="11"/>
                  <a:pt x="6" y="2"/>
                  <a:pt x="15" y="1"/>
                </a:cubicBezTo>
                <a:cubicBezTo>
                  <a:pt x="24" y="0"/>
                  <a:pt x="32" y="6"/>
                  <a:pt x="34" y="15"/>
                </a:cubicBezTo>
                <a:cubicBezTo>
                  <a:pt x="35" y="24"/>
                  <a:pt x="28" y="33"/>
                  <a:pt x="19" y="34"/>
                </a:cubicBezTo>
                <a:cubicBezTo>
                  <a:pt x="10" y="35"/>
                  <a:pt x="2" y="29"/>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0" name="iṩľîďe"/>
          <p:cNvSpPr/>
          <p:nvPr/>
        </p:nvSpPr>
        <p:spPr bwMode="auto">
          <a:xfrm>
            <a:off x="2692976" y="2974940"/>
            <a:ext cx="39432" cy="40090"/>
          </a:xfrm>
          <a:custGeom>
            <a:avLst/>
            <a:gdLst>
              <a:gd name="T0" fmla="*/ 5 w 42"/>
              <a:gd name="T1" fmla="*/ 24 h 43"/>
              <a:gd name="T2" fmla="*/ 10 w 42"/>
              <a:gd name="T3" fmla="*/ 23 h 43"/>
              <a:gd name="T4" fmla="*/ 10 w 42"/>
              <a:gd name="T5" fmla="*/ 21 h 43"/>
              <a:gd name="T6" fmla="*/ 20 w 42"/>
              <a:gd name="T7" fmla="*/ 10 h 43"/>
              <a:gd name="T8" fmla="*/ 21 w 42"/>
              <a:gd name="T9" fmla="*/ 10 h 43"/>
              <a:gd name="T10" fmla="*/ 33 w 42"/>
              <a:gd name="T11" fmla="*/ 20 h 43"/>
              <a:gd name="T12" fmla="*/ 33 w 42"/>
              <a:gd name="T13" fmla="*/ 22 h 43"/>
              <a:gd name="T14" fmla="*/ 23 w 42"/>
              <a:gd name="T15" fmla="*/ 33 h 43"/>
              <a:gd name="T16" fmla="*/ 21 w 42"/>
              <a:gd name="T17" fmla="*/ 33 h 43"/>
              <a:gd name="T18" fmla="*/ 10 w 42"/>
              <a:gd name="T19" fmla="*/ 23 h 43"/>
              <a:gd name="T20" fmla="*/ 5 w 42"/>
              <a:gd name="T21" fmla="*/ 24 h 43"/>
              <a:gd name="T22" fmla="*/ 0 w 42"/>
              <a:gd name="T23" fmla="*/ 24 h 43"/>
              <a:gd name="T24" fmla="*/ 21 w 42"/>
              <a:gd name="T25" fmla="*/ 43 h 43"/>
              <a:gd name="T26" fmla="*/ 24 w 42"/>
              <a:gd name="T27" fmla="*/ 42 h 43"/>
              <a:gd name="T28" fmla="*/ 42 w 42"/>
              <a:gd name="T29" fmla="*/ 22 h 43"/>
              <a:gd name="T30" fmla="*/ 42 w 42"/>
              <a:gd name="T31" fmla="*/ 19 h 43"/>
              <a:gd name="T32" fmla="*/ 21 w 42"/>
              <a:gd name="T33" fmla="*/ 0 h 43"/>
              <a:gd name="T34" fmla="*/ 19 w 42"/>
              <a:gd name="T35" fmla="*/ 1 h 43"/>
              <a:gd name="T36" fmla="*/ 0 w 42"/>
              <a:gd name="T37" fmla="*/ 21 h 43"/>
              <a:gd name="T38" fmla="*/ 0 w 42"/>
              <a:gd name="T39" fmla="*/ 24 h 43"/>
              <a:gd name="T40" fmla="*/ 5 w 42"/>
              <a:gd name="T41"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3">
                <a:moveTo>
                  <a:pt x="5" y="24"/>
                </a:moveTo>
                <a:cubicBezTo>
                  <a:pt x="10" y="23"/>
                  <a:pt x="10" y="23"/>
                  <a:pt x="10" y="23"/>
                </a:cubicBezTo>
                <a:cubicBezTo>
                  <a:pt x="10" y="23"/>
                  <a:pt x="10" y="22"/>
                  <a:pt x="10" y="21"/>
                </a:cubicBezTo>
                <a:cubicBezTo>
                  <a:pt x="10" y="16"/>
                  <a:pt x="14" y="11"/>
                  <a:pt x="20" y="10"/>
                </a:cubicBezTo>
                <a:cubicBezTo>
                  <a:pt x="20" y="10"/>
                  <a:pt x="21" y="10"/>
                  <a:pt x="21" y="10"/>
                </a:cubicBezTo>
                <a:cubicBezTo>
                  <a:pt x="27" y="10"/>
                  <a:pt x="32" y="14"/>
                  <a:pt x="33" y="20"/>
                </a:cubicBezTo>
                <a:cubicBezTo>
                  <a:pt x="33" y="21"/>
                  <a:pt x="33" y="21"/>
                  <a:pt x="33" y="22"/>
                </a:cubicBezTo>
                <a:cubicBezTo>
                  <a:pt x="33" y="27"/>
                  <a:pt x="29" y="32"/>
                  <a:pt x="23" y="33"/>
                </a:cubicBezTo>
                <a:cubicBezTo>
                  <a:pt x="22" y="33"/>
                  <a:pt x="22" y="33"/>
                  <a:pt x="21" y="33"/>
                </a:cubicBezTo>
                <a:cubicBezTo>
                  <a:pt x="16" y="33"/>
                  <a:pt x="10" y="29"/>
                  <a:pt x="10" y="23"/>
                </a:cubicBezTo>
                <a:cubicBezTo>
                  <a:pt x="5" y="24"/>
                  <a:pt x="5" y="24"/>
                  <a:pt x="5" y="24"/>
                </a:cubicBezTo>
                <a:cubicBezTo>
                  <a:pt x="0" y="24"/>
                  <a:pt x="0" y="24"/>
                  <a:pt x="0" y="24"/>
                </a:cubicBezTo>
                <a:cubicBezTo>
                  <a:pt x="2" y="35"/>
                  <a:pt x="11" y="43"/>
                  <a:pt x="21" y="43"/>
                </a:cubicBezTo>
                <a:cubicBezTo>
                  <a:pt x="22" y="43"/>
                  <a:pt x="23" y="42"/>
                  <a:pt x="24" y="42"/>
                </a:cubicBezTo>
                <a:cubicBezTo>
                  <a:pt x="35" y="41"/>
                  <a:pt x="42" y="32"/>
                  <a:pt x="42" y="22"/>
                </a:cubicBezTo>
                <a:cubicBezTo>
                  <a:pt x="42" y="21"/>
                  <a:pt x="42" y="20"/>
                  <a:pt x="42" y="19"/>
                </a:cubicBezTo>
                <a:cubicBezTo>
                  <a:pt x="41" y="8"/>
                  <a:pt x="32" y="0"/>
                  <a:pt x="21" y="0"/>
                </a:cubicBezTo>
                <a:cubicBezTo>
                  <a:pt x="20" y="0"/>
                  <a:pt x="19" y="1"/>
                  <a:pt x="19" y="1"/>
                </a:cubicBezTo>
                <a:cubicBezTo>
                  <a:pt x="8" y="2"/>
                  <a:pt x="0" y="11"/>
                  <a:pt x="0" y="21"/>
                </a:cubicBezTo>
                <a:cubicBezTo>
                  <a:pt x="0" y="22"/>
                  <a:pt x="0" y="23"/>
                  <a:pt x="0" y="24"/>
                </a:cubicBezTo>
                <a:lnTo>
                  <a:pt x="5" y="24"/>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1" name="ï$ḻîḓê"/>
          <p:cNvSpPr/>
          <p:nvPr/>
        </p:nvSpPr>
        <p:spPr bwMode="auto">
          <a:xfrm>
            <a:off x="2533276" y="2751490"/>
            <a:ext cx="32860" cy="32860"/>
          </a:xfrm>
          <a:custGeom>
            <a:avLst/>
            <a:gdLst>
              <a:gd name="T0" fmla="*/ 1 w 35"/>
              <a:gd name="T1" fmla="*/ 19 h 35"/>
              <a:gd name="T2" fmla="*/ 15 w 35"/>
              <a:gd name="T3" fmla="*/ 1 h 35"/>
              <a:gd name="T4" fmla="*/ 34 w 35"/>
              <a:gd name="T5" fmla="*/ 15 h 35"/>
              <a:gd name="T6" fmla="*/ 20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3" y="6"/>
                  <a:pt x="34" y="15"/>
                </a:cubicBezTo>
                <a:cubicBezTo>
                  <a:pt x="35" y="24"/>
                  <a:pt x="29" y="32"/>
                  <a:pt x="20" y="34"/>
                </a:cubicBezTo>
                <a:cubicBezTo>
                  <a:pt x="11" y="35"/>
                  <a:pt x="2" y="28"/>
                  <a:pt x="1" y="19"/>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2" name="ïṥ1iḍê"/>
          <p:cNvSpPr/>
          <p:nvPr/>
        </p:nvSpPr>
        <p:spPr bwMode="auto">
          <a:xfrm>
            <a:off x="2869764" y="2935507"/>
            <a:ext cx="32860" cy="32860"/>
          </a:xfrm>
          <a:custGeom>
            <a:avLst/>
            <a:gdLst>
              <a:gd name="T0" fmla="*/ 1 w 35"/>
              <a:gd name="T1" fmla="*/ 19 h 35"/>
              <a:gd name="T2" fmla="*/ 15 w 35"/>
              <a:gd name="T3" fmla="*/ 1 h 35"/>
              <a:gd name="T4" fmla="*/ 34 w 35"/>
              <a:gd name="T5" fmla="*/ 15 h 35"/>
              <a:gd name="T6" fmla="*/ 20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1"/>
                  <a:pt x="6" y="2"/>
                  <a:pt x="15" y="1"/>
                </a:cubicBezTo>
                <a:cubicBezTo>
                  <a:pt x="24" y="0"/>
                  <a:pt x="32" y="6"/>
                  <a:pt x="34" y="15"/>
                </a:cubicBezTo>
                <a:cubicBezTo>
                  <a:pt x="35" y="24"/>
                  <a:pt x="29" y="32"/>
                  <a:pt x="20" y="34"/>
                </a:cubicBezTo>
                <a:cubicBezTo>
                  <a:pt x="11" y="35"/>
                  <a:pt x="2" y="28"/>
                  <a:pt x="1" y="19"/>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3" name="íśḷídé"/>
          <p:cNvSpPr/>
          <p:nvPr/>
        </p:nvSpPr>
        <p:spPr bwMode="auto">
          <a:xfrm>
            <a:off x="2260536" y="2878988"/>
            <a:ext cx="32203" cy="32203"/>
          </a:xfrm>
          <a:custGeom>
            <a:avLst/>
            <a:gdLst>
              <a:gd name="T0" fmla="*/ 1 w 34"/>
              <a:gd name="T1" fmla="*/ 20 h 35"/>
              <a:gd name="T2" fmla="*/ 15 w 34"/>
              <a:gd name="T3" fmla="*/ 1 h 35"/>
              <a:gd name="T4" fmla="*/ 33 w 34"/>
              <a:gd name="T5" fmla="*/ 16 h 35"/>
              <a:gd name="T6" fmla="*/ 19 w 34"/>
              <a:gd name="T7" fmla="*/ 34 h 35"/>
              <a:gd name="T8" fmla="*/ 1 w 34"/>
              <a:gd name="T9" fmla="*/ 20 h 35"/>
            </a:gdLst>
            <a:ahLst/>
            <a:cxnLst>
              <a:cxn ang="0">
                <a:pos x="T0" y="T1"/>
              </a:cxn>
              <a:cxn ang="0">
                <a:pos x="T2" y="T3"/>
              </a:cxn>
              <a:cxn ang="0">
                <a:pos x="T4" y="T5"/>
              </a:cxn>
              <a:cxn ang="0">
                <a:pos x="T6" y="T7"/>
              </a:cxn>
              <a:cxn ang="0">
                <a:pos x="T8" y="T9"/>
              </a:cxn>
            </a:cxnLst>
            <a:rect l="0" t="0" r="r" b="b"/>
            <a:pathLst>
              <a:path w="34" h="35">
                <a:moveTo>
                  <a:pt x="1" y="20"/>
                </a:moveTo>
                <a:cubicBezTo>
                  <a:pt x="0" y="11"/>
                  <a:pt x="6" y="3"/>
                  <a:pt x="15" y="1"/>
                </a:cubicBezTo>
                <a:cubicBezTo>
                  <a:pt x="24" y="0"/>
                  <a:pt x="32" y="7"/>
                  <a:pt x="33" y="16"/>
                </a:cubicBezTo>
                <a:cubicBezTo>
                  <a:pt x="34" y="24"/>
                  <a:pt x="28" y="33"/>
                  <a:pt x="19" y="34"/>
                </a:cubicBezTo>
                <a:cubicBezTo>
                  <a:pt x="10" y="35"/>
                  <a:pt x="2" y="29"/>
                  <a:pt x="1" y="2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4" name="îs1iďè"/>
          <p:cNvSpPr/>
          <p:nvPr/>
        </p:nvSpPr>
        <p:spPr bwMode="auto">
          <a:xfrm>
            <a:off x="2259879" y="3345603"/>
            <a:ext cx="31546" cy="32860"/>
          </a:xfrm>
          <a:custGeom>
            <a:avLst/>
            <a:gdLst>
              <a:gd name="T0" fmla="*/ 1 w 34"/>
              <a:gd name="T1" fmla="*/ 19 h 35"/>
              <a:gd name="T2" fmla="*/ 15 w 34"/>
              <a:gd name="T3" fmla="*/ 1 h 35"/>
              <a:gd name="T4" fmla="*/ 33 w 34"/>
              <a:gd name="T5" fmla="*/ 15 h 35"/>
              <a:gd name="T6" fmla="*/ 19 w 34"/>
              <a:gd name="T7" fmla="*/ 34 h 35"/>
              <a:gd name="T8" fmla="*/ 1 w 34"/>
              <a:gd name="T9" fmla="*/ 19 h 35"/>
            </a:gdLst>
            <a:ahLst/>
            <a:cxnLst>
              <a:cxn ang="0">
                <a:pos x="T0" y="T1"/>
              </a:cxn>
              <a:cxn ang="0">
                <a:pos x="T2" y="T3"/>
              </a:cxn>
              <a:cxn ang="0">
                <a:pos x="T4" y="T5"/>
              </a:cxn>
              <a:cxn ang="0">
                <a:pos x="T6" y="T7"/>
              </a:cxn>
              <a:cxn ang="0">
                <a:pos x="T8" y="T9"/>
              </a:cxn>
            </a:cxnLst>
            <a:rect l="0" t="0" r="r" b="b"/>
            <a:pathLst>
              <a:path w="34" h="35">
                <a:moveTo>
                  <a:pt x="1" y="19"/>
                </a:moveTo>
                <a:cubicBezTo>
                  <a:pt x="0" y="10"/>
                  <a:pt x="6" y="2"/>
                  <a:pt x="15" y="1"/>
                </a:cubicBezTo>
                <a:cubicBezTo>
                  <a:pt x="24" y="0"/>
                  <a:pt x="32" y="6"/>
                  <a:pt x="33" y="15"/>
                </a:cubicBezTo>
                <a:cubicBezTo>
                  <a:pt x="34" y="24"/>
                  <a:pt x="28" y="32"/>
                  <a:pt x="19" y="34"/>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5" name="ï$ḷiḓè"/>
          <p:cNvSpPr/>
          <p:nvPr/>
        </p:nvSpPr>
        <p:spPr bwMode="auto">
          <a:xfrm>
            <a:off x="2737009" y="3283169"/>
            <a:ext cx="32860" cy="32860"/>
          </a:xfrm>
          <a:custGeom>
            <a:avLst/>
            <a:gdLst>
              <a:gd name="T0" fmla="*/ 2 w 35"/>
              <a:gd name="T1" fmla="*/ 20 h 35"/>
              <a:gd name="T2" fmla="*/ 16 w 35"/>
              <a:gd name="T3" fmla="*/ 2 h 35"/>
              <a:gd name="T4" fmla="*/ 34 w 35"/>
              <a:gd name="T5" fmla="*/ 16 h 35"/>
              <a:gd name="T6" fmla="*/ 20 w 35"/>
              <a:gd name="T7" fmla="*/ 34 h 35"/>
              <a:gd name="T8" fmla="*/ 2 w 35"/>
              <a:gd name="T9" fmla="*/ 20 h 35"/>
            </a:gdLst>
            <a:ahLst/>
            <a:cxnLst>
              <a:cxn ang="0">
                <a:pos x="T0" y="T1"/>
              </a:cxn>
              <a:cxn ang="0">
                <a:pos x="T2" y="T3"/>
              </a:cxn>
              <a:cxn ang="0">
                <a:pos x="T4" y="T5"/>
              </a:cxn>
              <a:cxn ang="0">
                <a:pos x="T6" y="T7"/>
              </a:cxn>
              <a:cxn ang="0">
                <a:pos x="T8" y="T9"/>
              </a:cxn>
            </a:cxnLst>
            <a:rect l="0" t="0" r="r" b="b"/>
            <a:pathLst>
              <a:path w="35" h="35">
                <a:moveTo>
                  <a:pt x="2" y="20"/>
                </a:moveTo>
                <a:cubicBezTo>
                  <a:pt x="0" y="11"/>
                  <a:pt x="7" y="3"/>
                  <a:pt x="16" y="2"/>
                </a:cubicBezTo>
                <a:cubicBezTo>
                  <a:pt x="25" y="0"/>
                  <a:pt x="33" y="7"/>
                  <a:pt x="34" y="16"/>
                </a:cubicBezTo>
                <a:cubicBezTo>
                  <a:pt x="35" y="25"/>
                  <a:pt x="29" y="33"/>
                  <a:pt x="20" y="34"/>
                </a:cubicBezTo>
                <a:cubicBezTo>
                  <a:pt x="11" y="35"/>
                  <a:pt x="3" y="29"/>
                  <a:pt x="2" y="20"/>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6" name="íṧļîďé"/>
          <p:cNvSpPr/>
          <p:nvPr/>
        </p:nvSpPr>
        <p:spPr bwMode="auto">
          <a:xfrm>
            <a:off x="2913139" y="3260824"/>
            <a:ext cx="32860" cy="32860"/>
          </a:xfrm>
          <a:custGeom>
            <a:avLst/>
            <a:gdLst>
              <a:gd name="T0" fmla="*/ 1 w 35"/>
              <a:gd name="T1" fmla="*/ 19 h 35"/>
              <a:gd name="T2" fmla="*/ 15 w 35"/>
              <a:gd name="T3" fmla="*/ 1 h 35"/>
              <a:gd name="T4" fmla="*/ 33 w 35"/>
              <a:gd name="T5" fmla="*/ 15 h 35"/>
              <a:gd name="T6" fmla="*/ 19 w 35"/>
              <a:gd name="T7" fmla="*/ 34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1"/>
                  <a:pt x="6" y="2"/>
                  <a:pt x="15" y="1"/>
                </a:cubicBezTo>
                <a:cubicBezTo>
                  <a:pt x="24" y="0"/>
                  <a:pt x="32" y="6"/>
                  <a:pt x="33" y="15"/>
                </a:cubicBezTo>
                <a:cubicBezTo>
                  <a:pt x="35" y="24"/>
                  <a:pt x="28" y="32"/>
                  <a:pt x="19" y="34"/>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7" name="ïşľïde"/>
          <p:cNvSpPr/>
          <p:nvPr/>
        </p:nvSpPr>
        <p:spPr bwMode="auto">
          <a:xfrm>
            <a:off x="2605568" y="3300913"/>
            <a:ext cx="32860" cy="32860"/>
          </a:xfrm>
          <a:custGeom>
            <a:avLst/>
            <a:gdLst>
              <a:gd name="T0" fmla="*/ 1 w 35"/>
              <a:gd name="T1" fmla="*/ 19 h 35"/>
              <a:gd name="T2" fmla="*/ 15 w 35"/>
              <a:gd name="T3" fmla="*/ 1 h 35"/>
              <a:gd name="T4" fmla="*/ 33 w 35"/>
              <a:gd name="T5" fmla="*/ 15 h 35"/>
              <a:gd name="T6" fmla="*/ 19 w 35"/>
              <a:gd name="T7" fmla="*/ 33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2" y="6"/>
                  <a:pt x="33" y="15"/>
                </a:cubicBezTo>
                <a:cubicBezTo>
                  <a:pt x="35" y="24"/>
                  <a:pt x="28" y="32"/>
                  <a:pt x="19" y="33"/>
                </a:cubicBezTo>
                <a:cubicBezTo>
                  <a:pt x="10" y="35"/>
                  <a:pt x="2" y="28"/>
                  <a:pt x="1" y="19"/>
                </a:cubicBezTo>
                <a:close/>
              </a:path>
            </a:pathLst>
          </a:custGeom>
          <a:solidFill>
            <a:srgbClr val="3F475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8" name="íṧļíḋé"/>
          <p:cNvSpPr/>
          <p:nvPr/>
        </p:nvSpPr>
        <p:spPr bwMode="auto">
          <a:xfrm>
            <a:off x="2117266" y="3159614"/>
            <a:ext cx="32860" cy="32860"/>
          </a:xfrm>
          <a:custGeom>
            <a:avLst/>
            <a:gdLst>
              <a:gd name="T0" fmla="*/ 1 w 35"/>
              <a:gd name="T1" fmla="*/ 19 h 35"/>
              <a:gd name="T2" fmla="*/ 15 w 35"/>
              <a:gd name="T3" fmla="*/ 1 h 35"/>
              <a:gd name="T4" fmla="*/ 34 w 35"/>
              <a:gd name="T5" fmla="*/ 15 h 35"/>
              <a:gd name="T6" fmla="*/ 19 w 35"/>
              <a:gd name="T7" fmla="*/ 33 h 35"/>
              <a:gd name="T8" fmla="*/ 1 w 35"/>
              <a:gd name="T9" fmla="*/ 19 h 35"/>
            </a:gdLst>
            <a:ahLst/>
            <a:cxnLst>
              <a:cxn ang="0">
                <a:pos x="T0" y="T1"/>
              </a:cxn>
              <a:cxn ang="0">
                <a:pos x="T2" y="T3"/>
              </a:cxn>
              <a:cxn ang="0">
                <a:pos x="T4" y="T5"/>
              </a:cxn>
              <a:cxn ang="0">
                <a:pos x="T6" y="T7"/>
              </a:cxn>
              <a:cxn ang="0">
                <a:pos x="T8" y="T9"/>
              </a:cxn>
            </a:cxnLst>
            <a:rect l="0" t="0" r="r" b="b"/>
            <a:pathLst>
              <a:path w="35" h="35">
                <a:moveTo>
                  <a:pt x="1" y="19"/>
                </a:moveTo>
                <a:cubicBezTo>
                  <a:pt x="0" y="10"/>
                  <a:pt x="6" y="2"/>
                  <a:pt x="15" y="1"/>
                </a:cubicBezTo>
                <a:cubicBezTo>
                  <a:pt x="24" y="0"/>
                  <a:pt x="32" y="6"/>
                  <a:pt x="34" y="15"/>
                </a:cubicBezTo>
                <a:cubicBezTo>
                  <a:pt x="35" y="24"/>
                  <a:pt x="28" y="32"/>
                  <a:pt x="19" y="33"/>
                </a:cubicBezTo>
                <a:cubicBezTo>
                  <a:pt x="10" y="35"/>
                  <a:pt x="2" y="28"/>
                  <a:pt x="1"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89" name="íṣľîdê"/>
          <p:cNvSpPr/>
          <p:nvPr/>
        </p:nvSpPr>
        <p:spPr bwMode="auto">
          <a:xfrm>
            <a:off x="2113323" y="3155671"/>
            <a:ext cx="39432" cy="39432"/>
          </a:xfrm>
          <a:custGeom>
            <a:avLst/>
            <a:gdLst>
              <a:gd name="T0" fmla="*/ 5 w 42"/>
              <a:gd name="T1" fmla="*/ 23 h 42"/>
              <a:gd name="T2" fmla="*/ 10 w 42"/>
              <a:gd name="T3" fmla="*/ 23 h 42"/>
              <a:gd name="T4" fmla="*/ 10 w 42"/>
              <a:gd name="T5" fmla="*/ 21 h 42"/>
              <a:gd name="T6" fmla="*/ 20 w 42"/>
              <a:gd name="T7" fmla="*/ 10 h 42"/>
              <a:gd name="T8" fmla="*/ 21 w 42"/>
              <a:gd name="T9" fmla="*/ 9 h 42"/>
              <a:gd name="T10" fmla="*/ 33 w 42"/>
              <a:gd name="T11" fmla="*/ 20 h 42"/>
              <a:gd name="T12" fmla="*/ 33 w 42"/>
              <a:gd name="T13" fmla="*/ 21 h 42"/>
              <a:gd name="T14" fmla="*/ 23 w 42"/>
              <a:gd name="T15" fmla="*/ 33 h 42"/>
              <a:gd name="T16" fmla="*/ 21 w 42"/>
              <a:gd name="T17" fmla="*/ 33 h 42"/>
              <a:gd name="T18" fmla="*/ 10 w 42"/>
              <a:gd name="T19" fmla="*/ 23 h 42"/>
              <a:gd name="T20" fmla="*/ 5 w 42"/>
              <a:gd name="T21" fmla="*/ 23 h 42"/>
              <a:gd name="T22" fmla="*/ 0 w 42"/>
              <a:gd name="T23" fmla="*/ 24 h 42"/>
              <a:gd name="T24" fmla="*/ 21 w 42"/>
              <a:gd name="T25" fmla="*/ 42 h 42"/>
              <a:gd name="T26" fmla="*/ 24 w 42"/>
              <a:gd name="T27" fmla="*/ 42 h 42"/>
              <a:gd name="T28" fmla="*/ 42 w 42"/>
              <a:gd name="T29" fmla="*/ 21 h 42"/>
              <a:gd name="T30" fmla="*/ 42 w 42"/>
              <a:gd name="T31" fmla="*/ 18 h 42"/>
              <a:gd name="T32" fmla="*/ 21 w 42"/>
              <a:gd name="T33" fmla="*/ 0 h 42"/>
              <a:gd name="T34" fmla="*/ 19 w 42"/>
              <a:gd name="T35" fmla="*/ 0 h 42"/>
              <a:gd name="T36" fmla="*/ 0 w 42"/>
              <a:gd name="T37" fmla="*/ 21 h 42"/>
              <a:gd name="T38" fmla="*/ 0 w 42"/>
              <a:gd name="T39" fmla="*/ 24 h 42"/>
              <a:gd name="T40" fmla="*/ 5 w 42"/>
              <a:gd name="T41"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5" y="23"/>
                </a:moveTo>
                <a:cubicBezTo>
                  <a:pt x="10" y="23"/>
                  <a:pt x="10" y="23"/>
                  <a:pt x="10" y="23"/>
                </a:cubicBezTo>
                <a:cubicBezTo>
                  <a:pt x="10" y="22"/>
                  <a:pt x="10" y="22"/>
                  <a:pt x="10" y="21"/>
                </a:cubicBezTo>
                <a:cubicBezTo>
                  <a:pt x="10" y="15"/>
                  <a:pt x="14" y="10"/>
                  <a:pt x="20" y="10"/>
                </a:cubicBezTo>
                <a:cubicBezTo>
                  <a:pt x="20" y="10"/>
                  <a:pt x="21" y="9"/>
                  <a:pt x="21" y="9"/>
                </a:cubicBezTo>
                <a:cubicBezTo>
                  <a:pt x="27" y="9"/>
                  <a:pt x="32" y="14"/>
                  <a:pt x="33" y="20"/>
                </a:cubicBezTo>
                <a:cubicBezTo>
                  <a:pt x="33" y="20"/>
                  <a:pt x="33" y="21"/>
                  <a:pt x="33" y="21"/>
                </a:cubicBezTo>
                <a:cubicBezTo>
                  <a:pt x="33" y="27"/>
                  <a:pt x="29" y="32"/>
                  <a:pt x="23" y="33"/>
                </a:cubicBezTo>
                <a:cubicBezTo>
                  <a:pt x="22" y="33"/>
                  <a:pt x="22" y="33"/>
                  <a:pt x="21" y="33"/>
                </a:cubicBezTo>
                <a:cubicBezTo>
                  <a:pt x="16" y="33"/>
                  <a:pt x="10" y="29"/>
                  <a:pt x="10" y="23"/>
                </a:cubicBezTo>
                <a:cubicBezTo>
                  <a:pt x="5" y="23"/>
                  <a:pt x="5" y="23"/>
                  <a:pt x="5" y="23"/>
                </a:cubicBezTo>
                <a:cubicBezTo>
                  <a:pt x="0" y="24"/>
                  <a:pt x="0" y="24"/>
                  <a:pt x="0" y="24"/>
                </a:cubicBezTo>
                <a:cubicBezTo>
                  <a:pt x="2" y="34"/>
                  <a:pt x="11" y="42"/>
                  <a:pt x="21" y="42"/>
                </a:cubicBezTo>
                <a:cubicBezTo>
                  <a:pt x="22" y="42"/>
                  <a:pt x="23" y="42"/>
                  <a:pt x="24" y="42"/>
                </a:cubicBezTo>
                <a:cubicBezTo>
                  <a:pt x="35" y="41"/>
                  <a:pt x="42" y="32"/>
                  <a:pt x="42" y="21"/>
                </a:cubicBezTo>
                <a:cubicBezTo>
                  <a:pt x="42" y="20"/>
                  <a:pt x="42" y="19"/>
                  <a:pt x="42" y="18"/>
                </a:cubicBezTo>
                <a:cubicBezTo>
                  <a:pt x="41" y="8"/>
                  <a:pt x="32" y="0"/>
                  <a:pt x="21" y="0"/>
                </a:cubicBezTo>
                <a:cubicBezTo>
                  <a:pt x="20" y="0"/>
                  <a:pt x="20" y="0"/>
                  <a:pt x="19" y="0"/>
                </a:cubicBezTo>
                <a:cubicBezTo>
                  <a:pt x="8" y="2"/>
                  <a:pt x="0" y="11"/>
                  <a:pt x="0" y="21"/>
                </a:cubicBezTo>
                <a:cubicBezTo>
                  <a:pt x="0" y="22"/>
                  <a:pt x="0" y="23"/>
                  <a:pt x="0" y="24"/>
                </a:cubicBezTo>
                <a:lnTo>
                  <a:pt x="5" y="23"/>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0" name="ïṣlíḓè"/>
          <p:cNvSpPr/>
          <p:nvPr/>
        </p:nvSpPr>
        <p:spPr bwMode="auto">
          <a:xfrm>
            <a:off x="2563507" y="2676570"/>
            <a:ext cx="64406" cy="60463"/>
          </a:xfrm>
          <a:custGeom>
            <a:avLst/>
            <a:gdLst>
              <a:gd name="T0" fmla="*/ 0 w 98"/>
              <a:gd name="T1" fmla="*/ 0 h 92"/>
              <a:gd name="T2" fmla="*/ 7 w 98"/>
              <a:gd name="T3" fmla="*/ 92 h 92"/>
              <a:gd name="T4" fmla="*/ 98 w 98"/>
              <a:gd name="T5" fmla="*/ 84 h 92"/>
              <a:gd name="T6" fmla="*/ 71 w 98"/>
              <a:gd name="T7" fmla="*/ 33 h 92"/>
              <a:gd name="T8" fmla="*/ 0 w 98"/>
              <a:gd name="T9" fmla="*/ 0 h 92"/>
            </a:gdLst>
            <a:ahLst/>
            <a:cxnLst>
              <a:cxn ang="0">
                <a:pos x="T0" y="T1"/>
              </a:cxn>
              <a:cxn ang="0">
                <a:pos x="T2" y="T3"/>
              </a:cxn>
              <a:cxn ang="0">
                <a:pos x="T4" y="T5"/>
              </a:cxn>
              <a:cxn ang="0">
                <a:pos x="T6" y="T7"/>
              </a:cxn>
              <a:cxn ang="0">
                <a:pos x="T8" y="T9"/>
              </a:cxn>
            </a:cxnLst>
            <a:rect l="0" t="0" r="r" b="b"/>
            <a:pathLst>
              <a:path w="98" h="92">
                <a:moveTo>
                  <a:pt x="0" y="0"/>
                </a:moveTo>
                <a:lnTo>
                  <a:pt x="7" y="92"/>
                </a:lnTo>
                <a:lnTo>
                  <a:pt x="98" y="84"/>
                </a:lnTo>
                <a:lnTo>
                  <a:pt x="71" y="33"/>
                </a:lnTo>
                <a:lnTo>
                  <a:pt x="0" y="0"/>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1" name="iṧḷïḓé"/>
          <p:cNvSpPr/>
          <p:nvPr/>
        </p:nvSpPr>
        <p:spPr bwMode="auto">
          <a:xfrm>
            <a:off x="2565479" y="2622022"/>
            <a:ext cx="111067" cy="105153"/>
          </a:xfrm>
          <a:custGeom>
            <a:avLst/>
            <a:gdLst>
              <a:gd name="T0" fmla="*/ 59 w 119"/>
              <a:gd name="T1" fmla="*/ 112 h 112"/>
              <a:gd name="T2" fmla="*/ 4 w 119"/>
              <a:gd name="T3" fmla="*/ 63 h 112"/>
              <a:gd name="T4" fmla="*/ 52 w 119"/>
              <a:gd name="T5" fmla="*/ 0 h 112"/>
              <a:gd name="T6" fmla="*/ 59 w 119"/>
              <a:gd name="T7" fmla="*/ 0 h 112"/>
              <a:gd name="T8" fmla="*/ 115 w 119"/>
              <a:gd name="T9" fmla="*/ 49 h 112"/>
              <a:gd name="T10" fmla="*/ 67 w 119"/>
              <a:gd name="T11" fmla="*/ 111 h 112"/>
              <a:gd name="T12" fmla="*/ 59 w 119"/>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119" h="112">
                <a:moveTo>
                  <a:pt x="59" y="112"/>
                </a:moveTo>
                <a:cubicBezTo>
                  <a:pt x="31" y="112"/>
                  <a:pt x="7" y="91"/>
                  <a:pt x="4" y="63"/>
                </a:cubicBezTo>
                <a:cubicBezTo>
                  <a:pt x="0" y="32"/>
                  <a:pt x="21" y="4"/>
                  <a:pt x="52" y="0"/>
                </a:cubicBezTo>
                <a:cubicBezTo>
                  <a:pt x="54" y="0"/>
                  <a:pt x="57" y="0"/>
                  <a:pt x="59" y="0"/>
                </a:cubicBezTo>
                <a:cubicBezTo>
                  <a:pt x="87" y="0"/>
                  <a:pt x="111" y="21"/>
                  <a:pt x="115" y="49"/>
                </a:cubicBezTo>
                <a:cubicBezTo>
                  <a:pt x="119" y="79"/>
                  <a:pt x="97" y="107"/>
                  <a:pt x="67" y="111"/>
                </a:cubicBezTo>
                <a:cubicBezTo>
                  <a:pt x="64" y="112"/>
                  <a:pt x="62" y="112"/>
                  <a:pt x="59"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2" name="íṣľíḑe"/>
          <p:cNvSpPr/>
          <p:nvPr/>
        </p:nvSpPr>
        <p:spPr bwMode="auto">
          <a:xfrm>
            <a:off x="2561536" y="2616764"/>
            <a:ext cx="120925" cy="115011"/>
          </a:xfrm>
          <a:custGeom>
            <a:avLst/>
            <a:gdLst>
              <a:gd name="T0" fmla="*/ 63 w 129"/>
              <a:gd name="T1" fmla="*/ 11 h 123"/>
              <a:gd name="T2" fmla="*/ 113 w 129"/>
              <a:gd name="T3" fmla="*/ 55 h 123"/>
              <a:gd name="T4" fmla="*/ 70 w 129"/>
              <a:gd name="T5" fmla="*/ 112 h 123"/>
              <a:gd name="T6" fmla="*/ 63 w 129"/>
              <a:gd name="T7" fmla="*/ 112 h 123"/>
              <a:gd name="T8" fmla="*/ 13 w 129"/>
              <a:gd name="T9" fmla="*/ 68 h 123"/>
              <a:gd name="T10" fmla="*/ 57 w 129"/>
              <a:gd name="T11" fmla="*/ 12 h 123"/>
              <a:gd name="T12" fmla="*/ 63 w 129"/>
              <a:gd name="T13" fmla="*/ 11 h 123"/>
              <a:gd name="T14" fmla="*/ 63 w 129"/>
              <a:gd name="T15" fmla="*/ 0 h 123"/>
              <a:gd name="T16" fmla="*/ 63 w 129"/>
              <a:gd name="T17" fmla="*/ 0 h 123"/>
              <a:gd name="T18" fmla="*/ 55 w 129"/>
              <a:gd name="T19" fmla="*/ 1 h 123"/>
              <a:gd name="T20" fmla="*/ 14 w 129"/>
              <a:gd name="T21" fmla="*/ 24 h 123"/>
              <a:gd name="T22" fmla="*/ 2 w 129"/>
              <a:gd name="T23" fmla="*/ 70 h 123"/>
              <a:gd name="T24" fmla="*/ 63 w 129"/>
              <a:gd name="T25" fmla="*/ 123 h 123"/>
              <a:gd name="T26" fmla="*/ 71 w 129"/>
              <a:gd name="T27" fmla="*/ 123 h 123"/>
              <a:gd name="T28" fmla="*/ 124 w 129"/>
              <a:gd name="T29" fmla="*/ 54 h 123"/>
              <a:gd name="T30" fmla="*/ 63 w 129"/>
              <a:gd name="T3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3">
                <a:moveTo>
                  <a:pt x="63" y="11"/>
                </a:moveTo>
                <a:cubicBezTo>
                  <a:pt x="88" y="11"/>
                  <a:pt x="110" y="30"/>
                  <a:pt x="113" y="55"/>
                </a:cubicBezTo>
                <a:cubicBezTo>
                  <a:pt x="117" y="83"/>
                  <a:pt x="97" y="108"/>
                  <a:pt x="70" y="112"/>
                </a:cubicBezTo>
                <a:cubicBezTo>
                  <a:pt x="68" y="112"/>
                  <a:pt x="65" y="112"/>
                  <a:pt x="63" y="112"/>
                </a:cubicBezTo>
                <a:cubicBezTo>
                  <a:pt x="38" y="112"/>
                  <a:pt x="17" y="94"/>
                  <a:pt x="13" y="68"/>
                </a:cubicBezTo>
                <a:cubicBezTo>
                  <a:pt x="10" y="41"/>
                  <a:pt x="29" y="15"/>
                  <a:pt x="57" y="12"/>
                </a:cubicBezTo>
                <a:cubicBezTo>
                  <a:pt x="59" y="12"/>
                  <a:pt x="61" y="11"/>
                  <a:pt x="63" y="11"/>
                </a:cubicBezTo>
                <a:moveTo>
                  <a:pt x="63" y="0"/>
                </a:moveTo>
                <a:cubicBezTo>
                  <a:pt x="63" y="0"/>
                  <a:pt x="63" y="0"/>
                  <a:pt x="63" y="0"/>
                </a:cubicBezTo>
                <a:cubicBezTo>
                  <a:pt x="61" y="0"/>
                  <a:pt x="58" y="0"/>
                  <a:pt x="55" y="1"/>
                </a:cubicBezTo>
                <a:cubicBezTo>
                  <a:pt x="39" y="3"/>
                  <a:pt x="24" y="11"/>
                  <a:pt x="14" y="24"/>
                </a:cubicBezTo>
                <a:cubicBezTo>
                  <a:pt x="4" y="37"/>
                  <a:pt x="0" y="53"/>
                  <a:pt x="2" y="70"/>
                </a:cubicBezTo>
                <a:cubicBezTo>
                  <a:pt x="6" y="100"/>
                  <a:pt x="32" y="123"/>
                  <a:pt x="63" y="123"/>
                </a:cubicBezTo>
                <a:cubicBezTo>
                  <a:pt x="66" y="123"/>
                  <a:pt x="69" y="123"/>
                  <a:pt x="71" y="123"/>
                </a:cubicBezTo>
                <a:cubicBezTo>
                  <a:pt x="105" y="119"/>
                  <a:pt x="129" y="88"/>
                  <a:pt x="124" y="54"/>
                </a:cubicBezTo>
                <a:cubicBezTo>
                  <a:pt x="120" y="23"/>
                  <a:pt x="94" y="0"/>
                  <a:pt x="63" y="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3" name="íŝ1ïḓe"/>
          <p:cNvSpPr/>
          <p:nvPr/>
        </p:nvSpPr>
        <p:spPr bwMode="auto">
          <a:xfrm>
            <a:off x="2899338" y="2869131"/>
            <a:ext cx="64406" cy="61120"/>
          </a:xfrm>
          <a:custGeom>
            <a:avLst/>
            <a:gdLst>
              <a:gd name="T0" fmla="*/ 0 w 98"/>
              <a:gd name="T1" fmla="*/ 0 h 93"/>
              <a:gd name="T2" fmla="*/ 8 w 98"/>
              <a:gd name="T3" fmla="*/ 93 h 93"/>
              <a:gd name="T4" fmla="*/ 98 w 98"/>
              <a:gd name="T5" fmla="*/ 84 h 93"/>
              <a:gd name="T6" fmla="*/ 71 w 98"/>
              <a:gd name="T7" fmla="*/ 34 h 93"/>
              <a:gd name="T8" fmla="*/ 0 w 98"/>
              <a:gd name="T9" fmla="*/ 0 h 93"/>
            </a:gdLst>
            <a:ahLst/>
            <a:cxnLst>
              <a:cxn ang="0">
                <a:pos x="T0" y="T1"/>
              </a:cxn>
              <a:cxn ang="0">
                <a:pos x="T2" y="T3"/>
              </a:cxn>
              <a:cxn ang="0">
                <a:pos x="T4" y="T5"/>
              </a:cxn>
              <a:cxn ang="0">
                <a:pos x="T6" y="T7"/>
              </a:cxn>
              <a:cxn ang="0">
                <a:pos x="T8" y="T9"/>
              </a:cxn>
            </a:cxnLst>
            <a:rect l="0" t="0" r="r" b="b"/>
            <a:pathLst>
              <a:path w="98" h="93">
                <a:moveTo>
                  <a:pt x="0" y="0"/>
                </a:moveTo>
                <a:lnTo>
                  <a:pt x="8" y="93"/>
                </a:lnTo>
                <a:lnTo>
                  <a:pt x="98" y="84"/>
                </a:lnTo>
                <a:lnTo>
                  <a:pt x="71" y="34"/>
                </a:lnTo>
                <a:lnTo>
                  <a:pt x="0" y="0"/>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4" name="ïṥḻiḑe"/>
          <p:cNvSpPr/>
          <p:nvPr/>
        </p:nvSpPr>
        <p:spPr bwMode="auto">
          <a:xfrm>
            <a:off x="2902624" y="2815240"/>
            <a:ext cx="107782" cy="104495"/>
          </a:xfrm>
          <a:custGeom>
            <a:avLst/>
            <a:gdLst>
              <a:gd name="T0" fmla="*/ 58 w 115"/>
              <a:gd name="T1" fmla="*/ 112 h 112"/>
              <a:gd name="T2" fmla="*/ 2 w 115"/>
              <a:gd name="T3" fmla="*/ 63 h 112"/>
              <a:gd name="T4" fmla="*/ 13 w 115"/>
              <a:gd name="T5" fmla="*/ 22 h 112"/>
              <a:gd name="T6" fmla="*/ 50 w 115"/>
              <a:gd name="T7" fmla="*/ 0 h 112"/>
              <a:gd name="T8" fmla="*/ 58 w 115"/>
              <a:gd name="T9" fmla="*/ 0 h 112"/>
              <a:gd name="T10" fmla="*/ 113 w 115"/>
              <a:gd name="T11" fmla="*/ 49 h 112"/>
              <a:gd name="T12" fmla="*/ 102 w 115"/>
              <a:gd name="T13" fmla="*/ 90 h 112"/>
              <a:gd name="T14" fmla="*/ 65 w 115"/>
              <a:gd name="T15" fmla="*/ 112 h 112"/>
              <a:gd name="T16" fmla="*/ 58 w 115"/>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2">
                <a:moveTo>
                  <a:pt x="58" y="112"/>
                </a:moveTo>
                <a:cubicBezTo>
                  <a:pt x="30" y="112"/>
                  <a:pt x="6" y="91"/>
                  <a:pt x="2" y="63"/>
                </a:cubicBezTo>
                <a:cubicBezTo>
                  <a:pt x="0" y="48"/>
                  <a:pt x="4" y="34"/>
                  <a:pt x="13" y="22"/>
                </a:cubicBezTo>
                <a:cubicBezTo>
                  <a:pt x="22" y="10"/>
                  <a:pt x="36" y="2"/>
                  <a:pt x="50" y="0"/>
                </a:cubicBezTo>
                <a:cubicBezTo>
                  <a:pt x="53" y="0"/>
                  <a:pt x="55" y="0"/>
                  <a:pt x="58" y="0"/>
                </a:cubicBezTo>
                <a:cubicBezTo>
                  <a:pt x="86" y="0"/>
                  <a:pt x="110" y="21"/>
                  <a:pt x="113" y="49"/>
                </a:cubicBezTo>
                <a:cubicBezTo>
                  <a:pt x="115" y="64"/>
                  <a:pt x="111" y="78"/>
                  <a:pt x="102" y="90"/>
                </a:cubicBezTo>
                <a:cubicBezTo>
                  <a:pt x="93" y="102"/>
                  <a:pt x="80" y="110"/>
                  <a:pt x="65" y="112"/>
                </a:cubicBezTo>
                <a:cubicBezTo>
                  <a:pt x="63" y="112"/>
                  <a:pt x="60" y="112"/>
                  <a:pt x="58"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5" name="ïŝḷîḓè"/>
          <p:cNvSpPr/>
          <p:nvPr/>
        </p:nvSpPr>
        <p:spPr bwMode="auto">
          <a:xfrm>
            <a:off x="2895395" y="2809325"/>
            <a:ext cx="120925" cy="116325"/>
          </a:xfrm>
          <a:custGeom>
            <a:avLst/>
            <a:gdLst>
              <a:gd name="T0" fmla="*/ 66 w 129"/>
              <a:gd name="T1" fmla="*/ 12 h 124"/>
              <a:gd name="T2" fmla="*/ 116 w 129"/>
              <a:gd name="T3" fmla="*/ 55 h 124"/>
              <a:gd name="T4" fmla="*/ 72 w 129"/>
              <a:gd name="T5" fmla="*/ 112 h 124"/>
              <a:gd name="T6" fmla="*/ 66 w 129"/>
              <a:gd name="T7" fmla="*/ 112 h 124"/>
              <a:gd name="T8" fmla="*/ 16 w 129"/>
              <a:gd name="T9" fmla="*/ 69 h 124"/>
              <a:gd name="T10" fmla="*/ 59 w 129"/>
              <a:gd name="T11" fmla="*/ 12 h 124"/>
              <a:gd name="T12" fmla="*/ 66 w 129"/>
              <a:gd name="T13" fmla="*/ 12 h 124"/>
              <a:gd name="T14" fmla="*/ 66 w 129"/>
              <a:gd name="T15" fmla="*/ 0 h 124"/>
              <a:gd name="T16" fmla="*/ 66 w 129"/>
              <a:gd name="T17" fmla="*/ 0 h 124"/>
              <a:gd name="T18" fmla="*/ 58 w 129"/>
              <a:gd name="T19" fmla="*/ 1 h 124"/>
              <a:gd name="T20" fmla="*/ 5 w 129"/>
              <a:gd name="T21" fmla="*/ 70 h 124"/>
              <a:gd name="T22" fmla="*/ 66 w 129"/>
              <a:gd name="T23" fmla="*/ 124 h 124"/>
              <a:gd name="T24" fmla="*/ 74 w 129"/>
              <a:gd name="T25" fmla="*/ 123 h 124"/>
              <a:gd name="T26" fmla="*/ 115 w 129"/>
              <a:gd name="T27" fmla="*/ 100 h 124"/>
              <a:gd name="T28" fmla="*/ 127 w 129"/>
              <a:gd name="T29" fmla="*/ 54 h 124"/>
              <a:gd name="T30" fmla="*/ 66 w 129"/>
              <a:gd name="T3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4">
                <a:moveTo>
                  <a:pt x="66" y="12"/>
                </a:moveTo>
                <a:cubicBezTo>
                  <a:pt x="91" y="12"/>
                  <a:pt x="112" y="30"/>
                  <a:pt x="116" y="55"/>
                </a:cubicBezTo>
                <a:cubicBezTo>
                  <a:pt x="119" y="83"/>
                  <a:pt x="100" y="108"/>
                  <a:pt x="72" y="112"/>
                </a:cubicBezTo>
                <a:cubicBezTo>
                  <a:pt x="70" y="112"/>
                  <a:pt x="68" y="112"/>
                  <a:pt x="66" y="112"/>
                </a:cubicBezTo>
                <a:cubicBezTo>
                  <a:pt x="41" y="112"/>
                  <a:pt x="19" y="94"/>
                  <a:pt x="16" y="69"/>
                </a:cubicBezTo>
                <a:cubicBezTo>
                  <a:pt x="12" y="41"/>
                  <a:pt x="32" y="16"/>
                  <a:pt x="59" y="12"/>
                </a:cubicBezTo>
                <a:cubicBezTo>
                  <a:pt x="61" y="12"/>
                  <a:pt x="64" y="12"/>
                  <a:pt x="66" y="12"/>
                </a:cubicBezTo>
                <a:moveTo>
                  <a:pt x="66" y="0"/>
                </a:moveTo>
                <a:cubicBezTo>
                  <a:pt x="66" y="0"/>
                  <a:pt x="66" y="0"/>
                  <a:pt x="66" y="0"/>
                </a:cubicBezTo>
                <a:cubicBezTo>
                  <a:pt x="63" y="0"/>
                  <a:pt x="60" y="1"/>
                  <a:pt x="58" y="1"/>
                </a:cubicBezTo>
                <a:cubicBezTo>
                  <a:pt x="24" y="5"/>
                  <a:pt x="0" y="36"/>
                  <a:pt x="5" y="70"/>
                </a:cubicBezTo>
                <a:cubicBezTo>
                  <a:pt x="9" y="101"/>
                  <a:pt x="35" y="124"/>
                  <a:pt x="66" y="124"/>
                </a:cubicBezTo>
                <a:cubicBezTo>
                  <a:pt x="68" y="124"/>
                  <a:pt x="71" y="123"/>
                  <a:pt x="74" y="123"/>
                </a:cubicBezTo>
                <a:cubicBezTo>
                  <a:pt x="90" y="121"/>
                  <a:pt x="105" y="113"/>
                  <a:pt x="115" y="100"/>
                </a:cubicBezTo>
                <a:cubicBezTo>
                  <a:pt x="125" y="87"/>
                  <a:pt x="129" y="70"/>
                  <a:pt x="127" y="54"/>
                </a:cubicBezTo>
                <a:cubicBezTo>
                  <a:pt x="123" y="23"/>
                  <a:pt x="97" y="0"/>
                  <a:pt x="66" y="0"/>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6" name="iṡlïḓè"/>
          <p:cNvSpPr/>
          <p:nvPr/>
        </p:nvSpPr>
        <p:spPr bwMode="auto">
          <a:xfrm>
            <a:off x="2597025" y="2656196"/>
            <a:ext cx="25631" cy="34175"/>
          </a:xfrm>
          <a:custGeom>
            <a:avLst/>
            <a:gdLst>
              <a:gd name="T0" fmla="*/ 5 w 27"/>
              <a:gd name="T1" fmla="*/ 18 h 37"/>
              <a:gd name="T2" fmla="*/ 1 w 27"/>
              <a:gd name="T3" fmla="*/ 11 h 37"/>
              <a:gd name="T4" fmla="*/ 1 w 27"/>
              <a:gd name="T5" fmla="*/ 7 h 37"/>
              <a:gd name="T6" fmla="*/ 3 w 27"/>
              <a:gd name="T7" fmla="*/ 4 h 37"/>
              <a:gd name="T8" fmla="*/ 6 w 27"/>
              <a:gd name="T9" fmla="*/ 1 h 37"/>
              <a:gd name="T10" fmla="*/ 11 w 27"/>
              <a:gd name="T11" fmla="*/ 0 h 37"/>
              <a:gd name="T12" fmla="*/ 15 w 27"/>
              <a:gd name="T13" fmla="*/ 0 h 37"/>
              <a:gd name="T14" fmla="*/ 19 w 27"/>
              <a:gd name="T15" fmla="*/ 2 h 37"/>
              <a:gd name="T16" fmla="*/ 22 w 27"/>
              <a:gd name="T17" fmla="*/ 4 h 37"/>
              <a:gd name="T18" fmla="*/ 23 w 27"/>
              <a:gd name="T19" fmla="*/ 8 h 37"/>
              <a:gd name="T20" fmla="*/ 21 w 27"/>
              <a:gd name="T21" fmla="*/ 16 h 37"/>
              <a:gd name="T22" fmla="*/ 27 w 27"/>
              <a:gd name="T23" fmla="*/ 24 h 37"/>
              <a:gd name="T24" fmla="*/ 26 w 27"/>
              <a:gd name="T25" fmla="*/ 28 h 37"/>
              <a:gd name="T26" fmla="*/ 24 w 27"/>
              <a:gd name="T27" fmla="*/ 32 h 37"/>
              <a:gd name="T28" fmla="*/ 21 w 27"/>
              <a:gd name="T29" fmla="*/ 35 h 37"/>
              <a:gd name="T30" fmla="*/ 15 w 27"/>
              <a:gd name="T31" fmla="*/ 37 h 37"/>
              <a:gd name="T32" fmla="*/ 10 w 27"/>
              <a:gd name="T33" fmla="*/ 37 h 37"/>
              <a:gd name="T34" fmla="*/ 6 w 27"/>
              <a:gd name="T35" fmla="*/ 35 h 37"/>
              <a:gd name="T36" fmla="*/ 3 w 27"/>
              <a:gd name="T37" fmla="*/ 32 h 37"/>
              <a:gd name="T38" fmla="*/ 1 w 27"/>
              <a:gd name="T39" fmla="*/ 27 h 37"/>
              <a:gd name="T40" fmla="*/ 2 w 27"/>
              <a:gd name="T41" fmla="*/ 22 h 37"/>
              <a:gd name="T42" fmla="*/ 5 w 27"/>
              <a:gd name="T43" fmla="*/ 18 h 37"/>
              <a:gd name="T44" fmla="*/ 8 w 27"/>
              <a:gd name="T45" fmla="*/ 11 h 37"/>
              <a:gd name="T46" fmla="*/ 9 w 27"/>
              <a:gd name="T47" fmla="*/ 12 h 37"/>
              <a:gd name="T48" fmla="*/ 10 w 27"/>
              <a:gd name="T49" fmla="*/ 13 h 37"/>
              <a:gd name="T50" fmla="*/ 11 w 27"/>
              <a:gd name="T51" fmla="*/ 14 h 37"/>
              <a:gd name="T52" fmla="*/ 12 w 27"/>
              <a:gd name="T53" fmla="*/ 14 h 37"/>
              <a:gd name="T54" fmla="*/ 15 w 27"/>
              <a:gd name="T55" fmla="*/ 13 h 37"/>
              <a:gd name="T56" fmla="*/ 16 w 27"/>
              <a:gd name="T57" fmla="*/ 10 h 37"/>
              <a:gd name="T58" fmla="*/ 14 w 27"/>
              <a:gd name="T59" fmla="*/ 7 h 37"/>
              <a:gd name="T60" fmla="*/ 11 w 27"/>
              <a:gd name="T61" fmla="*/ 7 h 37"/>
              <a:gd name="T62" fmla="*/ 9 w 27"/>
              <a:gd name="T63" fmla="*/ 8 h 37"/>
              <a:gd name="T64" fmla="*/ 8 w 27"/>
              <a:gd name="T65" fmla="*/ 11 h 37"/>
              <a:gd name="T66" fmla="*/ 9 w 27"/>
              <a:gd name="T67" fmla="*/ 25 h 37"/>
              <a:gd name="T68" fmla="*/ 10 w 27"/>
              <a:gd name="T69" fmla="*/ 27 h 37"/>
              <a:gd name="T70" fmla="*/ 11 w 27"/>
              <a:gd name="T71" fmla="*/ 29 h 37"/>
              <a:gd name="T72" fmla="*/ 13 w 27"/>
              <a:gd name="T73" fmla="*/ 30 h 37"/>
              <a:gd name="T74" fmla="*/ 14 w 27"/>
              <a:gd name="T75" fmla="*/ 30 h 37"/>
              <a:gd name="T76" fmla="*/ 16 w 27"/>
              <a:gd name="T77" fmla="*/ 29 h 37"/>
              <a:gd name="T78" fmla="*/ 18 w 27"/>
              <a:gd name="T79" fmla="*/ 28 h 37"/>
              <a:gd name="T80" fmla="*/ 18 w 27"/>
              <a:gd name="T81" fmla="*/ 26 h 37"/>
              <a:gd name="T82" fmla="*/ 19 w 27"/>
              <a:gd name="T83" fmla="*/ 24 h 37"/>
              <a:gd name="T84" fmla="*/ 17 w 27"/>
              <a:gd name="T85" fmla="*/ 21 h 37"/>
              <a:gd name="T86" fmla="*/ 13 w 27"/>
              <a:gd name="T87" fmla="*/ 20 h 37"/>
              <a:gd name="T88" fmla="*/ 11 w 27"/>
              <a:gd name="T89" fmla="*/ 20 h 37"/>
              <a:gd name="T90" fmla="*/ 10 w 27"/>
              <a:gd name="T91" fmla="*/ 22 h 37"/>
              <a:gd name="T92" fmla="*/ 9 w 27"/>
              <a:gd name="T93" fmla="*/ 23 h 37"/>
              <a:gd name="T94" fmla="*/ 9 w 27"/>
              <a:gd name="T95"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 h="37">
                <a:moveTo>
                  <a:pt x="5" y="18"/>
                </a:moveTo>
                <a:cubicBezTo>
                  <a:pt x="2" y="16"/>
                  <a:pt x="1" y="14"/>
                  <a:pt x="1" y="11"/>
                </a:cubicBezTo>
                <a:cubicBezTo>
                  <a:pt x="0" y="10"/>
                  <a:pt x="1" y="8"/>
                  <a:pt x="1" y="7"/>
                </a:cubicBezTo>
                <a:cubicBezTo>
                  <a:pt x="1" y="6"/>
                  <a:pt x="2" y="5"/>
                  <a:pt x="3" y="4"/>
                </a:cubicBezTo>
                <a:cubicBezTo>
                  <a:pt x="4" y="3"/>
                  <a:pt x="5" y="2"/>
                  <a:pt x="6" y="1"/>
                </a:cubicBezTo>
                <a:cubicBezTo>
                  <a:pt x="7" y="0"/>
                  <a:pt x="9" y="0"/>
                  <a:pt x="11" y="0"/>
                </a:cubicBezTo>
                <a:cubicBezTo>
                  <a:pt x="12" y="0"/>
                  <a:pt x="14" y="0"/>
                  <a:pt x="15" y="0"/>
                </a:cubicBezTo>
                <a:cubicBezTo>
                  <a:pt x="17" y="0"/>
                  <a:pt x="18" y="1"/>
                  <a:pt x="19" y="2"/>
                </a:cubicBezTo>
                <a:cubicBezTo>
                  <a:pt x="20" y="2"/>
                  <a:pt x="21" y="3"/>
                  <a:pt x="22" y="4"/>
                </a:cubicBezTo>
                <a:cubicBezTo>
                  <a:pt x="23" y="6"/>
                  <a:pt x="23" y="7"/>
                  <a:pt x="23" y="8"/>
                </a:cubicBezTo>
                <a:cubicBezTo>
                  <a:pt x="23" y="11"/>
                  <a:pt x="23" y="13"/>
                  <a:pt x="21" y="16"/>
                </a:cubicBezTo>
                <a:cubicBezTo>
                  <a:pt x="24" y="17"/>
                  <a:pt x="26" y="20"/>
                  <a:pt x="27" y="24"/>
                </a:cubicBezTo>
                <a:cubicBezTo>
                  <a:pt x="27" y="25"/>
                  <a:pt x="27" y="27"/>
                  <a:pt x="26" y="28"/>
                </a:cubicBezTo>
                <a:cubicBezTo>
                  <a:pt x="26" y="30"/>
                  <a:pt x="25" y="31"/>
                  <a:pt x="24" y="32"/>
                </a:cubicBezTo>
                <a:cubicBezTo>
                  <a:pt x="23" y="34"/>
                  <a:pt x="22" y="35"/>
                  <a:pt x="21" y="35"/>
                </a:cubicBezTo>
                <a:cubicBezTo>
                  <a:pt x="19" y="36"/>
                  <a:pt x="17" y="37"/>
                  <a:pt x="15" y="37"/>
                </a:cubicBezTo>
                <a:cubicBezTo>
                  <a:pt x="14" y="37"/>
                  <a:pt x="12" y="37"/>
                  <a:pt x="10" y="37"/>
                </a:cubicBezTo>
                <a:cubicBezTo>
                  <a:pt x="8" y="36"/>
                  <a:pt x="7" y="36"/>
                  <a:pt x="6" y="35"/>
                </a:cubicBezTo>
                <a:cubicBezTo>
                  <a:pt x="4" y="34"/>
                  <a:pt x="3" y="33"/>
                  <a:pt x="3" y="32"/>
                </a:cubicBezTo>
                <a:cubicBezTo>
                  <a:pt x="2" y="30"/>
                  <a:pt x="1" y="29"/>
                  <a:pt x="1" y="27"/>
                </a:cubicBezTo>
                <a:cubicBezTo>
                  <a:pt x="1" y="25"/>
                  <a:pt x="1" y="24"/>
                  <a:pt x="2" y="22"/>
                </a:cubicBezTo>
                <a:cubicBezTo>
                  <a:pt x="2" y="20"/>
                  <a:pt x="3" y="19"/>
                  <a:pt x="5" y="18"/>
                </a:cubicBezTo>
                <a:close/>
                <a:moveTo>
                  <a:pt x="8" y="11"/>
                </a:moveTo>
                <a:cubicBezTo>
                  <a:pt x="8" y="11"/>
                  <a:pt x="9" y="12"/>
                  <a:pt x="9" y="12"/>
                </a:cubicBezTo>
                <a:cubicBezTo>
                  <a:pt x="9" y="13"/>
                  <a:pt x="9" y="13"/>
                  <a:pt x="10" y="13"/>
                </a:cubicBezTo>
                <a:cubicBezTo>
                  <a:pt x="10" y="14"/>
                  <a:pt x="11" y="14"/>
                  <a:pt x="11" y="14"/>
                </a:cubicBezTo>
                <a:cubicBezTo>
                  <a:pt x="11" y="14"/>
                  <a:pt x="12" y="14"/>
                  <a:pt x="12" y="14"/>
                </a:cubicBezTo>
                <a:cubicBezTo>
                  <a:pt x="13" y="14"/>
                  <a:pt x="14" y="14"/>
                  <a:pt x="15" y="13"/>
                </a:cubicBezTo>
                <a:cubicBezTo>
                  <a:pt x="16" y="12"/>
                  <a:pt x="16" y="11"/>
                  <a:pt x="16" y="10"/>
                </a:cubicBezTo>
                <a:cubicBezTo>
                  <a:pt x="15" y="9"/>
                  <a:pt x="15" y="8"/>
                  <a:pt x="14" y="7"/>
                </a:cubicBezTo>
                <a:cubicBezTo>
                  <a:pt x="13" y="7"/>
                  <a:pt x="12" y="7"/>
                  <a:pt x="11" y="7"/>
                </a:cubicBezTo>
                <a:cubicBezTo>
                  <a:pt x="10" y="7"/>
                  <a:pt x="10" y="7"/>
                  <a:pt x="9" y="8"/>
                </a:cubicBezTo>
                <a:cubicBezTo>
                  <a:pt x="8" y="9"/>
                  <a:pt x="8" y="10"/>
                  <a:pt x="8" y="11"/>
                </a:cubicBezTo>
                <a:close/>
                <a:moveTo>
                  <a:pt x="9" y="25"/>
                </a:moveTo>
                <a:cubicBezTo>
                  <a:pt x="9" y="26"/>
                  <a:pt x="9" y="27"/>
                  <a:pt x="10" y="27"/>
                </a:cubicBezTo>
                <a:cubicBezTo>
                  <a:pt x="10" y="28"/>
                  <a:pt x="10" y="28"/>
                  <a:pt x="11" y="29"/>
                </a:cubicBezTo>
                <a:cubicBezTo>
                  <a:pt x="11" y="29"/>
                  <a:pt x="12" y="29"/>
                  <a:pt x="13" y="30"/>
                </a:cubicBezTo>
                <a:cubicBezTo>
                  <a:pt x="13" y="30"/>
                  <a:pt x="14" y="30"/>
                  <a:pt x="14" y="30"/>
                </a:cubicBezTo>
                <a:cubicBezTo>
                  <a:pt x="15" y="30"/>
                  <a:pt x="16" y="30"/>
                  <a:pt x="16" y="29"/>
                </a:cubicBezTo>
                <a:cubicBezTo>
                  <a:pt x="17" y="29"/>
                  <a:pt x="17" y="28"/>
                  <a:pt x="18" y="28"/>
                </a:cubicBezTo>
                <a:cubicBezTo>
                  <a:pt x="18" y="27"/>
                  <a:pt x="18" y="27"/>
                  <a:pt x="18" y="26"/>
                </a:cubicBezTo>
                <a:cubicBezTo>
                  <a:pt x="19" y="26"/>
                  <a:pt x="19" y="25"/>
                  <a:pt x="19" y="24"/>
                </a:cubicBezTo>
                <a:cubicBezTo>
                  <a:pt x="18" y="23"/>
                  <a:pt x="18" y="22"/>
                  <a:pt x="17" y="21"/>
                </a:cubicBezTo>
                <a:cubicBezTo>
                  <a:pt x="16" y="20"/>
                  <a:pt x="14" y="20"/>
                  <a:pt x="13" y="20"/>
                </a:cubicBezTo>
                <a:cubicBezTo>
                  <a:pt x="12" y="20"/>
                  <a:pt x="12" y="20"/>
                  <a:pt x="11" y="20"/>
                </a:cubicBezTo>
                <a:cubicBezTo>
                  <a:pt x="11" y="21"/>
                  <a:pt x="10" y="21"/>
                  <a:pt x="10" y="22"/>
                </a:cubicBezTo>
                <a:cubicBezTo>
                  <a:pt x="10" y="22"/>
                  <a:pt x="9" y="23"/>
                  <a:pt x="9" y="23"/>
                </a:cubicBezTo>
                <a:cubicBezTo>
                  <a:pt x="9" y="24"/>
                  <a:pt x="9" y="25"/>
                  <a:pt x="9" y="25"/>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7" name="íṣḻïďé"/>
          <p:cNvSpPr/>
          <p:nvPr/>
        </p:nvSpPr>
        <p:spPr bwMode="auto">
          <a:xfrm>
            <a:off x="2624627" y="2652253"/>
            <a:ext cx="24974" cy="35489"/>
          </a:xfrm>
          <a:custGeom>
            <a:avLst/>
            <a:gdLst>
              <a:gd name="T0" fmla="*/ 8 w 27"/>
              <a:gd name="T1" fmla="*/ 37 h 38"/>
              <a:gd name="T2" fmla="*/ 2 w 27"/>
              <a:gd name="T3" fmla="*/ 34 h 38"/>
              <a:gd name="T4" fmla="*/ 4 w 27"/>
              <a:gd name="T5" fmla="*/ 30 h 38"/>
              <a:gd name="T6" fmla="*/ 8 w 27"/>
              <a:gd name="T7" fmla="*/ 25 h 38"/>
              <a:gd name="T8" fmla="*/ 13 w 27"/>
              <a:gd name="T9" fmla="*/ 16 h 38"/>
              <a:gd name="T10" fmla="*/ 15 w 27"/>
              <a:gd name="T11" fmla="*/ 10 h 38"/>
              <a:gd name="T12" fmla="*/ 14 w 27"/>
              <a:gd name="T13" fmla="*/ 8 h 38"/>
              <a:gd name="T14" fmla="*/ 11 w 27"/>
              <a:gd name="T15" fmla="*/ 7 h 38"/>
              <a:gd name="T16" fmla="*/ 9 w 27"/>
              <a:gd name="T17" fmla="*/ 9 h 38"/>
              <a:gd name="T18" fmla="*/ 8 w 27"/>
              <a:gd name="T19" fmla="*/ 12 h 38"/>
              <a:gd name="T20" fmla="*/ 7 w 27"/>
              <a:gd name="T21" fmla="*/ 15 h 38"/>
              <a:gd name="T22" fmla="*/ 5 w 27"/>
              <a:gd name="T23" fmla="*/ 16 h 38"/>
              <a:gd name="T24" fmla="*/ 2 w 27"/>
              <a:gd name="T25" fmla="*/ 15 h 38"/>
              <a:gd name="T26" fmla="*/ 0 w 27"/>
              <a:gd name="T27" fmla="*/ 13 h 38"/>
              <a:gd name="T28" fmla="*/ 0 w 27"/>
              <a:gd name="T29" fmla="*/ 9 h 38"/>
              <a:gd name="T30" fmla="*/ 2 w 27"/>
              <a:gd name="T31" fmla="*/ 6 h 38"/>
              <a:gd name="T32" fmla="*/ 6 w 27"/>
              <a:gd name="T33" fmla="*/ 2 h 38"/>
              <a:gd name="T34" fmla="*/ 11 w 27"/>
              <a:gd name="T35" fmla="*/ 0 h 38"/>
              <a:gd name="T36" fmla="*/ 15 w 27"/>
              <a:gd name="T37" fmla="*/ 0 h 38"/>
              <a:gd name="T38" fmla="*/ 19 w 27"/>
              <a:gd name="T39" fmla="*/ 2 h 38"/>
              <a:gd name="T40" fmla="*/ 22 w 27"/>
              <a:gd name="T41" fmla="*/ 5 h 38"/>
              <a:gd name="T42" fmla="*/ 23 w 27"/>
              <a:gd name="T43" fmla="*/ 9 h 38"/>
              <a:gd name="T44" fmla="*/ 23 w 27"/>
              <a:gd name="T45" fmla="*/ 13 h 38"/>
              <a:gd name="T46" fmla="*/ 21 w 27"/>
              <a:gd name="T47" fmla="*/ 18 h 38"/>
              <a:gd name="T48" fmla="*/ 18 w 27"/>
              <a:gd name="T49" fmla="*/ 23 h 38"/>
              <a:gd name="T50" fmla="*/ 14 w 27"/>
              <a:gd name="T51" fmla="*/ 29 h 38"/>
              <a:gd name="T52" fmla="*/ 21 w 27"/>
              <a:gd name="T53" fmla="*/ 28 h 38"/>
              <a:gd name="T54" fmla="*/ 27 w 27"/>
              <a:gd name="T55" fmla="*/ 31 h 38"/>
              <a:gd name="T56" fmla="*/ 22 w 27"/>
              <a:gd name="T57" fmla="*/ 35 h 38"/>
              <a:gd name="T58" fmla="*/ 8 w 27"/>
              <a:gd name="T5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 h="38">
                <a:moveTo>
                  <a:pt x="8" y="37"/>
                </a:moveTo>
                <a:cubicBezTo>
                  <a:pt x="5" y="38"/>
                  <a:pt x="3" y="37"/>
                  <a:pt x="2" y="34"/>
                </a:cubicBezTo>
                <a:cubicBezTo>
                  <a:pt x="2" y="33"/>
                  <a:pt x="3" y="32"/>
                  <a:pt x="4" y="30"/>
                </a:cubicBezTo>
                <a:cubicBezTo>
                  <a:pt x="5" y="29"/>
                  <a:pt x="6" y="27"/>
                  <a:pt x="8" y="25"/>
                </a:cubicBezTo>
                <a:cubicBezTo>
                  <a:pt x="10" y="21"/>
                  <a:pt x="12" y="18"/>
                  <a:pt x="13" y="16"/>
                </a:cubicBezTo>
                <a:cubicBezTo>
                  <a:pt x="15" y="14"/>
                  <a:pt x="15" y="12"/>
                  <a:pt x="15" y="10"/>
                </a:cubicBezTo>
                <a:cubicBezTo>
                  <a:pt x="15" y="9"/>
                  <a:pt x="14" y="9"/>
                  <a:pt x="14" y="8"/>
                </a:cubicBezTo>
                <a:cubicBezTo>
                  <a:pt x="13" y="8"/>
                  <a:pt x="12" y="7"/>
                  <a:pt x="11" y="7"/>
                </a:cubicBezTo>
                <a:cubicBezTo>
                  <a:pt x="11" y="8"/>
                  <a:pt x="10" y="8"/>
                  <a:pt x="9" y="9"/>
                </a:cubicBezTo>
                <a:cubicBezTo>
                  <a:pt x="9" y="9"/>
                  <a:pt x="8" y="10"/>
                  <a:pt x="8" y="12"/>
                </a:cubicBezTo>
                <a:cubicBezTo>
                  <a:pt x="8" y="13"/>
                  <a:pt x="7" y="14"/>
                  <a:pt x="7" y="15"/>
                </a:cubicBezTo>
                <a:cubicBezTo>
                  <a:pt x="7" y="16"/>
                  <a:pt x="6" y="16"/>
                  <a:pt x="5" y="16"/>
                </a:cubicBezTo>
                <a:cubicBezTo>
                  <a:pt x="4" y="16"/>
                  <a:pt x="3" y="16"/>
                  <a:pt x="2" y="15"/>
                </a:cubicBezTo>
                <a:cubicBezTo>
                  <a:pt x="1" y="15"/>
                  <a:pt x="0" y="14"/>
                  <a:pt x="0" y="13"/>
                </a:cubicBezTo>
                <a:cubicBezTo>
                  <a:pt x="0" y="12"/>
                  <a:pt x="0" y="11"/>
                  <a:pt x="0" y="9"/>
                </a:cubicBezTo>
                <a:cubicBezTo>
                  <a:pt x="1" y="8"/>
                  <a:pt x="1" y="7"/>
                  <a:pt x="2" y="6"/>
                </a:cubicBezTo>
                <a:cubicBezTo>
                  <a:pt x="3" y="4"/>
                  <a:pt x="4" y="3"/>
                  <a:pt x="6" y="2"/>
                </a:cubicBezTo>
                <a:cubicBezTo>
                  <a:pt x="7" y="1"/>
                  <a:pt x="9" y="0"/>
                  <a:pt x="11" y="0"/>
                </a:cubicBezTo>
                <a:cubicBezTo>
                  <a:pt x="12" y="0"/>
                  <a:pt x="14" y="0"/>
                  <a:pt x="15" y="0"/>
                </a:cubicBezTo>
                <a:cubicBezTo>
                  <a:pt x="17" y="1"/>
                  <a:pt x="18" y="1"/>
                  <a:pt x="19" y="2"/>
                </a:cubicBezTo>
                <a:cubicBezTo>
                  <a:pt x="20" y="3"/>
                  <a:pt x="21" y="4"/>
                  <a:pt x="22" y="5"/>
                </a:cubicBezTo>
                <a:cubicBezTo>
                  <a:pt x="23" y="6"/>
                  <a:pt x="23" y="7"/>
                  <a:pt x="23" y="9"/>
                </a:cubicBezTo>
                <a:cubicBezTo>
                  <a:pt x="24" y="10"/>
                  <a:pt x="23" y="12"/>
                  <a:pt x="23" y="13"/>
                </a:cubicBezTo>
                <a:cubicBezTo>
                  <a:pt x="23" y="15"/>
                  <a:pt x="22" y="16"/>
                  <a:pt x="21" y="18"/>
                </a:cubicBezTo>
                <a:cubicBezTo>
                  <a:pt x="20" y="19"/>
                  <a:pt x="19" y="21"/>
                  <a:pt x="18" y="23"/>
                </a:cubicBezTo>
                <a:cubicBezTo>
                  <a:pt x="17" y="25"/>
                  <a:pt x="15" y="27"/>
                  <a:pt x="14" y="29"/>
                </a:cubicBezTo>
                <a:cubicBezTo>
                  <a:pt x="21" y="28"/>
                  <a:pt x="21" y="28"/>
                  <a:pt x="21" y="28"/>
                </a:cubicBezTo>
                <a:cubicBezTo>
                  <a:pt x="25" y="27"/>
                  <a:pt x="27" y="28"/>
                  <a:pt x="27" y="31"/>
                </a:cubicBezTo>
                <a:cubicBezTo>
                  <a:pt x="27" y="33"/>
                  <a:pt x="26" y="35"/>
                  <a:pt x="22" y="35"/>
                </a:cubicBezTo>
                <a:lnTo>
                  <a:pt x="8" y="37"/>
                </a:ln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8" name="is1íḍè"/>
          <p:cNvSpPr/>
          <p:nvPr/>
        </p:nvSpPr>
        <p:spPr bwMode="auto">
          <a:xfrm>
            <a:off x="2928912" y="2849414"/>
            <a:ext cx="28917" cy="34832"/>
          </a:xfrm>
          <a:custGeom>
            <a:avLst/>
            <a:gdLst>
              <a:gd name="T0" fmla="*/ 18 w 31"/>
              <a:gd name="T1" fmla="*/ 29 h 37"/>
              <a:gd name="T2" fmla="*/ 6 w 31"/>
              <a:gd name="T3" fmla="*/ 30 h 37"/>
              <a:gd name="T4" fmla="*/ 2 w 31"/>
              <a:gd name="T5" fmla="*/ 30 h 37"/>
              <a:gd name="T6" fmla="*/ 0 w 31"/>
              <a:gd name="T7" fmla="*/ 28 h 37"/>
              <a:gd name="T8" fmla="*/ 1 w 31"/>
              <a:gd name="T9" fmla="*/ 25 h 37"/>
              <a:gd name="T10" fmla="*/ 2 w 31"/>
              <a:gd name="T11" fmla="*/ 23 h 37"/>
              <a:gd name="T12" fmla="*/ 10 w 31"/>
              <a:gd name="T13" fmla="*/ 5 h 37"/>
              <a:gd name="T14" fmla="*/ 12 w 31"/>
              <a:gd name="T15" fmla="*/ 2 h 37"/>
              <a:gd name="T16" fmla="*/ 15 w 31"/>
              <a:gd name="T17" fmla="*/ 1 h 37"/>
              <a:gd name="T18" fmla="*/ 20 w 31"/>
              <a:gd name="T19" fmla="*/ 2 h 37"/>
              <a:gd name="T20" fmla="*/ 23 w 31"/>
              <a:gd name="T21" fmla="*/ 8 h 37"/>
              <a:gd name="T22" fmla="*/ 24 w 31"/>
              <a:gd name="T23" fmla="*/ 21 h 37"/>
              <a:gd name="T24" fmla="*/ 25 w 31"/>
              <a:gd name="T25" fmla="*/ 21 h 37"/>
              <a:gd name="T26" fmla="*/ 25 w 31"/>
              <a:gd name="T27" fmla="*/ 21 h 37"/>
              <a:gd name="T28" fmla="*/ 29 w 31"/>
              <a:gd name="T29" fmla="*/ 21 h 37"/>
              <a:gd name="T30" fmla="*/ 30 w 31"/>
              <a:gd name="T31" fmla="*/ 23 h 37"/>
              <a:gd name="T32" fmla="*/ 26 w 31"/>
              <a:gd name="T33" fmla="*/ 28 h 37"/>
              <a:gd name="T34" fmla="*/ 25 w 31"/>
              <a:gd name="T35" fmla="*/ 28 h 37"/>
              <a:gd name="T36" fmla="*/ 26 w 31"/>
              <a:gd name="T37" fmla="*/ 32 h 37"/>
              <a:gd name="T38" fmla="*/ 25 w 31"/>
              <a:gd name="T39" fmla="*/ 35 h 37"/>
              <a:gd name="T40" fmla="*/ 22 w 31"/>
              <a:gd name="T41" fmla="*/ 36 h 37"/>
              <a:gd name="T42" fmla="*/ 18 w 31"/>
              <a:gd name="T43" fmla="*/ 32 h 37"/>
              <a:gd name="T44" fmla="*/ 18 w 31"/>
              <a:gd name="T45" fmla="*/ 29 h 37"/>
              <a:gd name="T46" fmla="*/ 17 w 31"/>
              <a:gd name="T47" fmla="*/ 22 h 37"/>
              <a:gd name="T48" fmla="*/ 15 w 31"/>
              <a:gd name="T49" fmla="*/ 8 h 37"/>
              <a:gd name="T50" fmla="*/ 9 w 31"/>
              <a:gd name="T51" fmla="*/ 23 h 37"/>
              <a:gd name="T52" fmla="*/ 17 w 31"/>
              <a:gd name="T53"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7">
                <a:moveTo>
                  <a:pt x="18" y="29"/>
                </a:moveTo>
                <a:cubicBezTo>
                  <a:pt x="6" y="30"/>
                  <a:pt x="6" y="30"/>
                  <a:pt x="6" y="30"/>
                </a:cubicBezTo>
                <a:cubicBezTo>
                  <a:pt x="4" y="31"/>
                  <a:pt x="3" y="31"/>
                  <a:pt x="2" y="30"/>
                </a:cubicBezTo>
                <a:cubicBezTo>
                  <a:pt x="1" y="30"/>
                  <a:pt x="0" y="29"/>
                  <a:pt x="0" y="28"/>
                </a:cubicBezTo>
                <a:cubicBezTo>
                  <a:pt x="0" y="27"/>
                  <a:pt x="0" y="26"/>
                  <a:pt x="1" y="25"/>
                </a:cubicBezTo>
                <a:cubicBezTo>
                  <a:pt x="1" y="25"/>
                  <a:pt x="1" y="24"/>
                  <a:pt x="2" y="23"/>
                </a:cubicBezTo>
                <a:cubicBezTo>
                  <a:pt x="10" y="5"/>
                  <a:pt x="10" y="5"/>
                  <a:pt x="10" y="5"/>
                </a:cubicBezTo>
                <a:cubicBezTo>
                  <a:pt x="11" y="4"/>
                  <a:pt x="11" y="3"/>
                  <a:pt x="12" y="2"/>
                </a:cubicBezTo>
                <a:cubicBezTo>
                  <a:pt x="13" y="1"/>
                  <a:pt x="14" y="1"/>
                  <a:pt x="15" y="1"/>
                </a:cubicBezTo>
                <a:cubicBezTo>
                  <a:pt x="17" y="0"/>
                  <a:pt x="19" y="1"/>
                  <a:pt x="20" y="2"/>
                </a:cubicBezTo>
                <a:cubicBezTo>
                  <a:pt x="21" y="3"/>
                  <a:pt x="22" y="5"/>
                  <a:pt x="23" y="8"/>
                </a:cubicBezTo>
                <a:cubicBezTo>
                  <a:pt x="24" y="21"/>
                  <a:pt x="24" y="21"/>
                  <a:pt x="24" y="21"/>
                </a:cubicBezTo>
                <a:cubicBezTo>
                  <a:pt x="25" y="21"/>
                  <a:pt x="25" y="21"/>
                  <a:pt x="25" y="21"/>
                </a:cubicBezTo>
                <a:cubicBezTo>
                  <a:pt x="25" y="21"/>
                  <a:pt x="25" y="21"/>
                  <a:pt x="25" y="21"/>
                </a:cubicBezTo>
                <a:cubicBezTo>
                  <a:pt x="27" y="20"/>
                  <a:pt x="28" y="21"/>
                  <a:pt x="29" y="21"/>
                </a:cubicBezTo>
                <a:cubicBezTo>
                  <a:pt x="30" y="22"/>
                  <a:pt x="30" y="22"/>
                  <a:pt x="30" y="23"/>
                </a:cubicBezTo>
                <a:cubicBezTo>
                  <a:pt x="31" y="26"/>
                  <a:pt x="29" y="27"/>
                  <a:pt x="26" y="28"/>
                </a:cubicBezTo>
                <a:cubicBezTo>
                  <a:pt x="25" y="28"/>
                  <a:pt x="25" y="28"/>
                  <a:pt x="25" y="28"/>
                </a:cubicBezTo>
                <a:cubicBezTo>
                  <a:pt x="26" y="32"/>
                  <a:pt x="26" y="32"/>
                  <a:pt x="26" y="32"/>
                </a:cubicBezTo>
                <a:cubicBezTo>
                  <a:pt x="26" y="33"/>
                  <a:pt x="26" y="34"/>
                  <a:pt x="25" y="35"/>
                </a:cubicBezTo>
                <a:cubicBezTo>
                  <a:pt x="24" y="36"/>
                  <a:pt x="24" y="36"/>
                  <a:pt x="22" y="36"/>
                </a:cubicBezTo>
                <a:cubicBezTo>
                  <a:pt x="20" y="37"/>
                  <a:pt x="19" y="35"/>
                  <a:pt x="18" y="32"/>
                </a:cubicBezTo>
                <a:lnTo>
                  <a:pt x="18" y="29"/>
                </a:lnTo>
                <a:close/>
                <a:moveTo>
                  <a:pt x="17" y="22"/>
                </a:moveTo>
                <a:cubicBezTo>
                  <a:pt x="15" y="8"/>
                  <a:pt x="15" y="8"/>
                  <a:pt x="15" y="8"/>
                </a:cubicBezTo>
                <a:cubicBezTo>
                  <a:pt x="9" y="23"/>
                  <a:pt x="9" y="23"/>
                  <a:pt x="9" y="23"/>
                </a:cubicBezTo>
                <a:lnTo>
                  <a:pt x="17" y="22"/>
                </a:ln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9" name="îSḻiḑe"/>
          <p:cNvSpPr/>
          <p:nvPr/>
        </p:nvSpPr>
        <p:spPr bwMode="auto">
          <a:xfrm>
            <a:off x="2961116" y="2846128"/>
            <a:ext cx="24317" cy="35489"/>
          </a:xfrm>
          <a:custGeom>
            <a:avLst/>
            <a:gdLst>
              <a:gd name="T0" fmla="*/ 4 w 26"/>
              <a:gd name="T1" fmla="*/ 18 h 38"/>
              <a:gd name="T2" fmla="*/ 0 w 26"/>
              <a:gd name="T3" fmla="*/ 12 h 38"/>
              <a:gd name="T4" fmla="*/ 0 w 26"/>
              <a:gd name="T5" fmla="*/ 8 h 38"/>
              <a:gd name="T6" fmla="*/ 2 w 26"/>
              <a:gd name="T7" fmla="*/ 4 h 38"/>
              <a:gd name="T8" fmla="*/ 6 w 26"/>
              <a:gd name="T9" fmla="*/ 2 h 38"/>
              <a:gd name="T10" fmla="*/ 10 w 26"/>
              <a:gd name="T11" fmla="*/ 0 h 38"/>
              <a:gd name="T12" fmla="*/ 15 w 26"/>
              <a:gd name="T13" fmla="*/ 1 h 38"/>
              <a:gd name="T14" fmla="*/ 19 w 26"/>
              <a:gd name="T15" fmla="*/ 2 h 38"/>
              <a:gd name="T16" fmla="*/ 21 w 26"/>
              <a:gd name="T17" fmla="*/ 5 h 38"/>
              <a:gd name="T18" fmla="*/ 23 w 26"/>
              <a:gd name="T19" fmla="*/ 9 h 38"/>
              <a:gd name="T20" fmla="*/ 20 w 26"/>
              <a:gd name="T21" fmla="*/ 16 h 38"/>
              <a:gd name="T22" fmla="*/ 26 w 26"/>
              <a:gd name="T23" fmla="*/ 24 h 38"/>
              <a:gd name="T24" fmla="*/ 26 w 26"/>
              <a:gd name="T25" fmla="*/ 29 h 38"/>
              <a:gd name="T26" fmla="*/ 24 w 26"/>
              <a:gd name="T27" fmla="*/ 33 h 38"/>
              <a:gd name="T28" fmla="*/ 20 w 26"/>
              <a:gd name="T29" fmla="*/ 36 h 38"/>
              <a:gd name="T30" fmla="*/ 15 w 26"/>
              <a:gd name="T31" fmla="*/ 38 h 38"/>
              <a:gd name="T32" fmla="*/ 10 w 26"/>
              <a:gd name="T33" fmla="*/ 37 h 38"/>
              <a:gd name="T34" fmla="*/ 5 w 26"/>
              <a:gd name="T35" fmla="*/ 35 h 38"/>
              <a:gd name="T36" fmla="*/ 2 w 26"/>
              <a:gd name="T37" fmla="*/ 32 h 38"/>
              <a:gd name="T38" fmla="*/ 1 w 26"/>
              <a:gd name="T39" fmla="*/ 28 h 38"/>
              <a:gd name="T40" fmla="*/ 1 w 26"/>
              <a:gd name="T41" fmla="*/ 22 h 38"/>
              <a:gd name="T42" fmla="*/ 4 w 26"/>
              <a:gd name="T43" fmla="*/ 18 h 38"/>
              <a:gd name="T44" fmla="*/ 8 w 26"/>
              <a:gd name="T45" fmla="*/ 11 h 38"/>
              <a:gd name="T46" fmla="*/ 8 w 26"/>
              <a:gd name="T47" fmla="*/ 13 h 38"/>
              <a:gd name="T48" fmla="*/ 9 w 26"/>
              <a:gd name="T49" fmla="*/ 14 h 38"/>
              <a:gd name="T50" fmla="*/ 10 w 26"/>
              <a:gd name="T51" fmla="*/ 15 h 38"/>
              <a:gd name="T52" fmla="*/ 12 w 26"/>
              <a:gd name="T53" fmla="*/ 15 h 38"/>
              <a:gd name="T54" fmla="*/ 14 w 26"/>
              <a:gd name="T55" fmla="*/ 13 h 38"/>
              <a:gd name="T56" fmla="*/ 15 w 26"/>
              <a:gd name="T57" fmla="*/ 10 h 38"/>
              <a:gd name="T58" fmla="*/ 14 w 26"/>
              <a:gd name="T59" fmla="*/ 8 h 38"/>
              <a:gd name="T60" fmla="*/ 11 w 26"/>
              <a:gd name="T61" fmla="*/ 7 h 38"/>
              <a:gd name="T62" fmla="*/ 9 w 26"/>
              <a:gd name="T63" fmla="*/ 9 h 38"/>
              <a:gd name="T64" fmla="*/ 8 w 26"/>
              <a:gd name="T65" fmla="*/ 11 h 38"/>
              <a:gd name="T66" fmla="*/ 9 w 26"/>
              <a:gd name="T67" fmla="*/ 26 h 38"/>
              <a:gd name="T68" fmla="*/ 9 w 26"/>
              <a:gd name="T69" fmla="*/ 28 h 38"/>
              <a:gd name="T70" fmla="*/ 10 w 26"/>
              <a:gd name="T71" fmla="*/ 29 h 38"/>
              <a:gd name="T72" fmla="*/ 12 w 26"/>
              <a:gd name="T73" fmla="*/ 30 h 38"/>
              <a:gd name="T74" fmla="*/ 14 w 26"/>
              <a:gd name="T75" fmla="*/ 30 h 38"/>
              <a:gd name="T76" fmla="*/ 16 w 26"/>
              <a:gd name="T77" fmla="*/ 30 h 38"/>
              <a:gd name="T78" fmla="*/ 17 w 26"/>
              <a:gd name="T79" fmla="*/ 28 h 38"/>
              <a:gd name="T80" fmla="*/ 18 w 26"/>
              <a:gd name="T81" fmla="*/ 27 h 38"/>
              <a:gd name="T82" fmla="*/ 18 w 26"/>
              <a:gd name="T83" fmla="*/ 25 h 38"/>
              <a:gd name="T84" fmla="*/ 16 w 26"/>
              <a:gd name="T85" fmla="*/ 21 h 38"/>
              <a:gd name="T86" fmla="*/ 13 w 26"/>
              <a:gd name="T87" fmla="*/ 20 h 38"/>
              <a:gd name="T88" fmla="*/ 11 w 26"/>
              <a:gd name="T89" fmla="*/ 21 h 38"/>
              <a:gd name="T90" fmla="*/ 9 w 26"/>
              <a:gd name="T91" fmla="*/ 22 h 38"/>
              <a:gd name="T92" fmla="*/ 9 w 26"/>
              <a:gd name="T93" fmla="*/ 24 h 38"/>
              <a:gd name="T94" fmla="*/ 9 w 26"/>
              <a:gd name="T95"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 h="38">
                <a:moveTo>
                  <a:pt x="4" y="18"/>
                </a:moveTo>
                <a:cubicBezTo>
                  <a:pt x="2" y="17"/>
                  <a:pt x="0" y="15"/>
                  <a:pt x="0" y="12"/>
                </a:cubicBezTo>
                <a:cubicBezTo>
                  <a:pt x="0" y="10"/>
                  <a:pt x="0" y="9"/>
                  <a:pt x="0" y="8"/>
                </a:cubicBezTo>
                <a:cubicBezTo>
                  <a:pt x="1" y="6"/>
                  <a:pt x="1" y="5"/>
                  <a:pt x="2" y="4"/>
                </a:cubicBezTo>
                <a:cubicBezTo>
                  <a:pt x="3" y="3"/>
                  <a:pt x="4" y="2"/>
                  <a:pt x="6" y="2"/>
                </a:cubicBezTo>
                <a:cubicBezTo>
                  <a:pt x="7" y="1"/>
                  <a:pt x="8" y="1"/>
                  <a:pt x="10" y="0"/>
                </a:cubicBezTo>
                <a:cubicBezTo>
                  <a:pt x="12" y="0"/>
                  <a:pt x="13" y="0"/>
                  <a:pt x="15" y="1"/>
                </a:cubicBezTo>
                <a:cubicBezTo>
                  <a:pt x="16" y="1"/>
                  <a:pt x="17" y="1"/>
                  <a:pt x="19" y="2"/>
                </a:cubicBezTo>
                <a:cubicBezTo>
                  <a:pt x="20" y="3"/>
                  <a:pt x="21" y="4"/>
                  <a:pt x="21" y="5"/>
                </a:cubicBezTo>
                <a:cubicBezTo>
                  <a:pt x="22" y="6"/>
                  <a:pt x="22" y="7"/>
                  <a:pt x="23" y="9"/>
                </a:cubicBezTo>
                <a:cubicBezTo>
                  <a:pt x="23" y="12"/>
                  <a:pt x="22" y="14"/>
                  <a:pt x="20" y="16"/>
                </a:cubicBezTo>
                <a:cubicBezTo>
                  <a:pt x="24" y="18"/>
                  <a:pt x="26" y="21"/>
                  <a:pt x="26" y="24"/>
                </a:cubicBezTo>
                <a:cubicBezTo>
                  <a:pt x="26" y="26"/>
                  <a:pt x="26" y="28"/>
                  <a:pt x="26" y="29"/>
                </a:cubicBezTo>
                <a:cubicBezTo>
                  <a:pt x="25" y="30"/>
                  <a:pt x="25" y="32"/>
                  <a:pt x="24" y="33"/>
                </a:cubicBezTo>
                <a:cubicBezTo>
                  <a:pt x="23" y="34"/>
                  <a:pt x="21" y="35"/>
                  <a:pt x="20" y="36"/>
                </a:cubicBezTo>
                <a:cubicBezTo>
                  <a:pt x="19" y="37"/>
                  <a:pt x="17" y="37"/>
                  <a:pt x="15" y="38"/>
                </a:cubicBezTo>
                <a:cubicBezTo>
                  <a:pt x="13" y="38"/>
                  <a:pt x="11" y="38"/>
                  <a:pt x="10" y="37"/>
                </a:cubicBezTo>
                <a:cubicBezTo>
                  <a:pt x="8" y="37"/>
                  <a:pt x="6" y="36"/>
                  <a:pt x="5" y="35"/>
                </a:cubicBezTo>
                <a:cubicBezTo>
                  <a:pt x="4" y="34"/>
                  <a:pt x="3" y="33"/>
                  <a:pt x="2" y="32"/>
                </a:cubicBezTo>
                <a:cubicBezTo>
                  <a:pt x="1" y="31"/>
                  <a:pt x="1" y="29"/>
                  <a:pt x="1" y="28"/>
                </a:cubicBezTo>
                <a:cubicBezTo>
                  <a:pt x="0" y="26"/>
                  <a:pt x="1" y="24"/>
                  <a:pt x="1" y="22"/>
                </a:cubicBezTo>
                <a:cubicBezTo>
                  <a:pt x="2" y="21"/>
                  <a:pt x="3" y="19"/>
                  <a:pt x="4" y="18"/>
                </a:cubicBezTo>
                <a:close/>
                <a:moveTo>
                  <a:pt x="8" y="11"/>
                </a:moveTo>
                <a:cubicBezTo>
                  <a:pt x="8" y="12"/>
                  <a:pt x="8" y="12"/>
                  <a:pt x="8" y="13"/>
                </a:cubicBezTo>
                <a:cubicBezTo>
                  <a:pt x="9" y="13"/>
                  <a:pt x="9" y="14"/>
                  <a:pt x="9" y="14"/>
                </a:cubicBezTo>
                <a:cubicBezTo>
                  <a:pt x="10" y="14"/>
                  <a:pt x="10" y="14"/>
                  <a:pt x="10" y="15"/>
                </a:cubicBezTo>
                <a:cubicBezTo>
                  <a:pt x="11" y="15"/>
                  <a:pt x="11" y="15"/>
                  <a:pt x="12" y="15"/>
                </a:cubicBezTo>
                <a:cubicBezTo>
                  <a:pt x="13" y="15"/>
                  <a:pt x="14" y="14"/>
                  <a:pt x="14" y="13"/>
                </a:cubicBezTo>
                <a:cubicBezTo>
                  <a:pt x="15" y="12"/>
                  <a:pt x="15" y="12"/>
                  <a:pt x="15" y="10"/>
                </a:cubicBezTo>
                <a:cubicBezTo>
                  <a:pt x="15" y="9"/>
                  <a:pt x="14" y="9"/>
                  <a:pt x="14" y="8"/>
                </a:cubicBezTo>
                <a:cubicBezTo>
                  <a:pt x="13" y="7"/>
                  <a:pt x="12" y="7"/>
                  <a:pt x="11" y="7"/>
                </a:cubicBezTo>
                <a:cubicBezTo>
                  <a:pt x="10" y="7"/>
                  <a:pt x="9" y="8"/>
                  <a:pt x="9" y="9"/>
                </a:cubicBezTo>
                <a:cubicBezTo>
                  <a:pt x="8" y="9"/>
                  <a:pt x="8" y="10"/>
                  <a:pt x="8" y="11"/>
                </a:cubicBezTo>
                <a:close/>
                <a:moveTo>
                  <a:pt x="9" y="26"/>
                </a:moveTo>
                <a:cubicBezTo>
                  <a:pt x="9" y="27"/>
                  <a:pt x="9" y="27"/>
                  <a:pt x="9" y="28"/>
                </a:cubicBezTo>
                <a:cubicBezTo>
                  <a:pt x="10" y="28"/>
                  <a:pt x="10" y="29"/>
                  <a:pt x="10" y="29"/>
                </a:cubicBezTo>
                <a:cubicBezTo>
                  <a:pt x="11" y="30"/>
                  <a:pt x="11" y="30"/>
                  <a:pt x="12" y="30"/>
                </a:cubicBezTo>
                <a:cubicBezTo>
                  <a:pt x="13" y="30"/>
                  <a:pt x="13" y="30"/>
                  <a:pt x="14" y="30"/>
                </a:cubicBezTo>
                <a:cubicBezTo>
                  <a:pt x="15" y="30"/>
                  <a:pt x="15" y="30"/>
                  <a:pt x="16" y="30"/>
                </a:cubicBezTo>
                <a:cubicBezTo>
                  <a:pt x="16" y="29"/>
                  <a:pt x="17" y="29"/>
                  <a:pt x="17" y="28"/>
                </a:cubicBezTo>
                <a:cubicBezTo>
                  <a:pt x="17" y="28"/>
                  <a:pt x="18" y="27"/>
                  <a:pt x="18" y="27"/>
                </a:cubicBezTo>
                <a:cubicBezTo>
                  <a:pt x="18" y="26"/>
                  <a:pt x="18" y="25"/>
                  <a:pt x="18" y="25"/>
                </a:cubicBezTo>
                <a:cubicBezTo>
                  <a:pt x="18" y="23"/>
                  <a:pt x="17" y="22"/>
                  <a:pt x="16" y="21"/>
                </a:cubicBezTo>
                <a:cubicBezTo>
                  <a:pt x="15" y="20"/>
                  <a:pt x="14" y="20"/>
                  <a:pt x="13" y="20"/>
                </a:cubicBezTo>
                <a:cubicBezTo>
                  <a:pt x="12" y="20"/>
                  <a:pt x="11" y="21"/>
                  <a:pt x="11" y="21"/>
                </a:cubicBezTo>
                <a:cubicBezTo>
                  <a:pt x="10" y="21"/>
                  <a:pt x="10" y="22"/>
                  <a:pt x="9" y="22"/>
                </a:cubicBezTo>
                <a:cubicBezTo>
                  <a:pt x="9" y="23"/>
                  <a:pt x="9" y="23"/>
                  <a:pt x="9" y="24"/>
                </a:cubicBezTo>
                <a:cubicBezTo>
                  <a:pt x="8" y="25"/>
                  <a:pt x="8" y="25"/>
                  <a:pt x="9" y="26"/>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0" name="îS1îďe"/>
          <p:cNvSpPr/>
          <p:nvPr/>
        </p:nvSpPr>
        <p:spPr bwMode="auto">
          <a:xfrm>
            <a:off x="2577309" y="3112953"/>
            <a:ext cx="41404" cy="38775"/>
          </a:xfrm>
          <a:custGeom>
            <a:avLst/>
            <a:gdLst>
              <a:gd name="T0" fmla="*/ 22 w 44"/>
              <a:gd name="T1" fmla="*/ 42 h 42"/>
              <a:gd name="T2" fmla="*/ 1 w 44"/>
              <a:gd name="T3" fmla="*/ 24 h 42"/>
              <a:gd name="T4" fmla="*/ 5 w 44"/>
              <a:gd name="T5" fmla="*/ 9 h 42"/>
              <a:gd name="T6" fmla="*/ 19 w 44"/>
              <a:gd name="T7" fmla="*/ 1 h 42"/>
              <a:gd name="T8" fmla="*/ 22 w 44"/>
              <a:gd name="T9" fmla="*/ 0 h 42"/>
              <a:gd name="T10" fmla="*/ 42 w 44"/>
              <a:gd name="T11" fmla="*/ 19 h 42"/>
              <a:gd name="T12" fmla="*/ 24 w 44"/>
              <a:gd name="T13" fmla="*/ 42 h 42"/>
              <a:gd name="T14" fmla="*/ 22 w 44"/>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2">
                <a:moveTo>
                  <a:pt x="22" y="42"/>
                </a:moveTo>
                <a:cubicBezTo>
                  <a:pt x="11" y="42"/>
                  <a:pt x="2" y="35"/>
                  <a:pt x="1" y="24"/>
                </a:cubicBezTo>
                <a:cubicBezTo>
                  <a:pt x="0" y="19"/>
                  <a:pt x="1" y="13"/>
                  <a:pt x="5" y="9"/>
                </a:cubicBezTo>
                <a:cubicBezTo>
                  <a:pt x="8" y="4"/>
                  <a:pt x="13" y="1"/>
                  <a:pt x="19" y="1"/>
                </a:cubicBezTo>
                <a:cubicBezTo>
                  <a:pt x="20" y="0"/>
                  <a:pt x="21" y="0"/>
                  <a:pt x="22" y="0"/>
                </a:cubicBezTo>
                <a:cubicBezTo>
                  <a:pt x="32" y="0"/>
                  <a:pt x="41" y="8"/>
                  <a:pt x="42" y="19"/>
                </a:cubicBezTo>
                <a:cubicBezTo>
                  <a:pt x="44" y="30"/>
                  <a:pt x="36" y="41"/>
                  <a:pt x="24" y="42"/>
                </a:cubicBezTo>
                <a:cubicBezTo>
                  <a:pt x="23" y="42"/>
                  <a:pt x="22" y="42"/>
                  <a:pt x="22"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1" name="ïṣḻide"/>
          <p:cNvSpPr/>
          <p:nvPr/>
        </p:nvSpPr>
        <p:spPr bwMode="auto">
          <a:xfrm>
            <a:off x="2572051" y="3109010"/>
            <a:ext cx="51262" cy="47976"/>
          </a:xfrm>
          <a:custGeom>
            <a:avLst/>
            <a:gdLst>
              <a:gd name="T0" fmla="*/ 28 w 55"/>
              <a:gd name="T1" fmla="*/ 9 h 51"/>
              <a:gd name="T2" fmla="*/ 44 w 55"/>
              <a:gd name="T3" fmla="*/ 23 h 51"/>
              <a:gd name="T4" fmla="*/ 30 w 55"/>
              <a:gd name="T5" fmla="*/ 42 h 51"/>
              <a:gd name="T6" fmla="*/ 28 w 55"/>
              <a:gd name="T7" fmla="*/ 42 h 51"/>
              <a:gd name="T8" fmla="*/ 11 w 55"/>
              <a:gd name="T9" fmla="*/ 28 h 51"/>
              <a:gd name="T10" fmla="*/ 25 w 55"/>
              <a:gd name="T11" fmla="*/ 9 h 51"/>
              <a:gd name="T12" fmla="*/ 28 w 55"/>
              <a:gd name="T13" fmla="*/ 9 h 51"/>
              <a:gd name="T14" fmla="*/ 28 w 55"/>
              <a:gd name="T15" fmla="*/ 0 h 51"/>
              <a:gd name="T16" fmla="*/ 28 w 55"/>
              <a:gd name="T17" fmla="*/ 0 h 51"/>
              <a:gd name="T18" fmla="*/ 24 w 55"/>
              <a:gd name="T19" fmla="*/ 0 h 51"/>
              <a:gd name="T20" fmla="*/ 2 w 55"/>
              <a:gd name="T21" fmla="*/ 29 h 51"/>
              <a:gd name="T22" fmla="*/ 28 w 55"/>
              <a:gd name="T23" fmla="*/ 51 h 51"/>
              <a:gd name="T24" fmla="*/ 31 w 55"/>
              <a:gd name="T25" fmla="*/ 51 h 51"/>
              <a:gd name="T26" fmla="*/ 53 w 55"/>
              <a:gd name="T27" fmla="*/ 22 h 51"/>
              <a:gd name="T28" fmla="*/ 28 w 55"/>
              <a:gd name="T2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1">
                <a:moveTo>
                  <a:pt x="28" y="9"/>
                </a:moveTo>
                <a:cubicBezTo>
                  <a:pt x="36" y="9"/>
                  <a:pt x="43" y="15"/>
                  <a:pt x="44" y="23"/>
                </a:cubicBezTo>
                <a:cubicBezTo>
                  <a:pt x="45" y="32"/>
                  <a:pt x="39" y="40"/>
                  <a:pt x="30" y="42"/>
                </a:cubicBezTo>
                <a:cubicBezTo>
                  <a:pt x="29" y="42"/>
                  <a:pt x="28" y="42"/>
                  <a:pt x="28" y="42"/>
                </a:cubicBezTo>
                <a:cubicBezTo>
                  <a:pt x="19" y="42"/>
                  <a:pt x="12" y="36"/>
                  <a:pt x="11" y="28"/>
                </a:cubicBezTo>
                <a:cubicBezTo>
                  <a:pt x="10" y="19"/>
                  <a:pt x="16" y="10"/>
                  <a:pt x="25" y="9"/>
                </a:cubicBezTo>
                <a:cubicBezTo>
                  <a:pt x="26" y="9"/>
                  <a:pt x="27" y="9"/>
                  <a:pt x="28" y="9"/>
                </a:cubicBezTo>
                <a:moveTo>
                  <a:pt x="28" y="0"/>
                </a:moveTo>
                <a:cubicBezTo>
                  <a:pt x="28" y="0"/>
                  <a:pt x="28" y="0"/>
                  <a:pt x="28" y="0"/>
                </a:cubicBezTo>
                <a:cubicBezTo>
                  <a:pt x="26" y="0"/>
                  <a:pt x="25" y="0"/>
                  <a:pt x="24" y="0"/>
                </a:cubicBezTo>
                <a:cubicBezTo>
                  <a:pt x="10" y="2"/>
                  <a:pt x="0" y="15"/>
                  <a:pt x="2" y="29"/>
                </a:cubicBezTo>
                <a:cubicBezTo>
                  <a:pt x="4" y="42"/>
                  <a:pt x="15" y="51"/>
                  <a:pt x="28" y="51"/>
                </a:cubicBezTo>
                <a:cubicBezTo>
                  <a:pt x="29" y="51"/>
                  <a:pt x="30" y="51"/>
                  <a:pt x="31" y="51"/>
                </a:cubicBezTo>
                <a:cubicBezTo>
                  <a:pt x="45" y="49"/>
                  <a:pt x="55" y="36"/>
                  <a:pt x="53" y="22"/>
                </a:cubicBezTo>
                <a:cubicBezTo>
                  <a:pt x="51" y="9"/>
                  <a:pt x="40" y="0"/>
                  <a:pt x="28" y="0"/>
                </a:cubicBezTo>
                <a:close/>
              </a:path>
            </a:pathLst>
          </a:custGeom>
          <a:solidFill>
            <a:srgbClr val="FF646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2" name="ïś1ïḑe"/>
          <p:cNvSpPr/>
          <p:nvPr/>
        </p:nvSpPr>
        <p:spPr bwMode="auto">
          <a:xfrm>
            <a:off x="2893423" y="3156985"/>
            <a:ext cx="41404" cy="40090"/>
          </a:xfrm>
          <a:custGeom>
            <a:avLst/>
            <a:gdLst>
              <a:gd name="T0" fmla="*/ 22 w 44"/>
              <a:gd name="T1" fmla="*/ 43 h 43"/>
              <a:gd name="T2" fmla="*/ 1 w 44"/>
              <a:gd name="T3" fmla="*/ 24 h 43"/>
              <a:gd name="T4" fmla="*/ 19 w 44"/>
              <a:gd name="T5" fmla="*/ 1 h 43"/>
              <a:gd name="T6" fmla="*/ 22 w 44"/>
              <a:gd name="T7" fmla="*/ 0 h 43"/>
              <a:gd name="T8" fmla="*/ 43 w 44"/>
              <a:gd name="T9" fmla="*/ 19 h 43"/>
              <a:gd name="T10" fmla="*/ 39 w 44"/>
              <a:gd name="T11" fmla="*/ 34 h 43"/>
              <a:gd name="T12" fmla="*/ 25 w 44"/>
              <a:gd name="T13" fmla="*/ 42 h 43"/>
              <a:gd name="T14" fmla="*/ 22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22" y="43"/>
                </a:moveTo>
                <a:cubicBezTo>
                  <a:pt x="12" y="43"/>
                  <a:pt x="3" y="35"/>
                  <a:pt x="1" y="24"/>
                </a:cubicBezTo>
                <a:cubicBezTo>
                  <a:pt x="0" y="13"/>
                  <a:pt x="8" y="2"/>
                  <a:pt x="19" y="1"/>
                </a:cubicBezTo>
                <a:cubicBezTo>
                  <a:pt x="20" y="1"/>
                  <a:pt x="21" y="0"/>
                  <a:pt x="22" y="0"/>
                </a:cubicBezTo>
                <a:cubicBezTo>
                  <a:pt x="33" y="0"/>
                  <a:pt x="42" y="8"/>
                  <a:pt x="43" y="19"/>
                </a:cubicBezTo>
                <a:cubicBezTo>
                  <a:pt x="44" y="24"/>
                  <a:pt x="42" y="30"/>
                  <a:pt x="39" y="34"/>
                </a:cubicBezTo>
                <a:cubicBezTo>
                  <a:pt x="35" y="39"/>
                  <a:pt x="30" y="42"/>
                  <a:pt x="25" y="42"/>
                </a:cubicBezTo>
                <a:cubicBezTo>
                  <a:pt x="24" y="43"/>
                  <a:pt x="23" y="43"/>
                  <a:pt x="2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3" name="işļíďé"/>
          <p:cNvSpPr/>
          <p:nvPr/>
        </p:nvSpPr>
        <p:spPr bwMode="auto">
          <a:xfrm>
            <a:off x="2888823" y="3153042"/>
            <a:ext cx="51262" cy="47319"/>
          </a:xfrm>
          <a:custGeom>
            <a:avLst/>
            <a:gdLst>
              <a:gd name="T0" fmla="*/ 27 w 55"/>
              <a:gd name="T1" fmla="*/ 9 h 51"/>
              <a:gd name="T2" fmla="*/ 43 w 55"/>
              <a:gd name="T3" fmla="*/ 23 h 51"/>
              <a:gd name="T4" fmla="*/ 29 w 55"/>
              <a:gd name="T5" fmla="*/ 42 h 51"/>
              <a:gd name="T6" fmla="*/ 27 w 55"/>
              <a:gd name="T7" fmla="*/ 42 h 51"/>
              <a:gd name="T8" fmla="*/ 11 w 55"/>
              <a:gd name="T9" fmla="*/ 28 h 51"/>
              <a:gd name="T10" fmla="*/ 25 w 55"/>
              <a:gd name="T11" fmla="*/ 9 h 51"/>
              <a:gd name="T12" fmla="*/ 27 w 55"/>
              <a:gd name="T13" fmla="*/ 9 h 51"/>
              <a:gd name="T14" fmla="*/ 27 w 55"/>
              <a:gd name="T15" fmla="*/ 0 h 51"/>
              <a:gd name="T16" fmla="*/ 27 w 55"/>
              <a:gd name="T17" fmla="*/ 0 h 51"/>
              <a:gd name="T18" fmla="*/ 24 w 55"/>
              <a:gd name="T19" fmla="*/ 0 h 51"/>
              <a:gd name="T20" fmla="*/ 2 w 55"/>
              <a:gd name="T21" fmla="*/ 29 h 51"/>
              <a:gd name="T22" fmla="*/ 27 w 55"/>
              <a:gd name="T23" fmla="*/ 51 h 51"/>
              <a:gd name="T24" fmla="*/ 31 w 55"/>
              <a:gd name="T25" fmla="*/ 51 h 51"/>
              <a:gd name="T26" fmla="*/ 53 w 55"/>
              <a:gd name="T27" fmla="*/ 22 h 51"/>
              <a:gd name="T28" fmla="*/ 27 w 55"/>
              <a:gd name="T2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1">
                <a:moveTo>
                  <a:pt x="27" y="9"/>
                </a:moveTo>
                <a:cubicBezTo>
                  <a:pt x="35" y="9"/>
                  <a:pt x="42" y="15"/>
                  <a:pt x="43" y="23"/>
                </a:cubicBezTo>
                <a:cubicBezTo>
                  <a:pt x="45" y="32"/>
                  <a:pt x="38" y="41"/>
                  <a:pt x="29" y="42"/>
                </a:cubicBezTo>
                <a:cubicBezTo>
                  <a:pt x="29" y="42"/>
                  <a:pt x="28" y="42"/>
                  <a:pt x="27" y="42"/>
                </a:cubicBezTo>
                <a:cubicBezTo>
                  <a:pt x="19" y="42"/>
                  <a:pt x="12" y="36"/>
                  <a:pt x="11" y="28"/>
                </a:cubicBezTo>
                <a:cubicBezTo>
                  <a:pt x="10" y="19"/>
                  <a:pt x="16" y="10"/>
                  <a:pt x="25" y="9"/>
                </a:cubicBezTo>
                <a:cubicBezTo>
                  <a:pt x="26" y="9"/>
                  <a:pt x="27" y="9"/>
                  <a:pt x="27" y="9"/>
                </a:cubicBezTo>
                <a:moveTo>
                  <a:pt x="27" y="0"/>
                </a:moveTo>
                <a:cubicBezTo>
                  <a:pt x="27" y="0"/>
                  <a:pt x="27" y="0"/>
                  <a:pt x="27" y="0"/>
                </a:cubicBezTo>
                <a:cubicBezTo>
                  <a:pt x="26" y="0"/>
                  <a:pt x="25" y="0"/>
                  <a:pt x="24" y="0"/>
                </a:cubicBezTo>
                <a:cubicBezTo>
                  <a:pt x="10" y="2"/>
                  <a:pt x="0" y="15"/>
                  <a:pt x="2" y="29"/>
                </a:cubicBezTo>
                <a:cubicBezTo>
                  <a:pt x="3" y="42"/>
                  <a:pt x="14" y="51"/>
                  <a:pt x="27" y="51"/>
                </a:cubicBezTo>
                <a:cubicBezTo>
                  <a:pt x="28" y="51"/>
                  <a:pt x="29" y="51"/>
                  <a:pt x="31" y="51"/>
                </a:cubicBezTo>
                <a:cubicBezTo>
                  <a:pt x="45" y="49"/>
                  <a:pt x="55" y="36"/>
                  <a:pt x="53" y="22"/>
                </a:cubicBezTo>
                <a:cubicBezTo>
                  <a:pt x="51" y="9"/>
                  <a:pt x="40" y="0"/>
                  <a:pt x="27" y="0"/>
                </a:cubicBezTo>
                <a:close/>
              </a:path>
            </a:pathLst>
          </a:custGeom>
          <a:solidFill>
            <a:srgbClr val="8C83D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4" name="iṩľíďé"/>
          <p:cNvSpPr/>
          <p:nvPr/>
        </p:nvSpPr>
        <p:spPr bwMode="auto">
          <a:xfrm>
            <a:off x="2581252" y="2115975"/>
            <a:ext cx="308229" cy="102524"/>
          </a:xfrm>
          <a:custGeom>
            <a:avLst/>
            <a:gdLst>
              <a:gd name="T0" fmla="*/ 6 w 469"/>
              <a:gd name="T1" fmla="*/ 0 h 156"/>
              <a:gd name="T2" fmla="*/ 0 w 469"/>
              <a:gd name="T3" fmla="*/ 21 h 156"/>
              <a:gd name="T4" fmla="*/ 292 w 469"/>
              <a:gd name="T5" fmla="*/ 156 h 156"/>
              <a:gd name="T6" fmla="*/ 469 w 469"/>
              <a:gd name="T7" fmla="*/ 134 h 156"/>
              <a:gd name="T8" fmla="*/ 439 w 469"/>
              <a:gd name="T9" fmla="*/ 121 h 156"/>
              <a:gd name="T10" fmla="*/ 411 w 469"/>
              <a:gd name="T11" fmla="*/ 119 h 156"/>
              <a:gd name="T12" fmla="*/ 412 w 469"/>
              <a:gd name="T13" fmla="*/ 111 h 156"/>
              <a:gd name="T14" fmla="*/ 372 w 469"/>
              <a:gd name="T15" fmla="*/ 95 h 156"/>
              <a:gd name="T16" fmla="*/ 367 w 469"/>
              <a:gd name="T17" fmla="*/ 109 h 156"/>
              <a:gd name="T18" fmla="*/ 308 w 469"/>
              <a:gd name="T19" fmla="*/ 78 h 156"/>
              <a:gd name="T20" fmla="*/ 6 w 46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156">
                <a:moveTo>
                  <a:pt x="6" y="0"/>
                </a:moveTo>
                <a:lnTo>
                  <a:pt x="0" y="21"/>
                </a:lnTo>
                <a:lnTo>
                  <a:pt x="292" y="156"/>
                </a:lnTo>
                <a:lnTo>
                  <a:pt x="469" y="134"/>
                </a:lnTo>
                <a:lnTo>
                  <a:pt x="439" y="121"/>
                </a:lnTo>
                <a:lnTo>
                  <a:pt x="411" y="119"/>
                </a:lnTo>
                <a:lnTo>
                  <a:pt x="412" y="111"/>
                </a:lnTo>
                <a:lnTo>
                  <a:pt x="372" y="95"/>
                </a:lnTo>
                <a:lnTo>
                  <a:pt x="367" y="109"/>
                </a:lnTo>
                <a:lnTo>
                  <a:pt x="308" y="78"/>
                </a:lnTo>
                <a:lnTo>
                  <a:pt x="6" y="0"/>
                </a:lnTo>
                <a:close/>
              </a:path>
            </a:pathLst>
          </a:custGeom>
          <a:solidFill>
            <a:srgbClr val="9DACC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5" name="íşḷïḍé"/>
          <p:cNvSpPr/>
          <p:nvPr/>
        </p:nvSpPr>
        <p:spPr bwMode="auto">
          <a:xfrm>
            <a:off x="2581252" y="2115975"/>
            <a:ext cx="308229" cy="102524"/>
          </a:xfrm>
          <a:custGeom>
            <a:avLst/>
            <a:gdLst>
              <a:gd name="T0" fmla="*/ 6 w 469"/>
              <a:gd name="T1" fmla="*/ 0 h 156"/>
              <a:gd name="T2" fmla="*/ 0 w 469"/>
              <a:gd name="T3" fmla="*/ 21 h 156"/>
              <a:gd name="T4" fmla="*/ 292 w 469"/>
              <a:gd name="T5" fmla="*/ 156 h 156"/>
              <a:gd name="T6" fmla="*/ 469 w 469"/>
              <a:gd name="T7" fmla="*/ 134 h 156"/>
              <a:gd name="T8" fmla="*/ 439 w 469"/>
              <a:gd name="T9" fmla="*/ 121 h 156"/>
              <a:gd name="T10" fmla="*/ 411 w 469"/>
              <a:gd name="T11" fmla="*/ 119 h 156"/>
              <a:gd name="T12" fmla="*/ 412 w 469"/>
              <a:gd name="T13" fmla="*/ 111 h 156"/>
              <a:gd name="T14" fmla="*/ 372 w 469"/>
              <a:gd name="T15" fmla="*/ 95 h 156"/>
              <a:gd name="T16" fmla="*/ 367 w 469"/>
              <a:gd name="T17" fmla="*/ 109 h 156"/>
              <a:gd name="T18" fmla="*/ 308 w 469"/>
              <a:gd name="T19" fmla="*/ 78 h 156"/>
              <a:gd name="T20" fmla="*/ 6 w 46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156">
                <a:moveTo>
                  <a:pt x="6" y="0"/>
                </a:moveTo>
                <a:lnTo>
                  <a:pt x="0" y="21"/>
                </a:lnTo>
                <a:lnTo>
                  <a:pt x="292" y="156"/>
                </a:lnTo>
                <a:lnTo>
                  <a:pt x="469" y="134"/>
                </a:lnTo>
                <a:lnTo>
                  <a:pt x="439" y="121"/>
                </a:lnTo>
                <a:lnTo>
                  <a:pt x="411" y="119"/>
                </a:lnTo>
                <a:lnTo>
                  <a:pt x="412" y="111"/>
                </a:lnTo>
                <a:lnTo>
                  <a:pt x="372" y="95"/>
                </a:lnTo>
                <a:lnTo>
                  <a:pt x="367" y="109"/>
                </a:lnTo>
                <a:lnTo>
                  <a:pt x="308" y="78"/>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6" name="iŝḷïďè"/>
          <p:cNvSpPr/>
          <p:nvPr/>
        </p:nvSpPr>
        <p:spPr bwMode="auto">
          <a:xfrm>
            <a:off x="2851363" y="2188924"/>
            <a:ext cx="18402" cy="6572"/>
          </a:xfrm>
          <a:custGeom>
            <a:avLst/>
            <a:gdLst>
              <a:gd name="T0" fmla="*/ 1 w 28"/>
              <a:gd name="T1" fmla="*/ 0 h 10"/>
              <a:gd name="T2" fmla="*/ 0 w 28"/>
              <a:gd name="T3" fmla="*/ 8 h 10"/>
              <a:gd name="T4" fmla="*/ 28 w 28"/>
              <a:gd name="T5" fmla="*/ 10 h 10"/>
              <a:gd name="T6" fmla="*/ 1 w 28"/>
              <a:gd name="T7" fmla="*/ 0 h 10"/>
            </a:gdLst>
            <a:ahLst/>
            <a:cxnLst>
              <a:cxn ang="0">
                <a:pos x="T0" y="T1"/>
              </a:cxn>
              <a:cxn ang="0">
                <a:pos x="T2" y="T3"/>
              </a:cxn>
              <a:cxn ang="0">
                <a:pos x="T4" y="T5"/>
              </a:cxn>
              <a:cxn ang="0">
                <a:pos x="T6" y="T7"/>
              </a:cxn>
            </a:cxnLst>
            <a:rect l="0" t="0" r="r" b="b"/>
            <a:pathLst>
              <a:path w="28" h="10">
                <a:moveTo>
                  <a:pt x="1" y="0"/>
                </a:moveTo>
                <a:lnTo>
                  <a:pt x="0" y="8"/>
                </a:lnTo>
                <a:lnTo>
                  <a:pt x="28" y="10"/>
                </a:lnTo>
                <a:lnTo>
                  <a:pt x="1"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7" name="ï$1ïḍe"/>
          <p:cNvSpPr/>
          <p:nvPr/>
        </p:nvSpPr>
        <p:spPr bwMode="auto">
          <a:xfrm>
            <a:off x="2851363" y="2188924"/>
            <a:ext cx="18402" cy="6572"/>
          </a:xfrm>
          <a:custGeom>
            <a:avLst/>
            <a:gdLst>
              <a:gd name="T0" fmla="*/ 1 w 28"/>
              <a:gd name="T1" fmla="*/ 0 h 10"/>
              <a:gd name="T2" fmla="*/ 0 w 28"/>
              <a:gd name="T3" fmla="*/ 8 h 10"/>
              <a:gd name="T4" fmla="*/ 28 w 28"/>
              <a:gd name="T5" fmla="*/ 10 h 10"/>
              <a:gd name="T6" fmla="*/ 1 w 28"/>
              <a:gd name="T7" fmla="*/ 0 h 10"/>
            </a:gdLst>
            <a:ahLst/>
            <a:cxnLst>
              <a:cxn ang="0">
                <a:pos x="T0" y="T1"/>
              </a:cxn>
              <a:cxn ang="0">
                <a:pos x="T2" y="T3"/>
              </a:cxn>
              <a:cxn ang="0">
                <a:pos x="T4" y="T5"/>
              </a:cxn>
              <a:cxn ang="0">
                <a:pos x="T6" y="T7"/>
              </a:cxn>
            </a:cxnLst>
            <a:rect l="0" t="0" r="r" b="b"/>
            <a:pathLst>
              <a:path w="28" h="10">
                <a:moveTo>
                  <a:pt x="1" y="0"/>
                </a:moveTo>
                <a:lnTo>
                  <a:pt x="0" y="8"/>
                </a:lnTo>
                <a:lnTo>
                  <a:pt x="28" y="1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8" name="íšľïdé"/>
          <p:cNvSpPr/>
          <p:nvPr/>
        </p:nvSpPr>
        <p:spPr bwMode="auto">
          <a:xfrm>
            <a:off x="3896317" y="2599019"/>
            <a:ext cx="327287" cy="188618"/>
          </a:xfrm>
          <a:custGeom>
            <a:avLst/>
            <a:gdLst>
              <a:gd name="T0" fmla="*/ 10 w 498"/>
              <a:gd name="T1" fmla="*/ 72 h 287"/>
              <a:gd name="T2" fmla="*/ 17 w 498"/>
              <a:gd name="T3" fmla="*/ 121 h 287"/>
              <a:gd name="T4" fmla="*/ 470 w 498"/>
              <a:gd name="T5" fmla="*/ 287 h 287"/>
              <a:gd name="T6" fmla="*/ 498 w 498"/>
              <a:gd name="T7" fmla="*/ 195 h 287"/>
              <a:gd name="T8" fmla="*/ 324 w 498"/>
              <a:gd name="T9" fmla="*/ 126 h 287"/>
              <a:gd name="T10" fmla="*/ 10 w 498"/>
              <a:gd name="T11" fmla="*/ 72 h 287"/>
              <a:gd name="T12" fmla="*/ 0 w 498"/>
              <a:gd name="T13" fmla="*/ 0 h 287"/>
              <a:gd name="T14" fmla="*/ 6 w 498"/>
              <a:gd name="T15" fmla="*/ 42 h 287"/>
              <a:gd name="T16" fmla="*/ 191 w 498"/>
              <a:gd name="T17" fmla="*/ 75 h 287"/>
              <a:gd name="T18" fmla="*/ 0 w 498"/>
              <a:gd name="T1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287">
                <a:moveTo>
                  <a:pt x="10" y="72"/>
                </a:moveTo>
                <a:lnTo>
                  <a:pt x="17" y="121"/>
                </a:lnTo>
                <a:lnTo>
                  <a:pt x="470" y="287"/>
                </a:lnTo>
                <a:lnTo>
                  <a:pt x="498" y="195"/>
                </a:lnTo>
                <a:lnTo>
                  <a:pt x="324" y="126"/>
                </a:lnTo>
                <a:lnTo>
                  <a:pt x="10" y="72"/>
                </a:lnTo>
                <a:close/>
                <a:moveTo>
                  <a:pt x="0" y="0"/>
                </a:moveTo>
                <a:lnTo>
                  <a:pt x="6" y="42"/>
                </a:lnTo>
                <a:lnTo>
                  <a:pt x="191" y="75"/>
                </a:lnTo>
                <a:lnTo>
                  <a:pt x="0" y="0"/>
                </a:lnTo>
                <a:close/>
              </a:path>
            </a:pathLst>
          </a:custGeom>
          <a:solidFill>
            <a:srgbClr val="99A9CB"/>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9" name="î$1îḓè"/>
          <p:cNvSpPr/>
          <p:nvPr/>
        </p:nvSpPr>
        <p:spPr bwMode="auto">
          <a:xfrm>
            <a:off x="3896317" y="2599019"/>
            <a:ext cx="327287" cy="188618"/>
          </a:xfrm>
          <a:custGeom>
            <a:avLst/>
            <a:gdLst>
              <a:gd name="T0" fmla="*/ 10 w 498"/>
              <a:gd name="T1" fmla="*/ 72 h 287"/>
              <a:gd name="T2" fmla="*/ 17 w 498"/>
              <a:gd name="T3" fmla="*/ 121 h 287"/>
              <a:gd name="T4" fmla="*/ 470 w 498"/>
              <a:gd name="T5" fmla="*/ 287 h 287"/>
              <a:gd name="T6" fmla="*/ 498 w 498"/>
              <a:gd name="T7" fmla="*/ 195 h 287"/>
              <a:gd name="T8" fmla="*/ 324 w 498"/>
              <a:gd name="T9" fmla="*/ 126 h 287"/>
              <a:gd name="T10" fmla="*/ 10 w 498"/>
              <a:gd name="T11" fmla="*/ 72 h 287"/>
              <a:gd name="T12" fmla="*/ 0 w 498"/>
              <a:gd name="T13" fmla="*/ 0 h 287"/>
              <a:gd name="T14" fmla="*/ 6 w 498"/>
              <a:gd name="T15" fmla="*/ 42 h 287"/>
              <a:gd name="T16" fmla="*/ 191 w 498"/>
              <a:gd name="T17" fmla="*/ 75 h 287"/>
              <a:gd name="T18" fmla="*/ 0 w 498"/>
              <a:gd name="T1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287">
                <a:moveTo>
                  <a:pt x="10" y="72"/>
                </a:moveTo>
                <a:lnTo>
                  <a:pt x="17" y="121"/>
                </a:lnTo>
                <a:lnTo>
                  <a:pt x="470" y="287"/>
                </a:lnTo>
                <a:lnTo>
                  <a:pt x="498" y="195"/>
                </a:lnTo>
                <a:lnTo>
                  <a:pt x="324" y="126"/>
                </a:lnTo>
                <a:lnTo>
                  <a:pt x="10" y="72"/>
                </a:lnTo>
                <a:moveTo>
                  <a:pt x="0" y="0"/>
                </a:moveTo>
                <a:lnTo>
                  <a:pt x="6" y="42"/>
                </a:lnTo>
                <a:lnTo>
                  <a:pt x="191" y="7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0" name="ïṣḷiḑe"/>
          <p:cNvSpPr/>
          <p:nvPr/>
        </p:nvSpPr>
        <p:spPr bwMode="auto">
          <a:xfrm>
            <a:off x="3900260" y="2626622"/>
            <a:ext cx="208991" cy="55205"/>
          </a:xfrm>
          <a:custGeom>
            <a:avLst/>
            <a:gdLst>
              <a:gd name="T0" fmla="*/ 0 w 318"/>
              <a:gd name="T1" fmla="*/ 0 h 84"/>
              <a:gd name="T2" fmla="*/ 4 w 318"/>
              <a:gd name="T3" fmla="*/ 30 h 84"/>
              <a:gd name="T4" fmla="*/ 318 w 318"/>
              <a:gd name="T5" fmla="*/ 84 h 84"/>
              <a:gd name="T6" fmla="*/ 185 w 318"/>
              <a:gd name="T7" fmla="*/ 33 h 84"/>
              <a:gd name="T8" fmla="*/ 0 w 318"/>
              <a:gd name="T9" fmla="*/ 0 h 84"/>
            </a:gdLst>
            <a:ahLst/>
            <a:cxnLst>
              <a:cxn ang="0">
                <a:pos x="T0" y="T1"/>
              </a:cxn>
              <a:cxn ang="0">
                <a:pos x="T2" y="T3"/>
              </a:cxn>
              <a:cxn ang="0">
                <a:pos x="T4" y="T5"/>
              </a:cxn>
              <a:cxn ang="0">
                <a:pos x="T6" y="T7"/>
              </a:cxn>
              <a:cxn ang="0">
                <a:pos x="T8" y="T9"/>
              </a:cxn>
            </a:cxnLst>
            <a:rect l="0" t="0" r="r" b="b"/>
            <a:pathLst>
              <a:path w="318" h="84">
                <a:moveTo>
                  <a:pt x="0" y="0"/>
                </a:moveTo>
                <a:lnTo>
                  <a:pt x="4" y="30"/>
                </a:lnTo>
                <a:lnTo>
                  <a:pt x="318" y="84"/>
                </a:lnTo>
                <a:lnTo>
                  <a:pt x="185" y="33"/>
                </a:lnTo>
                <a:lnTo>
                  <a:pt x="0" y="0"/>
                </a:lnTo>
                <a:close/>
              </a:path>
            </a:pathLst>
          </a:custGeom>
          <a:solidFill>
            <a:srgbClr val="5E6B8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1" name="íşḻíḓê"/>
          <p:cNvSpPr/>
          <p:nvPr/>
        </p:nvSpPr>
        <p:spPr bwMode="auto">
          <a:xfrm>
            <a:off x="3900260" y="2626622"/>
            <a:ext cx="208991" cy="55205"/>
          </a:xfrm>
          <a:custGeom>
            <a:avLst/>
            <a:gdLst>
              <a:gd name="T0" fmla="*/ 0 w 318"/>
              <a:gd name="T1" fmla="*/ 0 h 84"/>
              <a:gd name="T2" fmla="*/ 4 w 318"/>
              <a:gd name="T3" fmla="*/ 30 h 84"/>
              <a:gd name="T4" fmla="*/ 318 w 318"/>
              <a:gd name="T5" fmla="*/ 84 h 84"/>
              <a:gd name="T6" fmla="*/ 185 w 318"/>
              <a:gd name="T7" fmla="*/ 33 h 84"/>
              <a:gd name="T8" fmla="*/ 0 w 318"/>
              <a:gd name="T9" fmla="*/ 0 h 84"/>
            </a:gdLst>
            <a:ahLst/>
            <a:cxnLst>
              <a:cxn ang="0">
                <a:pos x="T0" y="T1"/>
              </a:cxn>
              <a:cxn ang="0">
                <a:pos x="T2" y="T3"/>
              </a:cxn>
              <a:cxn ang="0">
                <a:pos x="T4" y="T5"/>
              </a:cxn>
              <a:cxn ang="0">
                <a:pos x="T6" y="T7"/>
              </a:cxn>
              <a:cxn ang="0">
                <a:pos x="T8" y="T9"/>
              </a:cxn>
            </a:cxnLst>
            <a:rect l="0" t="0" r="r" b="b"/>
            <a:pathLst>
              <a:path w="318" h="84">
                <a:moveTo>
                  <a:pt x="0" y="0"/>
                </a:moveTo>
                <a:lnTo>
                  <a:pt x="4" y="30"/>
                </a:lnTo>
                <a:lnTo>
                  <a:pt x="318" y="84"/>
                </a:lnTo>
                <a:lnTo>
                  <a:pt x="185" y="3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2" name="íś1íḍê"/>
          <p:cNvSpPr/>
          <p:nvPr/>
        </p:nvSpPr>
        <p:spPr bwMode="auto">
          <a:xfrm>
            <a:off x="3000548" y="2250701"/>
            <a:ext cx="864223" cy="375920"/>
          </a:xfrm>
          <a:custGeom>
            <a:avLst/>
            <a:gdLst>
              <a:gd name="T0" fmla="*/ 1054 w 1315"/>
              <a:gd name="T1" fmla="*/ 407 h 572"/>
              <a:gd name="T2" fmla="*/ 1062 w 1315"/>
              <a:gd name="T3" fmla="*/ 474 h 572"/>
              <a:gd name="T4" fmla="*/ 1315 w 1315"/>
              <a:gd name="T5" fmla="*/ 572 h 572"/>
              <a:gd name="T6" fmla="*/ 1306 w 1315"/>
              <a:gd name="T7" fmla="*/ 507 h 572"/>
              <a:gd name="T8" fmla="*/ 1054 w 1315"/>
              <a:gd name="T9" fmla="*/ 407 h 572"/>
              <a:gd name="T10" fmla="*/ 12 w 1315"/>
              <a:gd name="T11" fmla="*/ 0 h 572"/>
              <a:gd name="T12" fmla="*/ 0 w 1315"/>
              <a:gd name="T13" fmla="*/ 64 h 572"/>
              <a:gd name="T14" fmla="*/ 202 w 1315"/>
              <a:gd name="T15" fmla="*/ 142 h 572"/>
              <a:gd name="T16" fmla="*/ 333 w 1315"/>
              <a:gd name="T17" fmla="*/ 125 h 572"/>
              <a:gd name="T18" fmla="*/ 12 w 1315"/>
              <a:gd name="T1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5" h="572">
                <a:moveTo>
                  <a:pt x="1054" y="407"/>
                </a:moveTo>
                <a:lnTo>
                  <a:pt x="1062" y="474"/>
                </a:lnTo>
                <a:lnTo>
                  <a:pt x="1315" y="572"/>
                </a:lnTo>
                <a:lnTo>
                  <a:pt x="1306" y="507"/>
                </a:lnTo>
                <a:lnTo>
                  <a:pt x="1054" y="407"/>
                </a:lnTo>
                <a:close/>
                <a:moveTo>
                  <a:pt x="12" y="0"/>
                </a:moveTo>
                <a:lnTo>
                  <a:pt x="0" y="64"/>
                </a:lnTo>
                <a:lnTo>
                  <a:pt x="202" y="142"/>
                </a:lnTo>
                <a:lnTo>
                  <a:pt x="333" y="125"/>
                </a:lnTo>
                <a:lnTo>
                  <a:pt x="12" y="0"/>
                </a:lnTo>
                <a:close/>
              </a:path>
            </a:pathLst>
          </a:custGeom>
          <a:solidFill>
            <a:srgbClr val="28324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3" name="ís1íďe"/>
          <p:cNvSpPr/>
          <p:nvPr/>
        </p:nvSpPr>
        <p:spPr bwMode="auto">
          <a:xfrm>
            <a:off x="3000548" y="2250701"/>
            <a:ext cx="864223" cy="375920"/>
          </a:xfrm>
          <a:custGeom>
            <a:avLst/>
            <a:gdLst>
              <a:gd name="T0" fmla="*/ 1054 w 1315"/>
              <a:gd name="T1" fmla="*/ 407 h 572"/>
              <a:gd name="T2" fmla="*/ 1062 w 1315"/>
              <a:gd name="T3" fmla="*/ 474 h 572"/>
              <a:gd name="T4" fmla="*/ 1315 w 1315"/>
              <a:gd name="T5" fmla="*/ 572 h 572"/>
              <a:gd name="T6" fmla="*/ 1306 w 1315"/>
              <a:gd name="T7" fmla="*/ 507 h 572"/>
              <a:gd name="T8" fmla="*/ 1054 w 1315"/>
              <a:gd name="T9" fmla="*/ 407 h 572"/>
              <a:gd name="T10" fmla="*/ 12 w 1315"/>
              <a:gd name="T11" fmla="*/ 0 h 572"/>
              <a:gd name="T12" fmla="*/ 0 w 1315"/>
              <a:gd name="T13" fmla="*/ 64 h 572"/>
              <a:gd name="T14" fmla="*/ 202 w 1315"/>
              <a:gd name="T15" fmla="*/ 142 h 572"/>
              <a:gd name="T16" fmla="*/ 333 w 1315"/>
              <a:gd name="T17" fmla="*/ 125 h 572"/>
              <a:gd name="T18" fmla="*/ 12 w 1315"/>
              <a:gd name="T19"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5" h="572">
                <a:moveTo>
                  <a:pt x="1054" y="407"/>
                </a:moveTo>
                <a:lnTo>
                  <a:pt x="1062" y="474"/>
                </a:lnTo>
                <a:lnTo>
                  <a:pt x="1315" y="572"/>
                </a:lnTo>
                <a:lnTo>
                  <a:pt x="1306" y="507"/>
                </a:lnTo>
                <a:lnTo>
                  <a:pt x="1054" y="407"/>
                </a:lnTo>
                <a:moveTo>
                  <a:pt x="12" y="0"/>
                </a:moveTo>
                <a:lnTo>
                  <a:pt x="0" y="64"/>
                </a:lnTo>
                <a:lnTo>
                  <a:pt x="202" y="142"/>
                </a:lnTo>
                <a:lnTo>
                  <a:pt x="333" y="12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4" name="iṥḻiḋe"/>
          <p:cNvSpPr/>
          <p:nvPr/>
        </p:nvSpPr>
        <p:spPr bwMode="auto">
          <a:xfrm>
            <a:off x="3858856" y="2583904"/>
            <a:ext cx="21031" cy="48633"/>
          </a:xfrm>
          <a:custGeom>
            <a:avLst/>
            <a:gdLst>
              <a:gd name="T0" fmla="*/ 0 w 32"/>
              <a:gd name="T1" fmla="*/ 0 h 74"/>
              <a:gd name="T2" fmla="*/ 9 w 32"/>
              <a:gd name="T3" fmla="*/ 65 h 74"/>
              <a:gd name="T4" fmla="*/ 32 w 32"/>
              <a:gd name="T5" fmla="*/ 74 h 74"/>
              <a:gd name="T6" fmla="*/ 23 w 32"/>
              <a:gd name="T7" fmla="*/ 10 h 74"/>
              <a:gd name="T8" fmla="*/ 0 w 32"/>
              <a:gd name="T9" fmla="*/ 0 h 74"/>
            </a:gdLst>
            <a:ahLst/>
            <a:cxnLst>
              <a:cxn ang="0">
                <a:pos x="T0" y="T1"/>
              </a:cxn>
              <a:cxn ang="0">
                <a:pos x="T2" y="T3"/>
              </a:cxn>
              <a:cxn ang="0">
                <a:pos x="T4" y="T5"/>
              </a:cxn>
              <a:cxn ang="0">
                <a:pos x="T6" y="T7"/>
              </a:cxn>
              <a:cxn ang="0">
                <a:pos x="T8" y="T9"/>
              </a:cxn>
            </a:cxnLst>
            <a:rect l="0" t="0" r="r" b="b"/>
            <a:pathLst>
              <a:path w="32" h="74">
                <a:moveTo>
                  <a:pt x="0" y="0"/>
                </a:moveTo>
                <a:lnTo>
                  <a:pt x="9" y="65"/>
                </a:lnTo>
                <a:lnTo>
                  <a:pt x="32" y="74"/>
                </a:lnTo>
                <a:lnTo>
                  <a:pt x="23" y="10"/>
                </a:lnTo>
                <a:lnTo>
                  <a:pt x="0" y="0"/>
                </a:lnTo>
                <a:close/>
              </a:path>
            </a:pathLst>
          </a:custGeom>
          <a:solidFill>
            <a:srgbClr val="23293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5" name="îṥḻidè"/>
          <p:cNvSpPr/>
          <p:nvPr/>
        </p:nvSpPr>
        <p:spPr bwMode="auto">
          <a:xfrm>
            <a:off x="3858856" y="2583904"/>
            <a:ext cx="21031" cy="48633"/>
          </a:xfrm>
          <a:custGeom>
            <a:avLst/>
            <a:gdLst>
              <a:gd name="T0" fmla="*/ 0 w 32"/>
              <a:gd name="T1" fmla="*/ 0 h 74"/>
              <a:gd name="T2" fmla="*/ 9 w 32"/>
              <a:gd name="T3" fmla="*/ 65 h 74"/>
              <a:gd name="T4" fmla="*/ 32 w 32"/>
              <a:gd name="T5" fmla="*/ 74 h 74"/>
              <a:gd name="T6" fmla="*/ 23 w 32"/>
              <a:gd name="T7" fmla="*/ 10 h 74"/>
              <a:gd name="T8" fmla="*/ 0 w 32"/>
              <a:gd name="T9" fmla="*/ 0 h 74"/>
            </a:gdLst>
            <a:ahLst/>
            <a:cxnLst>
              <a:cxn ang="0">
                <a:pos x="T0" y="T1"/>
              </a:cxn>
              <a:cxn ang="0">
                <a:pos x="T2" y="T3"/>
              </a:cxn>
              <a:cxn ang="0">
                <a:pos x="T4" y="T5"/>
              </a:cxn>
              <a:cxn ang="0">
                <a:pos x="T6" y="T7"/>
              </a:cxn>
              <a:cxn ang="0">
                <a:pos x="T8" y="T9"/>
              </a:cxn>
            </a:cxnLst>
            <a:rect l="0" t="0" r="r" b="b"/>
            <a:pathLst>
              <a:path w="32" h="74">
                <a:moveTo>
                  <a:pt x="0" y="0"/>
                </a:moveTo>
                <a:lnTo>
                  <a:pt x="9" y="65"/>
                </a:lnTo>
                <a:lnTo>
                  <a:pt x="32" y="74"/>
                </a:lnTo>
                <a:lnTo>
                  <a:pt x="23"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6" name="îŝļiḑè"/>
          <p:cNvSpPr/>
          <p:nvPr/>
        </p:nvSpPr>
        <p:spPr bwMode="auto">
          <a:xfrm>
            <a:off x="2773155" y="2204040"/>
            <a:ext cx="1134334" cy="474501"/>
          </a:xfrm>
          <a:custGeom>
            <a:avLst/>
            <a:gdLst>
              <a:gd name="T0" fmla="*/ 1675 w 1726"/>
              <a:gd name="T1" fmla="*/ 588 h 722"/>
              <a:gd name="T2" fmla="*/ 1684 w 1726"/>
              <a:gd name="T3" fmla="*/ 652 h 722"/>
              <a:gd name="T4" fmla="*/ 1718 w 1726"/>
              <a:gd name="T5" fmla="*/ 666 h 722"/>
              <a:gd name="T6" fmla="*/ 1725 w 1726"/>
              <a:gd name="T7" fmla="*/ 720 h 722"/>
              <a:gd name="T8" fmla="*/ 1726 w 1726"/>
              <a:gd name="T9" fmla="*/ 722 h 722"/>
              <a:gd name="T10" fmla="*/ 1719 w 1726"/>
              <a:gd name="T11" fmla="*/ 673 h 722"/>
              <a:gd name="T12" fmla="*/ 1715 w 1726"/>
              <a:gd name="T13" fmla="*/ 643 h 722"/>
              <a:gd name="T14" fmla="*/ 1709 w 1726"/>
              <a:gd name="T15" fmla="*/ 601 h 722"/>
              <a:gd name="T16" fmla="*/ 1675 w 1726"/>
              <a:gd name="T17" fmla="*/ 588 h 722"/>
              <a:gd name="T18" fmla="*/ 177 w 1726"/>
              <a:gd name="T19" fmla="*/ 0 h 722"/>
              <a:gd name="T20" fmla="*/ 0 w 1726"/>
              <a:gd name="T21" fmla="*/ 22 h 722"/>
              <a:gd name="T22" fmla="*/ 5 w 1726"/>
              <a:gd name="T23" fmla="*/ 24 h 722"/>
              <a:gd name="T24" fmla="*/ 42 w 1726"/>
              <a:gd name="T25" fmla="*/ 18 h 722"/>
              <a:gd name="T26" fmla="*/ 47 w 1726"/>
              <a:gd name="T27" fmla="*/ 20 h 722"/>
              <a:gd name="T28" fmla="*/ 186 w 1726"/>
              <a:gd name="T29" fmla="*/ 2 h 722"/>
              <a:gd name="T30" fmla="*/ 177 w 1726"/>
              <a:gd name="T31"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6" h="722">
                <a:moveTo>
                  <a:pt x="1675" y="588"/>
                </a:moveTo>
                <a:lnTo>
                  <a:pt x="1684" y="652"/>
                </a:lnTo>
                <a:lnTo>
                  <a:pt x="1718" y="666"/>
                </a:lnTo>
                <a:lnTo>
                  <a:pt x="1725" y="720"/>
                </a:lnTo>
                <a:lnTo>
                  <a:pt x="1726" y="722"/>
                </a:lnTo>
                <a:lnTo>
                  <a:pt x="1719" y="673"/>
                </a:lnTo>
                <a:lnTo>
                  <a:pt x="1715" y="643"/>
                </a:lnTo>
                <a:lnTo>
                  <a:pt x="1709" y="601"/>
                </a:lnTo>
                <a:lnTo>
                  <a:pt x="1675" y="588"/>
                </a:lnTo>
                <a:close/>
                <a:moveTo>
                  <a:pt x="177" y="0"/>
                </a:moveTo>
                <a:lnTo>
                  <a:pt x="0" y="22"/>
                </a:lnTo>
                <a:lnTo>
                  <a:pt x="5" y="24"/>
                </a:lnTo>
                <a:lnTo>
                  <a:pt x="42" y="18"/>
                </a:lnTo>
                <a:lnTo>
                  <a:pt x="47" y="20"/>
                </a:lnTo>
                <a:lnTo>
                  <a:pt x="186" y="2"/>
                </a:lnTo>
                <a:lnTo>
                  <a:pt x="177" y="0"/>
                </a:lnTo>
                <a:close/>
              </a:path>
            </a:pathLst>
          </a:custGeom>
          <a:solidFill>
            <a:srgbClr val="798CB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7" name="iSlîḍê"/>
          <p:cNvSpPr/>
          <p:nvPr/>
        </p:nvSpPr>
        <p:spPr bwMode="auto">
          <a:xfrm>
            <a:off x="2773155" y="2204040"/>
            <a:ext cx="1134334" cy="474501"/>
          </a:xfrm>
          <a:custGeom>
            <a:avLst/>
            <a:gdLst>
              <a:gd name="T0" fmla="*/ 1675 w 1726"/>
              <a:gd name="T1" fmla="*/ 588 h 722"/>
              <a:gd name="T2" fmla="*/ 1684 w 1726"/>
              <a:gd name="T3" fmla="*/ 652 h 722"/>
              <a:gd name="T4" fmla="*/ 1718 w 1726"/>
              <a:gd name="T5" fmla="*/ 666 h 722"/>
              <a:gd name="T6" fmla="*/ 1725 w 1726"/>
              <a:gd name="T7" fmla="*/ 720 h 722"/>
              <a:gd name="T8" fmla="*/ 1726 w 1726"/>
              <a:gd name="T9" fmla="*/ 722 h 722"/>
              <a:gd name="T10" fmla="*/ 1719 w 1726"/>
              <a:gd name="T11" fmla="*/ 673 h 722"/>
              <a:gd name="T12" fmla="*/ 1715 w 1726"/>
              <a:gd name="T13" fmla="*/ 643 h 722"/>
              <a:gd name="T14" fmla="*/ 1709 w 1726"/>
              <a:gd name="T15" fmla="*/ 601 h 722"/>
              <a:gd name="T16" fmla="*/ 1675 w 1726"/>
              <a:gd name="T17" fmla="*/ 588 h 722"/>
              <a:gd name="T18" fmla="*/ 177 w 1726"/>
              <a:gd name="T19" fmla="*/ 0 h 722"/>
              <a:gd name="T20" fmla="*/ 0 w 1726"/>
              <a:gd name="T21" fmla="*/ 22 h 722"/>
              <a:gd name="T22" fmla="*/ 5 w 1726"/>
              <a:gd name="T23" fmla="*/ 24 h 722"/>
              <a:gd name="T24" fmla="*/ 42 w 1726"/>
              <a:gd name="T25" fmla="*/ 18 h 722"/>
              <a:gd name="T26" fmla="*/ 47 w 1726"/>
              <a:gd name="T27" fmla="*/ 20 h 722"/>
              <a:gd name="T28" fmla="*/ 186 w 1726"/>
              <a:gd name="T29" fmla="*/ 2 h 722"/>
              <a:gd name="T30" fmla="*/ 177 w 1726"/>
              <a:gd name="T31"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6" h="722">
                <a:moveTo>
                  <a:pt x="1675" y="588"/>
                </a:moveTo>
                <a:lnTo>
                  <a:pt x="1684" y="652"/>
                </a:lnTo>
                <a:lnTo>
                  <a:pt x="1718" y="666"/>
                </a:lnTo>
                <a:lnTo>
                  <a:pt x="1725" y="720"/>
                </a:lnTo>
                <a:lnTo>
                  <a:pt x="1726" y="722"/>
                </a:lnTo>
                <a:lnTo>
                  <a:pt x="1719" y="673"/>
                </a:lnTo>
                <a:lnTo>
                  <a:pt x="1715" y="643"/>
                </a:lnTo>
                <a:lnTo>
                  <a:pt x="1709" y="601"/>
                </a:lnTo>
                <a:lnTo>
                  <a:pt x="1675" y="588"/>
                </a:lnTo>
                <a:moveTo>
                  <a:pt x="177" y="0"/>
                </a:moveTo>
                <a:lnTo>
                  <a:pt x="0" y="22"/>
                </a:lnTo>
                <a:lnTo>
                  <a:pt x="5" y="24"/>
                </a:lnTo>
                <a:lnTo>
                  <a:pt x="42" y="18"/>
                </a:lnTo>
                <a:lnTo>
                  <a:pt x="47" y="20"/>
                </a:lnTo>
                <a:lnTo>
                  <a:pt x="186" y="2"/>
                </a:lnTo>
                <a:lnTo>
                  <a:pt x="1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8" name="íṡḷíḋé"/>
          <p:cNvSpPr/>
          <p:nvPr/>
        </p:nvSpPr>
        <p:spPr bwMode="auto">
          <a:xfrm>
            <a:off x="2867792" y="2229671"/>
            <a:ext cx="140641" cy="63092"/>
          </a:xfrm>
          <a:custGeom>
            <a:avLst/>
            <a:gdLst>
              <a:gd name="T0" fmla="*/ 136 w 214"/>
              <a:gd name="T1" fmla="*/ 0 h 96"/>
              <a:gd name="T2" fmla="*/ 0 w 214"/>
              <a:gd name="T3" fmla="*/ 19 h 96"/>
              <a:gd name="T4" fmla="*/ 202 w 214"/>
              <a:gd name="T5" fmla="*/ 96 h 96"/>
              <a:gd name="T6" fmla="*/ 214 w 214"/>
              <a:gd name="T7" fmla="*/ 32 h 96"/>
              <a:gd name="T8" fmla="*/ 136 w 214"/>
              <a:gd name="T9" fmla="*/ 0 h 96"/>
            </a:gdLst>
            <a:ahLst/>
            <a:cxnLst>
              <a:cxn ang="0">
                <a:pos x="T0" y="T1"/>
              </a:cxn>
              <a:cxn ang="0">
                <a:pos x="T2" y="T3"/>
              </a:cxn>
              <a:cxn ang="0">
                <a:pos x="T4" y="T5"/>
              </a:cxn>
              <a:cxn ang="0">
                <a:pos x="T6" y="T7"/>
              </a:cxn>
              <a:cxn ang="0">
                <a:pos x="T8" y="T9"/>
              </a:cxn>
            </a:cxnLst>
            <a:rect l="0" t="0" r="r" b="b"/>
            <a:pathLst>
              <a:path w="214" h="96">
                <a:moveTo>
                  <a:pt x="136" y="0"/>
                </a:moveTo>
                <a:lnTo>
                  <a:pt x="0" y="19"/>
                </a:lnTo>
                <a:lnTo>
                  <a:pt x="202" y="96"/>
                </a:lnTo>
                <a:lnTo>
                  <a:pt x="214" y="32"/>
                </a:lnTo>
                <a:lnTo>
                  <a:pt x="136" y="0"/>
                </a:lnTo>
                <a:close/>
              </a:path>
            </a:pathLst>
          </a:custGeom>
          <a:solidFill>
            <a:srgbClr val="4D597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9" name="íṩļîďe"/>
          <p:cNvSpPr/>
          <p:nvPr/>
        </p:nvSpPr>
        <p:spPr bwMode="auto">
          <a:xfrm>
            <a:off x="2867792" y="2229671"/>
            <a:ext cx="140641" cy="63092"/>
          </a:xfrm>
          <a:custGeom>
            <a:avLst/>
            <a:gdLst>
              <a:gd name="T0" fmla="*/ 136 w 214"/>
              <a:gd name="T1" fmla="*/ 0 h 96"/>
              <a:gd name="T2" fmla="*/ 0 w 214"/>
              <a:gd name="T3" fmla="*/ 19 h 96"/>
              <a:gd name="T4" fmla="*/ 202 w 214"/>
              <a:gd name="T5" fmla="*/ 96 h 96"/>
              <a:gd name="T6" fmla="*/ 214 w 214"/>
              <a:gd name="T7" fmla="*/ 32 h 96"/>
              <a:gd name="T8" fmla="*/ 136 w 214"/>
              <a:gd name="T9" fmla="*/ 0 h 96"/>
            </a:gdLst>
            <a:ahLst/>
            <a:cxnLst>
              <a:cxn ang="0">
                <a:pos x="T0" y="T1"/>
              </a:cxn>
              <a:cxn ang="0">
                <a:pos x="T2" y="T3"/>
              </a:cxn>
              <a:cxn ang="0">
                <a:pos x="T4" y="T5"/>
              </a:cxn>
              <a:cxn ang="0">
                <a:pos x="T6" y="T7"/>
              </a:cxn>
              <a:cxn ang="0">
                <a:pos x="T8" y="T9"/>
              </a:cxn>
            </a:cxnLst>
            <a:rect l="0" t="0" r="r" b="b"/>
            <a:pathLst>
              <a:path w="214" h="96">
                <a:moveTo>
                  <a:pt x="136" y="0"/>
                </a:moveTo>
                <a:lnTo>
                  <a:pt x="0" y="19"/>
                </a:lnTo>
                <a:lnTo>
                  <a:pt x="202" y="96"/>
                </a:lnTo>
                <a:lnTo>
                  <a:pt x="214" y="32"/>
                </a:lnTo>
                <a:lnTo>
                  <a:pt x="1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0" name="isļîḑe"/>
          <p:cNvSpPr/>
          <p:nvPr/>
        </p:nvSpPr>
        <p:spPr bwMode="auto">
          <a:xfrm>
            <a:off x="2840847" y="2219813"/>
            <a:ext cx="116325" cy="22345"/>
          </a:xfrm>
          <a:custGeom>
            <a:avLst/>
            <a:gdLst>
              <a:gd name="T0" fmla="*/ 136 w 177"/>
              <a:gd name="T1" fmla="*/ 0 h 34"/>
              <a:gd name="T2" fmla="*/ 0 w 177"/>
              <a:gd name="T3" fmla="*/ 17 h 34"/>
              <a:gd name="T4" fmla="*/ 41 w 177"/>
              <a:gd name="T5" fmla="*/ 34 h 34"/>
              <a:gd name="T6" fmla="*/ 177 w 177"/>
              <a:gd name="T7" fmla="*/ 15 h 34"/>
              <a:gd name="T8" fmla="*/ 136 w 177"/>
              <a:gd name="T9" fmla="*/ 0 h 34"/>
            </a:gdLst>
            <a:ahLst/>
            <a:cxnLst>
              <a:cxn ang="0">
                <a:pos x="T0" y="T1"/>
              </a:cxn>
              <a:cxn ang="0">
                <a:pos x="T2" y="T3"/>
              </a:cxn>
              <a:cxn ang="0">
                <a:pos x="T4" y="T5"/>
              </a:cxn>
              <a:cxn ang="0">
                <a:pos x="T6" y="T7"/>
              </a:cxn>
              <a:cxn ang="0">
                <a:pos x="T8" y="T9"/>
              </a:cxn>
            </a:cxnLst>
            <a:rect l="0" t="0" r="r" b="b"/>
            <a:pathLst>
              <a:path w="177" h="34">
                <a:moveTo>
                  <a:pt x="136" y="0"/>
                </a:moveTo>
                <a:lnTo>
                  <a:pt x="0" y="17"/>
                </a:lnTo>
                <a:lnTo>
                  <a:pt x="41" y="34"/>
                </a:lnTo>
                <a:lnTo>
                  <a:pt x="177" y="15"/>
                </a:lnTo>
                <a:lnTo>
                  <a:pt x="136" y="0"/>
                </a:lnTo>
                <a:close/>
              </a:path>
            </a:pathLst>
          </a:custGeom>
          <a:solidFill>
            <a:srgbClr val="49526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1" name="ï$lïḓê"/>
          <p:cNvSpPr/>
          <p:nvPr/>
        </p:nvSpPr>
        <p:spPr bwMode="auto">
          <a:xfrm>
            <a:off x="2840847" y="2219813"/>
            <a:ext cx="116325" cy="22345"/>
          </a:xfrm>
          <a:custGeom>
            <a:avLst/>
            <a:gdLst>
              <a:gd name="T0" fmla="*/ 136 w 177"/>
              <a:gd name="T1" fmla="*/ 0 h 34"/>
              <a:gd name="T2" fmla="*/ 0 w 177"/>
              <a:gd name="T3" fmla="*/ 17 h 34"/>
              <a:gd name="T4" fmla="*/ 41 w 177"/>
              <a:gd name="T5" fmla="*/ 34 h 34"/>
              <a:gd name="T6" fmla="*/ 177 w 177"/>
              <a:gd name="T7" fmla="*/ 15 h 34"/>
              <a:gd name="T8" fmla="*/ 136 w 177"/>
              <a:gd name="T9" fmla="*/ 0 h 34"/>
            </a:gdLst>
            <a:ahLst/>
            <a:cxnLst>
              <a:cxn ang="0">
                <a:pos x="T0" y="T1"/>
              </a:cxn>
              <a:cxn ang="0">
                <a:pos x="T2" y="T3"/>
              </a:cxn>
              <a:cxn ang="0">
                <a:pos x="T4" y="T5"/>
              </a:cxn>
              <a:cxn ang="0">
                <a:pos x="T6" y="T7"/>
              </a:cxn>
              <a:cxn ang="0">
                <a:pos x="T8" y="T9"/>
              </a:cxn>
            </a:cxnLst>
            <a:rect l="0" t="0" r="r" b="b"/>
            <a:pathLst>
              <a:path w="177" h="34">
                <a:moveTo>
                  <a:pt x="136" y="0"/>
                </a:moveTo>
                <a:lnTo>
                  <a:pt x="0" y="17"/>
                </a:lnTo>
                <a:lnTo>
                  <a:pt x="41" y="34"/>
                </a:lnTo>
                <a:lnTo>
                  <a:pt x="177" y="15"/>
                </a:lnTo>
                <a:lnTo>
                  <a:pt x="1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2" name="iṩļîḋê"/>
          <p:cNvSpPr/>
          <p:nvPr/>
        </p:nvSpPr>
        <p:spPr bwMode="auto">
          <a:xfrm>
            <a:off x="2804044" y="2205355"/>
            <a:ext cx="126183" cy="25631"/>
          </a:xfrm>
          <a:custGeom>
            <a:avLst/>
            <a:gdLst>
              <a:gd name="T0" fmla="*/ 139 w 192"/>
              <a:gd name="T1" fmla="*/ 0 h 39"/>
              <a:gd name="T2" fmla="*/ 0 w 192"/>
              <a:gd name="T3" fmla="*/ 18 h 39"/>
              <a:gd name="T4" fmla="*/ 56 w 192"/>
              <a:gd name="T5" fmla="*/ 39 h 39"/>
              <a:gd name="T6" fmla="*/ 192 w 192"/>
              <a:gd name="T7" fmla="*/ 22 h 39"/>
              <a:gd name="T8" fmla="*/ 139 w 192"/>
              <a:gd name="T9" fmla="*/ 0 h 39"/>
            </a:gdLst>
            <a:ahLst/>
            <a:cxnLst>
              <a:cxn ang="0">
                <a:pos x="T0" y="T1"/>
              </a:cxn>
              <a:cxn ang="0">
                <a:pos x="T2" y="T3"/>
              </a:cxn>
              <a:cxn ang="0">
                <a:pos x="T4" y="T5"/>
              </a:cxn>
              <a:cxn ang="0">
                <a:pos x="T6" y="T7"/>
              </a:cxn>
              <a:cxn ang="0">
                <a:pos x="T8" y="T9"/>
              </a:cxn>
            </a:cxnLst>
            <a:rect l="0" t="0" r="r" b="b"/>
            <a:pathLst>
              <a:path w="192" h="39">
                <a:moveTo>
                  <a:pt x="139" y="0"/>
                </a:moveTo>
                <a:lnTo>
                  <a:pt x="0" y="18"/>
                </a:lnTo>
                <a:lnTo>
                  <a:pt x="56" y="39"/>
                </a:lnTo>
                <a:lnTo>
                  <a:pt x="192" y="22"/>
                </a:lnTo>
                <a:lnTo>
                  <a:pt x="139" y="0"/>
                </a:lnTo>
                <a:close/>
              </a:path>
            </a:pathLst>
          </a:custGeom>
          <a:solidFill>
            <a:srgbClr val="8597B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3" name="ïṣ1iḓê"/>
          <p:cNvSpPr/>
          <p:nvPr/>
        </p:nvSpPr>
        <p:spPr bwMode="auto">
          <a:xfrm>
            <a:off x="2804044" y="2205355"/>
            <a:ext cx="126183" cy="25631"/>
          </a:xfrm>
          <a:custGeom>
            <a:avLst/>
            <a:gdLst>
              <a:gd name="T0" fmla="*/ 139 w 192"/>
              <a:gd name="T1" fmla="*/ 0 h 39"/>
              <a:gd name="T2" fmla="*/ 0 w 192"/>
              <a:gd name="T3" fmla="*/ 18 h 39"/>
              <a:gd name="T4" fmla="*/ 56 w 192"/>
              <a:gd name="T5" fmla="*/ 39 h 39"/>
              <a:gd name="T6" fmla="*/ 192 w 192"/>
              <a:gd name="T7" fmla="*/ 22 h 39"/>
              <a:gd name="T8" fmla="*/ 139 w 192"/>
              <a:gd name="T9" fmla="*/ 0 h 39"/>
            </a:gdLst>
            <a:ahLst/>
            <a:cxnLst>
              <a:cxn ang="0">
                <a:pos x="T0" y="T1"/>
              </a:cxn>
              <a:cxn ang="0">
                <a:pos x="T2" y="T3"/>
              </a:cxn>
              <a:cxn ang="0">
                <a:pos x="T4" y="T5"/>
              </a:cxn>
              <a:cxn ang="0">
                <a:pos x="T6" y="T7"/>
              </a:cxn>
              <a:cxn ang="0">
                <a:pos x="T8" y="T9"/>
              </a:cxn>
            </a:cxnLst>
            <a:rect l="0" t="0" r="r" b="b"/>
            <a:pathLst>
              <a:path w="192" h="39">
                <a:moveTo>
                  <a:pt x="139" y="0"/>
                </a:moveTo>
                <a:lnTo>
                  <a:pt x="0" y="18"/>
                </a:lnTo>
                <a:lnTo>
                  <a:pt x="56" y="39"/>
                </a:lnTo>
                <a:lnTo>
                  <a:pt x="192" y="22"/>
                </a:lnTo>
                <a:lnTo>
                  <a:pt x="1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4" name="íṡlíḓé"/>
          <p:cNvSpPr/>
          <p:nvPr/>
        </p:nvSpPr>
        <p:spPr bwMode="auto">
          <a:xfrm>
            <a:off x="3133303" y="2332852"/>
            <a:ext cx="565195" cy="229364"/>
          </a:xfrm>
          <a:custGeom>
            <a:avLst/>
            <a:gdLst>
              <a:gd name="T0" fmla="*/ 131 w 860"/>
              <a:gd name="T1" fmla="*/ 0 h 349"/>
              <a:gd name="T2" fmla="*/ 0 w 860"/>
              <a:gd name="T3" fmla="*/ 17 h 349"/>
              <a:gd name="T4" fmla="*/ 860 w 860"/>
              <a:gd name="T5" fmla="*/ 349 h 349"/>
              <a:gd name="T6" fmla="*/ 852 w 860"/>
              <a:gd name="T7" fmla="*/ 282 h 349"/>
              <a:gd name="T8" fmla="*/ 131 w 860"/>
              <a:gd name="T9" fmla="*/ 0 h 349"/>
            </a:gdLst>
            <a:ahLst/>
            <a:cxnLst>
              <a:cxn ang="0">
                <a:pos x="T0" y="T1"/>
              </a:cxn>
              <a:cxn ang="0">
                <a:pos x="T2" y="T3"/>
              </a:cxn>
              <a:cxn ang="0">
                <a:pos x="T4" y="T5"/>
              </a:cxn>
              <a:cxn ang="0">
                <a:pos x="T6" y="T7"/>
              </a:cxn>
              <a:cxn ang="0">
                <a:pos x="T8" y="T9"/>
              </a:cxn>
            </a:cxnLst>
            <a:rect l="0" t="0" r="r" b="b"/>
            <a:pathLst>
              <a:path w="860" h="349">
                <a:moveTo>
                  <a:pt x="131" y="0"/>
                </a:moveTo>
                <a:lnTo>
                  <a:pt x="0" y="17"/>
                </a:lnTo>
                <a:lnTo>
                  <a:pt x="860" y="349"/>
                </a:lnTo>
                <a:lnTo>
                  <a:pt x="852" y="282"/>
                </a:lnTo>
                <a:lnTo>
                  <a:pt x="131" y="0"/>
                </a:lnTo>
                <a:close/>
              </a:path>
            </a:pathLst>
          </a:custGeom>
          <a:solidFill>
            <a:srgbClr val="A2B2D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5" name="îşḷíḓè"/>
          <p:cNvSpPr/>
          <p:nvPr/>
        </p:nvSpPr>
        <p:spPr bwMode="auto">
          <a:xfrm>
            <a:off x="3133303" y="2332852"/>
            <a:ext cx="565195" cy="229364"/>
          </a:xfrm>
          <a:custGeom>
            <a:avLst/>
            <a:gdLst>
              <a:gd name="T0" fmla="*/ 131 w 860"/>
              <a:gd name="T1" fmla="*/ 0 h 349"/>
              <a:gd name="T2" fmla="*/ 0 w 860"/>
              <a:gd name="T3" fmla="*/ 17 h 349"/>
              <a:gd name="T4" fmla="*/ 860 w 860"/>
              <a:gd name="T5" fmla="*/ 349 h 349"/>
              <a:gd name="T6" fmla="*/ 852 w 860"/>
              <a:gd name="T7" fmla="*/ 282 h 349"/>
              <a:gd name="T8" fmla="*/ 131 w 860"/>
              <a:gd name="T9" fmla="*/ 0 h 349"/>
            </a:gdLst>
            <a:ahLst/>
            <a:cxnLst>
              <a:cxn ang="0">
                <a:pos x="T0" y="T1"/>
              </a:cxn>
              <a:cxn ang="0">
                <a:pos x="T2" y="T3"/>
              </a:cxn>
              <a:cxn ang="0">
                <a:pos x="T4" y="T5"/>
              </a:cxn>
              <a:cxn ang="0">
                <a:pos x="T6" y="T7"/>
              </a:cxn>
              <a:cxn ang="0">
                <a:pos x="T8" y="T9"/>
              </a:cxn>
            </a:cxnLst>
            <a:rect l="0" t="0" r="r" b="b"/>
            <a:pathLst>
              <a:path w="860" h="349">
                <a:moveTo>
                  <a:pt x="131" y="0"/>
                </a:moveTo>
                <a:lnTo>
                  <a:pt x="0" y="17"/>
                </a:lnTo>
                <a:lnTo>
                  <a:pt x="860" y="349"/>
                </a:lnTo>
                <a:lnTo>
                  <a:pt x="852" y="28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6" name="ïṩľïḓe"/>
          <p:cNvSpPr/>
          <p:nvPr/>
        </p:nvSpPr>
        <p:spPr bwMode="auto">
          <a:xfrm>
            <a:off x="2822446" y="2108088"/>
            <a:ext cx="1434019" cy="619086"/>
          </a:xfrm>
          <a:custGeom>
            <a:avLst/>
            <a:gdLst>
              <a:gd name="T0" fmla="*/ 2132 w 2182"/>
              <a:gd name="T1" fmla="*/ 942 h 942"/>
              <a:gd name="T2" fmla="*/ 0 w 2182"/>
              <a:gd name="T3" fmla="*/ 121 h 942"/>
              <a:gd name="T4" fmla="*/ 47 w 2182"/>
              <a:gd name="T5" fmla="*/ 0 h 942"/>
              <a:gd name="T6" fmla="*/ 2179 w 2182"/>
              <a:gd name="T7" fmla="*/ 821 h 942"/>
              <a:gd name="T8" fmla="*/ 2182 w 2182"/>
              <a:gd name="T9" fmla="*/ 865 h 942"/>
              <a:gd name="T10" fmla="*/ 2165 w 2182"/>
              <a:gd name="T11" fmla="*/ 912 h 942"/>
              <a:gd name="T12" fmla="*/ 2132 w 2182"/>
              <a:gd name="T13" fmla="*/ 942 h 942"/>
            </a:gdLst>
            <a:ahLst/>
            <a:cxnLst>
              <a:cxn ang="0">
                <a:pos x="T0" y="T1"/>
              </a:cxn>
              <a:cxn ang="0">
                <a:pos x="T2" y="T3"/>
              </a:cxn>
              <a:cxn ang="0">
                <a:pos x="T4" y="T5"/>
              </a:cxn>
              <a:cxn ang="0">
                <a:pos x="T6" y="T7"/>
              </a:cxn>
              <a:cxn ang="0">
                <a:pos x="T8" y="T9"/>
              </a:cxn>
              <a:cxn ang="0">
                <a:pos x="T10" y="T11"/>
              </a:cxn>
              <a:cxn ang="0">
                <a:pos x="T12" y="T13"/>
              </a:cxn>
            </a:cxnLst>
            <a:rect l="0" t="0" r="r" b="b"/>
            <a:pathLst>
              <a:path w="2182" h="942">
                <a:moveTo>
                  <a:pt x="2132" y="942"/>
                </a:moveTo>
                <a:lnTo>
                  <a:pt x="0" y="121"/>
                </a:lnTo>
                <a:lnTo>
                  <a:pt x="47" y="0"/>
                </a:lnTo>
                <a:lnTo>
                  <a:pt x="2179" y="821"/>
                </a:lnTo>
                <a:lnTo>
                  <a:pt x="2182" y="865"/>
                </a:lnTo>
                <a:lnTo>
                  <a:pt x="2165" y="912"/>
                </a:lnTo>
                <a:lnTo>
                  <a:pt x="2132" y="942"/>
                </a:lnTo>
                <a:close/>
              </a:path>
            </a:pathLst>
          </a:custGeom>
          <a:solidFill>
            <a:srgbClr val="FABD1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7" name="îŝļïdê"/>
          <p:cNvSpPr/>
          <p:nvPr/>
        </p:nvSpPr>
        <p:spPr bwMode="auto">
          <a:xfrm>
            <a:off x="2840847" y="2108088"/>
            <a:ext cx="1415617" cy="568481"/>
          </a:xfrm>
          <a:custGeom>
            <a:avLst/>
            <a:gdLst>
              <a:gd name="T0" fmla="*/ 2154 w 2154"/>
              <a:gd name="T1" fmla="*/ 865 h 865"/>
              <a:gd name="T2" fmla="*/ 0 w 2154"/>
              <a:gd name="T3" fmla="*/ 42 h 865"/>
              <a:gd name="T4" fmla="*/ 19 w 2154"/>
              <a:gd name="T5" fmla="*/ 0 h 865"/>
              <a:gd name="T6" fmla="*/ 2151 w 2154"/>
              <a:gd name="T7" fmla="*/ 821 h 865"/>
              <a:gd name="T8" fmla="*/ 2154 w 2154"/>
              <a:gd name="T9" fmla="*/ 865 h 865"/>
            </a:gdLst>
            <a:ahLst/>
            <a:cxnLst>
              <a:cxn ang="0">
                <a:pos x="T0" y="T1"/>
              </a:cxn>
              <a:cxn ang="0">
                <a:pos x="T2" y="T3"/>
              </a:cxn>
              <a:cxn ang="0">
                <a:pos x="T4" y="T5"/>
              </a:cxn>
              <a:cxn ang="0">
                <a:pos x="T6" y="T7"/>
              </a:cxn>
              <a:cxn ang="0">
                <a:pos x="T8" y="T9"/>
              </a:cxn>
            </a:cxnLst>
            <a:rect l="0" t="0" r="r" b="b"/>
            <a:pathLst>
              <a:path w="2154" h="865">
                <a:moveTo>
                  <a:pt x="2154" y="865"/>
                </a:moveTo>
                <a:lnTo>
                  <a:pt x="0" y="42"/>
                </a:lnTo>
                <a:lnTo>
                  <a:pt x="19" y="0"/>
                </a:lnTo>
                <a:lnTo>
                  <a:pt x="2151" y="821"/>
                </a:lnTo>
                <a:lnTo>
                  <a:pt x="2154" y="865"/>
                </a:lnTo>
                <a:close/>
              </a:path>
            </a:pathLst>
          </a:custGeom>
          <a:solidFill>
            <a:srgbClr val="FFE80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8" name="išlîḓè"/>
          <p:cNvSpPr/>
          <p:nvPr/>
        </p:nvSpPr>
        <p:spPr bwMode="auto">
          <a:xfrm>
            <a:off x="2822446" y="2160007"/>
            <a:ext cx="1422846" cy="567167"/>
          </a:xfrm>
          <a:custGeom>
            <a:avLst/>
            <a:gdLst>
              <a:gd name="T0" fmla="*/ 2132 w 2165"/>
              <a:gd name="T1" fmla="*/ 863 h 863"/>
              <a:gd name="T2" fmla="*/ 0 w 2165"/>
              <a:gd name="T3" fmla="*/ 42 h 863"/>
              <a:gd name="T4" fmla="*/ 17 w 2165"/>
              <a:gd name="T5" fmla="*/ 0 h 863"/>
              <a:gd name="T6" fmla="*/ 2165 w 2165"/>
              <a:gd name="T7" fmla="*/ 833 h 863"/>
              <a:gd name="T8" fmla="*/ 2132 w 2165"/>
              <a:gd name="T9" fmla="*/ 863 h 863"/>
            </a:gdLst>
            <a:ahLst/>
            <a:cxnLst>
              <a:cxn ang="0">
                <a:pos x="T0" y="T1"/>
              </a:cxn>
              <a:cxn ang="0">
                <a:pos x="T2" y="T3"/>
              </a:cxn>
              <a:cxn ang="0">
                <a:pos x="T4" y="T5"/>
              </a:cxn>
              <a:cxn ang="0">
                <a:pos x="T6" y="T7"/>
              </a:cxn>
              <a:cxn ang="0">
                <a:pos x="T8" y="T9"/>
              </a:cxn>
            </a:cxnLst>
            <a:rect l="0" t="0" r="r" b="b"/>
            <a:pathLst>
              <a:path w="2165" h="863">
                <a:moveTo>
                  <a:pt x="2132" y="863"/>
                </a:moveTo>
                <a:lnTo>
                  <a:pt x="0" y="42"/>
                </a:lnTo>
                <a:lnTo>
                  <a:pt x="17" y="0"/>
                </a:lnTo>
                <a:lnTo>
                  <a:pt x="2165" y="833"/>
                </a:lnTo>
                <a:lnTo>
                  <a:pt x="2132" y="863"/>
                </a:lnTo>
                <a:close/>
              </a:path>
            </a:pathLst>
          </a:custGeom>
          <a:solidFill>
            <a:srgbClr val="ED943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9" name="ïsľîḋè"/>
          <p:cNvSpPr/>
          <p:nvPr/>
        </p:nvSpPr>
        <p:spPr bwMode="auto">
          <a:xfrm>
            <a:off x="2805358" y="2108088"/>
            <a:ext cx="54548" cy="80836"/>
          </a:xfrm>
          <a:custGeom>
            <a:avLst/>
            <a:gdLst>
              <a:gd name="T0" fmla="*/ 51 w 58"/>
              <a:gd name="T1" fmla="*/ 0 h 86"/>
              <a:gd name="T2" fmla="*/ 56 w 58"/>
              <a:gd name="T3" fmla="*/ 11 h 86"/>
              <a:gd name="T4" fmla="*/ 44 w 58"/>
              <a:gd name="T5" fmla="*/ 19 h 86"/>
              <a:gd name="T6" fmla="*/ 47 w 58"/>
              <a:gd name="T7" fmla="*/ 46 h 86"/>
              <a:gd name="T8" fmla="*/ 26 w 58"/>
              <a:gd name="T9" fmla="*/ 65 h 86"/>
              <a:gd name="T10" fmla="*/ 31 w 58"/>
              <a:gd name="T11" fmla="*/ 79 h 86"/>
              <a:gd name="T12" fmla="*/ 18 w 58"/>
              <a:gd name="T13" fmla="*/ 85 h 86"/>
              <a:gd name="T14" fmla="*/ 0 w 58"/>
              <a:gd name="T15" fmla="*/ 31 h 86"/>
              <a:gd name="T16" fmla="*/ 51 w 58"/>
              <a:gd name="T1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86">
                <a:moveTo>
                  <a:pt x="51" y="0"/>
                </a:moveTo>
                <a:cubicBezTo>
                  <a:pt x="51" y="0"/>
                  <a:pt x="58" y="5"/>
                  <a:pt x="56" y="11"/>
                </a:cubicBezTo>
                <a:cubicBezTo>
                  <a:pt x="52" y="19"/>
                  <a:pt x="44" y="19"/>
                  <a:pt x="44" y="19"/>
                </a:cubicBezTo>
                <a:cubicBezTo>
                  <a:pt x="44" y="19"/>
                  <a:pt x="53" y="31"/>
                  <a:pt x="47" y="46"/>
                </a:cubicBezTo>
                <a:cubicBezTo>
                  <a:pt x="39" y="65"/>
                  <a:pt x="26" y="65"/>
                  <a:pt x="26" y="65"/>
                </a:cubicBezTo>
                <a:cubicBezTo>
                  <a:pt x="26" y="65"/>
                  <a:pt x="34" y="71"/>
                  <a:pt x="31" y="79"/>
                </a:cubicBezTo>
                <a:cubicBezTo>
                  <a:pt x="27" y="86"/>
                  <a:pt x="18" y="85"/>
                  <a:pt x="18" y="85"/>
                </a:cubicBezTo>
                <a:cubicBezTo>
                  <a:pt x="0" y="31"/>
                  <a:pt x="0" y="31"/>
                  <a:pt x="0" y="31"/>
                </a:cubicBezTo>
                <a:lnTo>
                  <a:pt x="51" y="0"/>
                </a:lnTo>
                <a:close/>
              </a:path>
            </a:pathLst>
          </a:custGeom>
          <a:solidFill>
            <a:srgbClr val="FEA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0" name="ïṩľîḋé"/>
          <p:cNvSpPr/>
          <p:nvPr/>
        </p:nvSpPr>
        <p:spPr bwMode="auto">
          <a:xfrm>
            <a:off x="2597025" y="2050254"/>
            <a:ext cx="84779" cy="53234"/>
          </a:xfrm>
          <a:custGeom>
            <a:avLst/>
            <a:gdLst>
              <a:gd name="T0" fmla="*/ 9 w 129"/>
              <a:gd name="T1" fmla="*/ 0 h 81"/>
              <a:gd name="T2" fmla="*/ 0 w 129"/>
              <a:gd name="T3" fmla="*/ 23 h 81"/>
              <a:gd name="T4" fmla="*/ 107 w 129"/>
              <a:gd name="T5" fmla="*/ 81 h 81"/>
              <a:gd name="T6" fmla="*/ 129 w 129"/>
              <a:gd name="T7" fmla="*/ 28 h 81"/>
              <a:gd name="T8" fmla="*/ 9 w 129"/>
              <a:gd name="T9" fmla="*/ 0 h 81"/>
            </a:gdLst>
            <a:ahLst/>
            <a:cxnLst>
              <a:cxn ang="0">
                <a:pos x="T0" y="T1"/>
              </a:cxn>
              <a:cxn ang="0">
                <a:pos x="T2" y="T3"/>
              </a:cxn>
              <a:cxn ang="0">
                <a:pos x="T4" y="T5"/>
              </a:cxn>
              <a:cxn ang="0">
                <a:pos x="T6" y="T7"/>
              </a:cxn>
              <a:cxn ang="0">
                <a:pos x="T8" y="T9"/>
              </a:cxn>
            </a:cxnLst>
            <a:rect l="0" t="0" r="r" b="b"/>
            <a:pathLst>
              <a:path w="129" h="81">
                <a:moveTo>
                  <a:pt x="9" y="0"/>
                </a:moveTo>
                <a:lnTo>
                  <a:pt x="0" y="23"/>
                </a:lnTo>
                <a:lnTo>
                  <a:pt x="107" y="81"/>
                </a:lnTo>
                <a:lnTo>
                  <a:pt x="129" y="28"/>
                </a:lnTo>
                <a:lnTo>
                  <a:pt x="9" y="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1" name="ïŝļiḓê"/>
          <p:cNvSpPr/>
          <p:nvPr/>
        </p:nvSpPr>
        <p:spPr bwMode="auto">
          <a:xfrm>
            <a:off x="2597025" y="2050254"/>
            <a:ext cx="84779" cy="53234"/>
          </a:xfrm>
          <a:custGeom>
            <a:avLst/>
            <a:gdLst>
              <a:gd name="T0" fmla="*/ 9 w 129"/>
              <a:gd name="T1" fmla="*/ 0 h 81"/>
              <a:gd name="T2" fmla="*/ 0 w 129"/>
              <a:gd name="T3" fmla="*/ 23 h 81"/>
              <a:gd name="T4" fmla="*/ 107 w 129"/>
              <a:gd name="T5" fmla="*/ 81 h 81"/>
              <a:gd name="T6" fmla="*/ 129 w 129"/>
              <a:gd name="T7" fmla="*/ 28 h 81"/>
              <a:gd name="T8" fmla="*/ 9 w 129"/>
              <a:gd name="T9" fmla="*/ 0 h 81"/>
            </a:gdLst>
            <a:ahLst/>
            <a:cxnLst>
              <a:cxn ang="0">
                <a:pos x="T0" y="T1"/>
              </a:cxn>
              <a:cxn ang="0">
                <a:pos x="T2" y="T3"/>
              </a:cxn>
              <a:cxn ang="0">
                <a:pos x="T4" y="T5"/>
              </a:cxn>
              <a:cxn ang="0">
                <a:pos x="T6" y="T7"/>
              </a:cxn>
              <a:cxn ang="0">
                <a:pos x="T8" y="T9"/>
              </a:cxn>
            </a:cxnLst>
            <a:rect l="0" t="0" r="r" b="b"/>
            <a:pathLst>
              <a:path w="129" h="81">
                <a:moveTo>
                  <a:pt x="9" y="0"/>
                </a:moveTo>
                <a:lnTo>
                  <a:pt x="0" y="23"/>
                </a:lnTo>
                <a:lnTo>
                  <a:pt x="107" y="81"/>
                </a:lnTo>
                <a:lnTo>
                  <a:pt x="129" y="28"/>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2" name="îşḷïḑe"/>
          <p:cNvSpPr/>
          <p:nvPr/>
        </p:nvSpPr>
        <p:spPr bwMode="auto">
          <a:xfrm>
            <a:off x="2667345" y="2068656"/>
            <a:ext cx="181388" cy="118954"/>
          </a:xfrm>
          <a:custGeom>
            <a:avLst/>
            <a:gdLst>
              <a:gd name="T0" fmla="*/ 276 w 276"/>
              <a:gd name="T1" fmla="*/ 70 h 181"/>
              <a:gd name="T2" fmla="*/ 22 w 276"/>
              <a:gd name="T3" fmla="*/ 0 h 181"/>
              <a:gd name="T4" fmla="*/ 0 w 276"/>
              <a:gd name="T5" fmla="*/ 53 h 181"/>
              <a:gd name="T6" fmla="*/ 236 w 276"/>
              <a:gd name="T7" fmla="*/ 181 h 181"/>
              <a:gd name="T8" fmla="*/ 276 w 276"/>
              <a:gd name="T9" fmla="*/ 70 h 181"/>
            </a:gdLst>
            <a:ahLst/>
            <a:cxnLst>
              <a:cxn ang="0">
                <a:pos x="T0" y="T1"/>
              </a:cxn>
              <a:cxn ang="0">
                <a:pos x="T2" y="T3"/>
              </a:cxn>
              <a:cxn ang="0">
                <a:pos x="T4" y="T5"/>
              </a:cxn>
              <a:cxn ang="0">
                <a:pos x="T6" y="T7"/>
              </a:cxn>
              <a:cxn ang="0">
                <a:pos x="T8" y="T9"/>
              </a:cxn>
            </a:cxnLst>
            <a:rect l="0" t="0" r="r" b="b"/>
            <a:pathLst>
              <a:path w="276" h="181">
                <a:moveTo>
                  <a:pt x="276" y="70"/>
                </a:moveTo>
                <a:lnTo>
                  <a:pt x="22" y="0"/>
                </a:lnTo>
                <a:lnTo>
                  <a:pt x="0" y="53"/>
                </a:lnTo>
                <a:lnTo>
                  <a:pt x="236" y="181"/>
                </a:lnTo>
                <a:lnTo>
                  <a:pt x="276" y="70"/>
                </a:lnTo>
                <a:close/>
              </a:path>
            </a:pathLst>
          </a:custGeom>
          <a:solidFill>
            <a:srgbClr val="FEA26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3" name="íṩlîḍê"/>
          <p:cNvSpPr/>
          <p:nvPr/>
        </p:nvSpPr>
        <p:spPr bwMode="auto">
          <a:xfrm>
            <a:off x="2667345" y="2068656"/>
            <a:ext cx="181388" cy="118954"/>
          </a:xfrm>
          <a:custGeom>
            <a:avLst/>
            <a:gdLst>
              <a:gd name="T0" fmla="*/ 276 w 276"/>
              <a:gd name="T1" fmla="*/ 70 h 181"/>
              <a:gd name="T2" fmla="*/ 22 w 276"/>
              <a:gd name="T3" fmla="*/ 0 h 181"/>
              <a:gd name="T4" fmla="*/ 0 w 276"/>
              <a:gd name="T5" fmla="*/ 53 h 181"/>
              <a:gd name="T6" fmla="*/ 236 w 276"/>
              <a:gd name="T7" fmla="*/ 181 h 181"/>
              <a:gd name="T8" fmla="*/ 276 w 276"/>
              <a:gd name="T9" fmla="*/ 70 h 181"/>
            </a:gdLst>
            <a:ahLst/>
            <a:cxnLst>
              <a:cxn ang="0">
                <a:pos x="T0" y="T1"/>
              </a:cxn>
              <a:cxn ang="0">
                <a:pos x="T2" y="T3"/>
              </a:cxn>
              <a:cxn ang="0">
                <a:pos x="T4" y="T5"/>
              </a:cxn>
              <a:cxn ang="0">
                <a:pos x="T6" y="T7"/>
              </a:cxn>
              <a:cxn ang="0">
                <a:pos x="T8" y="T9"/>
              </a:cxn>
            </a:cxnLst>
            <a:rect l="0" t="0" r="r" b="b"/>
            <a:pathLst>
              <a:path w="276" h="181">
                <a:moveTo>
                  <a:pt x="276" y="70"/>
                </a:moveTo>
                <a:lnTo>
                  <a:pt x="22" y="0"/>
                </a:lnTo>
                <a:lnTo>
                  <a:pt x="0" y="53"/>
                </a:lnTo>
                <a:lnTo>
                  <a:pt x="236" y="181"/>
                </a:lnTo>
                <a:lnTo>
                  <a:pt x="276"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4" name="íšlîḍé"/>
          <p:cNvSpPr/>
          <p:nvPr/>
        </p:nvSpPr>
        <p:spPr bwMode="auto">
          <a:xfrm>
            <a:off x="2673917" y="2068656"/>
            <a:ext cx="185989" cy="78207"/>
          </a:xfrm>
          <a:custGeom>
            <a:avLst/>
            <a:gdLst>
              <a:gd name="T0" fmla="*/ 191 w 198"/>
              <a:gd name="T1" fmla="*/ 42 h 83"/>
              <a:gd name="T2" fmla="*/ 8 w 198"/>
              <a:gd name="T3" fmla="*/ 0 h 83"/>
              <a:gd name="T4" fmla="*/ 0 w 198"/>
              <a:gd name="T5" fmla="*/ 20 h 83"/>
              <a:gd name="T6" fmla="*/ 175 w 198"/>
              <a:gd name="T7" fmla="*/ 83 h 83"/>
              <a:gd name="T8" fmla="*/ 184 w 198"/>
              <a:gd name="T9" fmla="*/ 61 h 83"/>
              <a:gd name="T10" fmla="*/ 196 w 198"/>
              <a:gd name="T11" fmla="*/ 53 h 83"/>
              <a:gd name="T12" fmla="*/ 191 w 198"/>
              <a:gd name="T13" fmla="*/ 42 h 83"/>
            </a:gdLst>
            <a:ahLst/>
            <a:cxnLst>
              <a:cxn ang="0">
                <a:pos x="T0" y="T1"/>
              </a:cxn>
              <a:cxn ang="0">
                <a:pos x="T2" y="T3"/>
              </a:cxn>
              <a:cxn ang="0">
                <a:pos x="T4" y="T5"/>
              </a:cxn>
              <a:cxn ang="0">
                <a:pos x="T6" y="T7"/>
              </a:cxn>
              <a:cxn ang="0">
                <a:pos x="T8" y="T9"/>
              </a:cxn>
              <a:cxn ang="0">
                <a:pos x="T10" y="T11"/>
              </a:cxn>
              <a:cxn ang="0">
                <a:pos x="T12" y="T13"/>
              </a:cxn>
            </a:cxnLst>
            <a:rect l="0" t="0" r="r" b="b"/>
            <a:pathLst>
              <a:path w="198" h="83">
                <a:moveTo>
                  <a:pt x="191" y="42"/>
                </a:moveTo>
                <a:cubicBezTo>
                  <a:pt x="8" y="0"/>
                  <a:pt x="8" y="0"/>
                  <a:pt x="8" y="0"/>
                </a:cubicBezTo>
                <a:cubicBezTo>
                  <a:pt x="0" y="20"/>
                  <a:pt x="0" y="20"/>
                  <a:pt x="0" y="20"/>
                </a:cubicBezTo>
                <a:cubicBezTo>
                  <a:pt x="175" y="83"/>
                  <a:pt x="175" y="83"/>
                  <a:pt x="175" y="83"/>
                </a:cubicBezTo>
                <a:cubicBezTo>
                  <a:pt x="184" y="61"/>
                  <a:pt x="184" y="61"/>
                  <a:pt x="184" y="61"/>
                </a:cubicBezTo>
                <a:cubicBezTo>
                  <a:pt x="184" y="61"/>
                  <a:pt x="192" y="61"/>
                  <a:pt x="196" y="53"/>
                </a:cubicBezTo>
                <a:cubicBezTo>
                  <a:pt x="198" y="47"/>
                  <a:pt x="191" y="42"/>
                  <a:pt x="191" y="42"/>
                </a:cubicBezTo>
              </a:path>
            </a:pathLst>
          </a:custGeom>
          <a:solidFill>
            <a:srgbClr val="FFDB9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5" name="islidè"/>
          <p:cNvSpPr/>
          <p:nvPr/>
        </p:nvSpPr>
        <p:spPr bwMode="auto">
          <a:xfrm>
            <a:off x="2599654" y="2056169"/>
            <a:ext cx="76893" cy="35489"/>
          </a:xfrm>
          <a:custGeom>
            <a:avLst/>
            <a:gdLst>
              <a:gd name="T0" fmla="*/ 2 w 117"/>
              <a:gd name="T1" fmla="*/ 0 h 54"/>
              <a:gd name="T2" fmla="*/ 0 w 117"/>
              <a:gd name="T3" fmla="*/ 4 h 54"/>
              <a:gd name="T4" fmla="*/ 110 w 117"/>
              <a:gd name="T5" fmla="*/ 54 h 54"/>
              <a:gd name="T6" fmla="*/ 113 w 117"/>
              <a:gd name="T7" fmla="*/ 47 h 54"/>
              <a:gd name="T8" fmla="*/ 117 w 117"/>
              <a:gd name="T9" fmla="*/ 35 h 54"/>
              <a:gd name="T10" fmla="*/ 2 w 117"/>
              <a:gd name="T11" fmla="*/ 0 h 54"/>
            </a:gdLst>
            <a:ahLst/>
            <a:cxnLst>
              <a:cxn ang="0">
                <a:pos x="T0" y="T1"/>
              </a:cxn>
              <a:cxn ang="0">
                <a:pos x="T2" y="T3"/>
              </a:cxn>
              <a:cxn ang="0">
                <a:pos x="T4" y="T5"/>
              </a:cxn>
              <a:cxn ang="0">
                <a:pos x="T6" y="T7"/>
              </a:cxn>
              <a:cxn ang="0">
                <a:pos x="T8" y="T9"/>
              </a:cxn>
              <a:cxn ang="0">
                <a:pos x="T10" y="T11"/>
              </a:cxn>
            </a:cxnLst>
            <a:rect l="0" t="0" r="r" b="b"/>
            <a:pathLst>
              <a:path w="117" h="54">
                <a:moveTo>
                  <a:pt x="2" y="0"/>
                </a:moveTo>
                <a:lnTo>
                  <a:pt x="0" y="4"/>
                </a:lnTo>
                <a:lnTo>
                  <a:pt x="110" y="54"/>
                </a:lnTo>
                <a:lnTo>
                  <a:pt x="113" y="47"/>
                </a:lnTo>
                <a:lnTo>
                  <a:pt x="117" y="35"/>
                </a:lnTo>
                <a:lnTo>
                  <a:pt x="2" y="0"/>
                </a:lnTo>
                <a:close/>
              </a:path>
            </a:pathLst>
          </a:custGeom>
          <a:solidFill>
            <a:srgbClr val="67666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6" name="ïšľïdè"/>
          <p:cNvSpPr/>
          <p:nvPr/>
        </p:nvSpPr>
        <p:spPr bwMode="auto">
          <a:xfrm>
            <a:off x="2599654" y="2056169"/>
            <a:ext cx="76893" cy="35489"/>
          </a:xfrm>
          <a:custGeom>
            <a:avLst/>
            <a:gdLst>
              <a:gd name="T0" fmla="*/ 2 w 117"/>
              <a:gd name="T1" fmla="*/ 0 h 54"/>
              <a:gd name="T2" fmla="*/ 0 w 117"/>
              <a:gd name="T3" fmla="*/ 4 h 54"/>
              <a:gd name="T4" fmla="*/ 110 w 117"/>
              <a:gd name="T5" fmla="*/ 54 h 54"/>
              <a:gd name="T6" fmla="*/ 113 w 117"/>
              <a:gd name="T7" fmla="*/ 47 h 54"/>
              <a:gd name="T8" fmla="*/ 117 w 117"/>
              <a:gd name="T9" fmla="*/ 35 h 54"/>
              <a:gd name="T10" fmla="*/ 2 w 117"/>
              <a:gd name="T11" fmla="*/ 0 h 54"/>
            </a:gdLst>
            <a:ahLst/>
            <a:cxnLst>
              <a:cxn ang="0">
                <a:pos x="T0" y="T1"/>
              </a:cxn>
              <a:cxn ang="0">
                <a:pos x="T2" y="T3"/>
              </a:cxn>
              <a:cxn ang="0">
                <a:pos x="T4" y="T5"/>
              </a:cxn>
              <a:cxn ang="0">
                <a:pos x="T6" y="T7"/>
              </a:cxn>
              <a:cxn ang="0">
                <a:pos x="T8" y="T9"/>
              </a:cxn>
              <a:cxn ang="0">
                <a:pos x="T10" y="T11"/>
              </a:cxn>
            </a:cxnLst>
            <a:rect l="0" t="0" r="r" b="b"/>
            <a:pathLst>
              <a:path w="117" h="54">
                <a:moveTo>
                  <a:pt x="2" y="0"/>
                </a:moveTo>
                <a:lnTo>
                  <a:pt x="0" y="4"/>
                </a:lnTo>
                <a:lnTo>
                  <a:pt x="110" y="54"/>
                </a:lnTo>
                <a:lnTo>
                  <a:pt x="113" y="47"/>
                </a:lnTo>
                <a:lnTo>
                  <a:pt x="117" y="35"/>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7" name="iS1ídê"/>
          <p:cNvSpPr/>
          <p:nvPr/>
        </p:nvSpPr>
        <p:spPr bwMode="auto">
          <a:xfrm>
            <a:off x="2673917" y="2079171"/>
            <a:ext cx="2629" cy="7886"/>
          </a:xfrm>
          <a:custGeom>
            <a:avLst/>
            <a:gdLst>
              <a:gd name="T0" fmla="*/ 4 w 4"/>
              <a:gd name="T1" fmla="*/ 0 h 12"/>
              <a:gd name="T2" fmla="*/ 0 w 4"/>
              <a:gd name="T3" fmla="*/ 12 h 12"/>
              <a:gd name="T4" fmla="*/ 2 w 4"/>
              <a:gd name="T5" fmla="*/ 10 h 12"/>
              <a:gd name="T6" fmla="*/ 4 w 4"/>
              <a:gd name="T7" fmla="*/ 0 h 12"/>
              <a:gd name="T8" fmla="*/ 4 w 4"/>
              <a:gd name="T9" fmla="*/ 0 h 12"/>
            </a:gdLst>
            <a:ahLst/>
            <a:cxnLst>
              <a:cxn ang="0">
                <a:pos x="T0" y="T1"/>
              </a:cxn>
              <a:cxn ang="0">
                <a:pos x="T2" y="T3"/>
              </a:cxn>
              <a:cxn ang="0">
                <a:pos x="T4" y="T5"/>
              </a:cxn>
              <a:cxn ang="0">
                <a:pos x="T6" y="T7"/>
              </a:cxn>
              <a:cxn ang="0">
                <a:pos x="T8" y="T9"/>
              </a:cxn>
            </a:cxnLst>
            <a:rect l="0" t="0" r="r" b="b"/>
            <a:pathLst>
              <a:path w="4" h="12">
                <a:moveTo>
                  <a:pt x="4" y="0"/>
                </a:moveTo>
                <a:lnTo>
                  <a:pt x="0" y="12"/>
                </a:lnTo>
                <a:lnTo>
                  <a:pt x="2" y="10"/>
                </a:lnTo>
                <a:lnTo>
                  <a:pt x="4" y="0"/>
                </a:lnTo>
                <a:lnTo>
                  <a:pt x="4" y="0"/>
                </a:lnTo>
                <a:close/>
              </a:path>
            </a:pathLst>
          </a:custGeom>
          <a:solidFill>
            <a:srgbClr val="C5977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8" name="ísļíḍê"/>
          <p:cNvSpPr/>
          <p:nvPr/>
        </p:nvSpPr>
        <p:spPr bwMode="auto">
          <a:xfrm>
            <a:off x="2673917" y="2079171"/>
            <a:ext cx="2629" cy="7886"/>
          </a:xfrm>
          <a:custGeom>
            <a:avLst/>
            <a:gdLst>
              <a:gd name="T0" fmla="*/ 4 w 4"/>
              <a:gd name="T1" fmla="*/ 0 h 12"/>
              <a:gd name="T2" fmla="*/ 0 w 4"/>
              <a:gd name="T3" fmla="*/ 12 h 12"/>
              <a:gd name="T4" fmla="*/ 2 w 4"/>
              <a:gd name="T5" fmla="*/ 10 h 12"/>
              <a:gd name="T6" fmla="*/ 4 w 4"/>
              <a:gd name="T7" fmla="*/ 0 h 12"/>
              <a:gd name="T8" fmla="*/ 4 w 4"/>
              <a:gd name="T9" fmla="*/ 0 h 12"/>
            </a:gdLst>
            <a:ahLst/>
            <a:cxnLst>
              <a:cxn ang="0">
                <a:pos x="T0" y="T1"/>
              </a:cxn>
              <a:cxn ang="0">
                <a:pos x="T2" y="T3"/>
              </a:cxn>
              <a:cxn ang="0">
                <a:pos x="T4" y="T5"/>
              </a:cxn>
              <a:cxn ang="0">
                <a:pos x="T6" y="T7"/>
              </a:cxn>
              <a:cxn ang="0">
                <a:pos x="T8" y="T9"/>
              </a:cxn>
            </a:cxnLst>
            <a:rect l="0" t="0" r="r" b="b"/>
            <a:pathLst>
              <a:path w="4" h="12">
                <a:moveTo>
                  <a:pt x="4" y="0"/>
                </a:moveTo>
                <a:lnTo>
                  <a:pt x="0" y="12"/>
                </a:lnTo>
                <a:lnTo>
                  <a:pt x="2" y="1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9" name="ïś1íḋè"/>
          <p:cNvSpPr/>
          <p:nvPr/>
        </p:nvSpPr>
        <p:spPr bwMode="auto">
          <a:xfrm>
            <a:off x="2675232" y="2079171"/>
            <a:ext cx="1314" cy="6572"/>
          </a:xfrm>
          <a:custGeom>
            <a:avLst/>
            <a:gdLst>
              <a:gd name="T0" fmla="*/ 2 w 2"/>
              <a:gd name="T1" fmla="*/ 0 h 10"/>
              <a:gd name="T2" fmla="*/ 0 w 2"/>
              <a:gd name="T3" fmla="*/ 10 h 10"/>
              <a:gd name="T4" fmla="*/ 2 w 2"/>
              <a:gd name="T5" fmla="*/ 0 h 10"/>
              <a:gd name="T6" fmla="*/ 2 w 2"/>
              <a:gd name="T7" fmla="*/ 0 h 10"/>
            </a:gdLst>
            <a:ahLst/>
            <a:cxnLst>
              <a:cxn ang="0">
                <a:pos x="T0" y="T1"/>
              </a:cxn>
              <a:cxn ang="0">
                <a:pos x="T2" y="T3"/>
              </a:cxn>
              <a:cxn ang="0">
                <a:pos x="T4" y="T5"/>
              </a:cxn>
              <a:cxn ang="0">
                <a:pos x="T6" y="T7"/>
              </a:cxn>
            </a:cxnLst>
            <a:rect l="0" t="0" r="r" b="b"/>
            <a:pathLst>
              <a:path w="2" h="10">
                <a:moveTo>
                  <a:pt x="2" y="0"/>
                </a:moveTo>
                <a:lnTo>
                  <a:pt x="0" y="10"/>
                </a:lnTo>
                <a:lnTo>
                  <a:pt x="2" y="0"/>
                </a:lnTo>
                <a:lnTo>
                  <a:pt x="2" y="0"/>
                </a:lnTo>
                <a:close/>
              </a:path>
            </a:pathLst>
          </a:custGeom>
          <a:solidFill>
            <a:srgbClr val="C5B39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0" name="íṩlïďé"/>
          <p:cNvSpPr/>
          <p:nvPr/>
        </p:nvSpPr>
        <p:spPr bwMode="auto">
          <a:xfrm>
            <a:off x="2675232" y="2079171"/>
            <a:ext cx="1314" cy="6572"/>
          </a:xfrm>
          <a:custGeom>
            <a:avLst/>
            <a:gdLst>
              <a:gd name="T0" fmla="*/ 2 w 2"/>
              <a:gd name="T1" fmla="*/ 0 h 10"/>
              <a:gd name="T2" fmla="*/ 0 w 2"/>
              <a:gd name="T3" fmla="*/ 10 h 10"/>
              <a:gd name="T4" fmla="*/ 2 w 2"/>
              <a:gd name="T5" fmla="*/ 0 h 10"/>
              <a:gd name="T6" fmla="*/ 2 w 2"/>
              <a:gd name="T7" fmla="*/ 0 h 10"/>
            </a:gdLst>
            <a:ahLst/>
            <a:cxnLst>
              <a:cxn ang="0">
                <a:pos x="T0" y="T1"/>
              </a:cxn>
              <a:cxn ang="0">
                <a:pos x="T2" y="T3"/>
              </a:cxn>
              <a:cxn ang="0">
                <a:pos x="T4" y="T5"/>
              </a:cxn>
              <a:cxn ang="0">
                <a:pos x="T6" y="T7"/>
              </a:cxn>
            </a:cxnLst>
            <a:rect l="0" t="0" r="r" b="b"/>
            <a:pathLst>
              <a:path w="2" h="10">
                <a:moveTo>
                  <a:pt x="2" y="0"/>
                </a:moveTo>
                <a:lnTo>
                  <a:pt x="0" y="1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1" name="îṩḷîdé"/>
          <p:cNvSpPr/>
          <p:nvPr/>
        </p:nvSpPr>
        <p:spPr bwMode="auto">
          <a:xfrm>
            <a:off x="2671946" y="2079171"/>
            <a:ext cx="184017" cy="90037"/>
          </a:xfrm>
          <a:custGeom>
            <a:avLst/>
            <a:gdLst>
              <a:gd name="T0" fmla="*/ 186 w 196"/>
              <a:gd name="T1" fmla="*/ 50 h 96"/>
              <a:gd name="T2" fmla="*/ 5 w 196"/>
              <a:gd name="T3" fmla="*/ 0 h 96"/>
              <a:gd name="T4" fmla="*/ 0 w 196"/>
              <a:gd name="T5" fmla="*/ 13 h 96"/>
              <a:gd name="T6" fmla="*/ 168 w 196"/>
              <a:gd name="T7" fmla="*/ 96 h 96"/>
              <a:gd name="T8" fmla="*/ 189 w 196"/>
              <a:gd name="T9" fmla="*/ 78 h 96"/>
              <a:gd name="T10" fmla="*/ 186 w 196"/>
              <a:gd name="T11" fmla="*/ 50 h 96"/>
            </a:gdLst>
            <a:ahLst/>
            <a:cxnLst>
              <a:cxn ang="0">
                <a:pos x="T0" y="T1"/>
              </a:cxn>
              <a:cxn ang="0">
                <a:pos x="T2" y="T3"/>
              </a:cxn>
              <a:cxn ang="0">
                <a:pos x="T4" y="T5"/>
              </a:cxn>
              <a:cxn ang="0">
                <a:pos x="T6" y="T7"/>
              </a:cxn>
              <a:cxn ang="0">
                <a:pos x="T8" y="T9"/>
              </a:cxn>
              <a:cxn ang="0">
                <a:pos x="T10" y="T11"/>
              </a:cxn>
            </a:cxnLst>
            <a:rect l="0" t="0" r="r" b="b"/>
            <a:pathLst>
              <a:path w="196" h="96">
                <a:moveTo>
                  <a:pt x="186" y="50"/>
                </a:moveTo>
                <a:cubicBezTo>
                  <a:pt x="5" y="0"/>
                  <a:pt x="5" y="0"/>
                  <a:pt x="5" y="0"/>
                </a:cubicBezTo>
                <a:cubicBezTo>
                  <a:pt x="0" y="13"/>
                  <a:pt x="0" y="13"/>
                  <a:pt x="0" y="13"/>
                </a:cubicBezTo>
                <a:cubicBezTo>
                  <a:pt x="168" y="96"/>
                  <a:pt x="168" y="96"/>
                  <a:pt x="168" y="96"/>
                </a:cubicBezTo>
                <a:cubicBezTo>
                  <a:pt x="168" y="96"/>
                  <a:pt x="181" y="95"/>
                  <a:pt x="189" y="78"/>
                </a:cubicBezTo>
                <a:cubicBezTo>
                  <a:pt x="196" y="61"/>
                  <a:pt x="186" y="50"/>
                  <a:pt x="186" y="50"/>
                </a:cubicBezTo>
                <a:close/>
              </a:path>
            </a:pathLst>
          </a:custGeom>
          <a:solidFill>
            <a:srgbClr val="FFBE92"/>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5" name="标题 14"/>
          <p:cNvSpPr>
            <a:spLocks noGrp="1"/>
          </p:cNvSpPr>
          <p:nvPr>
            <p:ph type="title"/>
          </p:nvPr>
        </p:nvSpPr>
        <p:spPr>
          <a:xfrm>
            <a:off x="1341437" y="235280"/>
            <a:ext cx="10850563" cy="663575"/>
          </a:xfrm>
        </p:spPr>
        <p:txBody>
          <a:bodyPr/>
          <a:lstStyle/>
          <a:p>
            <a:r>
              <a:rPr lang="zh-CN" altLang="en-US" sz="2800" dirty="0" smtClean="0"/>
              <a:t>结论和建议</a:t>
            </a:r>
            <a:endParaRPr lang="zh-CN" altLang="en-US" sz="2800" dirty="0"/>
          </a:p>
        </p:txBody>
      </p:sp>
      <p:sp>
        <p:nvSpPr>
          <p:cNvPr id="546" name="four-dots-horizontally-aligned-as-a-line_56969"/>
          <p:cNvSpPr>
            <a:spLocks noChangeAspect="1"/>
          </p:cNvSpPr>
          <p:nvPr/>
        </p:nvSpPr>
        <p:spPr bwMode="auto">
          <a:xfrm>
            <a:off x="2541491" y="5667077"/>
            <a:ext cx="609685" cy="112755"/>
          </a:xfrm>
          <a:custGeom>
            <a:avLst/>
            <a:gdLst>
              <a:gd name="connsiteX0" fmla="*/ 551551 w 608203"/>
              <a:gd name="connsiteY0" fmla="*/ 0 h 112481"/>
              <a:gd name="connsiteX1" fmla="*/ 551880 w 608203"/>
              <a:gd name="connsiteY1" fmla="*/ 0 h 112481"/>
              <a:gd name="connsiteX2" fmla="*/ 608203 w 608203"/>
              <a:gd name="connsiteY2" fmla="*/ 56241 h 112481"/>
              <a:gd name="connsiteX3" fmla="*/ 551880 w 608203"/>
              <a:gd name="connsiteY3" fmla="*/ 112481 h 112481"/>
              <a:gd name="connsiteX4" fmla="*/ 551551 w 608203"/>
              <a:gd name="connsiteY4" fmla="*/ 112481 h 112481"/>
              <a:gd name="connsiteX5" fmla="*/ 495228 w 608203"/>
              <a:gd name="connsiteY5" fmla="*/ 56241 h 112481"/>
              <a:gd name="connsiteX6" fmla="*/ 551551 w 608203"/>
              <a:gd name="connsiteY6" fmla="*/ 0 h 112481"/>
              <a:gd name="connsiteX7" fmla="*/ 386346 w 608203"/>
              <a:gd name="connsiteY7" fmla="*/ 0 h 112481"/>
              <a:gd name="connsiteX8" fmla="*/ 387050 w 608203"/>
              <a:gd name="connsiteY8" fmla="*/ 0 h 112481"/>
              <a:gd name="connsiteX9" fmla="*/ 443362 w 608203"/>
              <a:gd name="connsiteY9" fmla="*/ 56241 h 112481"/>
              <a:gd name="connsiteX10" fmla="*/ 387050 w 608203"/>
              <a:gd name="connsiteY10" fmla="*/ 112481 h 112481"/>
              <a:gd name="connsiteX11" fmla="*/ 386346 w 608203"/>
              <a:gd name="connsiteY11" fmla="*/ 112481 h 112481"/>
              <a:gd name="connsiteX12" fmla="*/ 330034 w 608203"/>
              <a:gd name="connsiteY12" fmla="*/ 56241 h 112481"/>
              <a:gd name="connsiteX13" fmla="*/ 386346 w 608203"/>
              <a:gd name="connsiteY13" fmla="*/ 0 h 112481"/>
              <a:gd name="connsiteX14" fmla="*/ 221153 w 608203"/>
              <a:gd name="connsiteY14" fmla="*/ 0 h 112481"/>
              <a:gd name="connsiteX15" fmla="*/ 221857 w 608203"/>
              <a:gd name="connsiteY15" fmla="*/ 0 h 112481"/>
              <a:gd name="connsiteX16" fmla="*/ 278169 w 608203"/>
              <a:gd name="connsiteY16" fmla="*/ 56241 h 112481"/>
              <a:gd name="connsiteX17" fmla="*/ 221857 w 608203"/>
              <a:gd name="connsiteY17" fmla="*/ 112481 h 112481"/>
              <a:gd name="connsiteX18" fmla="*/ 221153 w 608203"/>
              <a:gd name="connsiteY18" fmla="*/ 112481 h 112481"/>
              <a:gd name="connsiteX19" fmla="*/ 164841 w 608203"/>
              <a:gd name="connsiteY19" fmla="*/ 56241 h 112481"/>
              <a:gd name="connsiteX20" fmla="*/ 221153 w 608203"/>
              <a:gd name="connsiteY20" fmla="*/ 0 h 112481"/>
              <a:gd name="connsiteX21" fmla="*/ 56323 w 608203"/>
              <a:gd name="connsiteY21" fmla="*/ 0 h 112481"/>
              <a:gd name="connsiteX22" fmla="*/ 56652 w 608203"/>
              <a:gd name="connsiteY22" fmla="*/ 0 h 112481"/>
              <a:gd name="connsiteX23" fmla="*/ 112975 w 608203"/>
              <a:gd name="connsiteY23" fmla="*/ 56241 h 112481"/>
              <a:gd name="connsiteX24" fmla="*/ 56652 w 608203"/>
              <a:gd name="connsiteY24" fmla="*/ 112481 h 112481"/>
              <a:gd name="connsiteX25" fmla="*/ 56323 w 608203"/>
              <a:gd name="connsiteY25" fmla="*/ 112481 h 112481"/>
              <a:gd name="connsiteX26" fmla="*/ 0 w 608203"/>
              <a:gd name="connsiteY26" fmla="*/ 56241 h 112481"/>
              <a:gd name="connsiteX27" fmla="*/ 56323 w 608203"/>
              <a:gd name="connsiteY27" fmla="*/ 0 h 112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8203" h="112481">
                <a:moveTo>
                  <a:pt x="551551" y="0"/>
                </a:moveTo>
                <a:lnTo>
                  <a:pt x="551880" y="0"/>
                </a:lnTo>
                <a:cubicBezTo>
                  <a:pt x="582999" y="0"/>
                  <a:pt x="608203" y="25168"/>
                  <a:pt x="608203" y="56241"/>
                </a:cubicBezTo>
                <a:cubicBezTo>
                  <a:pt x="608203" y="87314"/>
                  <a:pt x="582999" y="112481"/>
                  <a:pt x="551880" y="112481"/>
                </a:cubicBezTo>
                <a:lnTo>
                  <a:pt x="551551" y="112481"/>
                </a:lnTo>
                <a:cubicBezTo>
                  <a:pt x="520480" y="112481"/>
                  <a:pt x="495228" y="87314"/>
                  <a:pt x="495228" y="56241"/>
                </a:cubicBezTo>
                <a:cubicBezTo>
                  <a:pt x="495228" y="25168"/>
                  <a:pt x="520480" y="0"/>
                  <a:pt x="551551" y="0"/>
                </a:cubicBezTo>
                <a:close/>
                <a:moveTo>
                  <a:pt x="386346" y="0"/>
                </a:moveTo>
                <a:lnTo>
                  <a:pt x="387050" y="0"/>
                </a:lnTo>
                <a:cubicBezTo>
                  <a:pt x="418162" y="0"/>
                  <a:pt x="443362" y="25168"/>
                  <a:pt x="443362" y="56241"/>
                </a:cubicBezTo>
                <a:cubicBezTo>
                  <a:pt x="443362" y="87314"/>
                  <a:pt x="418162" y="112481"/>
                  <a:pt x="387050" y="112481"/>
                </a:cubicBezTo>
                <a:lnTo>
                  <a:pt x="386346" y="112481"/>
                </a:lnTo>
                <a:cubicBezTo>
                  <a:pt x="355280" y="112481"/>
                  <a:pt x="330034" y="87314"/>
                  <a:pt x="330034" y="56241"/>
                </a:cubicBezTo>
                <a:cubicBezTo>
                  <a:pt x="330034" y="25168"/>
                  <a:pt x="355280" y="0"/>
                  <a:pt x="386346" y="0"/>
                </a:cubicBezTo>
                <a:close/>
                <a:moveTo>
                  <a:pt x="221153" y="0"/>
                </a:moveTo>
                <a:lnTo>
                  <a:pt x="221857" y="0"/>
                </a:lnTo>
                <a:cubicBezTo>
                  <a:pt x="252922" y="0"/>
                  <a:pt x="278169" y="25168"/>
                  <a:pt x="278169" y="56241"/>
                </a:cubicBezTo>
                <a:cubicBezTo>
                  <a:pt x="278169" y="87314"/>
                  <a:pt x="252922" y="112481"/>
                  <a:pt x="221857" y="112481"/>
                </a:cubicBezTo>
                <a:lnTo>
                  <a:pt x="221153" y="112481"/>
                </a:lnTo>
                <a:cubicBezTo>
                  <a:pt x="190040" y="112481"/>
                  <a:pt x="164841" y="87314"/>
                  <a:pt x="164841" y="56241"/>
                </a:cubicBezTo>
                <a:cubicBezTo>
                  <a:pt x="164841" y="25168"/>
                  <a:pt x="190040" y="0"/>
                  <a:pt x="221153" y="0"/>
                </a:cubicBezTo>
                <a:close/>
                <a:moveTo>
                  <a:pt x="56323" y="0"/>
                </a:moveTo>
                <a:lnTo>
                  <a:pt x="56652" y="0"/>
                </a:lnTo>
                <a:cubicBezTo>
                  <a:pt x="87723" y="0"/>
                  <a:pt x="112975" y="25168"/>
                  <a:pt x="112975" y="56241"/>
                </a:cubicBezTo>
                <a:cubicBezTo>
                  <a:pt x="112975" y="87314"/>
                  <a:pt x="87723" y="112481"/>
                  <a:pt x="56652" y="112481"/>
                </a:cubicBezTo>
                <a:lnTo>
                  <a:pt x="56323" y="112481"/>
                </a:lnTo>
                <a:cubicBezTo>
                  <a:pt x="25204" y="112481"/>
                  <a:pt x="0" y="87314"/>
                  <a:pt x="0" y="56241"/>
                </a:cubicBezTo>
                <a:cubicBezTo>
                  <a:pt x="0" y="25168"/>
                  <a:pt x="25204" y="0"/>
                  <a:pt x="56323" y="0"/>
                </a:cubicBezTo>
                <a:close/>
              </a:path>
            </a:pathLst>
          </a:custGeom>
          <a:solidFill>
            <a:srgbClr val="1A3172"/>
          </a:solidFill>
          <a:ln>
            <a:noFill/>
          </a:ln>
        </p:spPr>
      </p:sp>
      <p:sp>
        <p:nvSpPr>
          <p:cNvPr id="549"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553" name="矩形 552">
            <a:extLst>
              <a:ext uri="{FF2B5EF4-FFF2-40B4-BE49-F238E27FC236}">
                <a16:creationId xmlns="" xmlns:a16="http://schemas.microsoft.com/office/drawing/2014/main" id="{CCABFBE0-6E7C-7949-AD7B-D5C49EFD8F1B}"/>
              </a:ext>
            </a:extLst>
          </p:cNvPr>
          <p:cNvSpPr/>
          <p:nvPr/>
        </p:nvSpPr>
        <p:spPr>
          <a:xfrm>
            <a:off x="6477383" y="2200423"/>
            <a:ext cx="4281811" cy="2169825"/>
          </a:xfrm>
          <a:prstGeom prst="rect">
            <a:avLst/>
          </a:prstGeom>
        </p:spPr>
        <p:txBody>
          <a:bodyPr wrap="square">
            <a:spAutoFit/>
          </a:bodyPr>
          <a:lstStyle/>
          <a:p>
            <a:pPr>
              <a:lnSpc>
                <a:spcPct val="150000"/>
              </a:lnSpc>
            </a:pPr>
            <a:r>
              <a:rPr lang="zh-CN" altLang="zh-CN" dirty="0">
                <a:latin typeface="Microsoft YaHei" panose="020B0503020204020204" pitchFamily="34" charset="-122"/>
                <a:ea typeface="Microsoft YaHei" panose="020B0503020204020204" pitchFamily="34" charset="-122"/>
                <a:cs typeface="Times New Roman" panose="02020603050405020304" pitchFamily="18" charset="0"/>
              </a:rPr>
              <a:t>河北省的经济增长还是主要靠劳动力和资本来拉动，引入知识进步后，虽然资本的贡献率有所下降，但是知识与劳动的结合有很大的提高，并且两者的总的贡献率有了很大的提高。</a:t>
            </a:r>
            <a:r>
              <a:rPr lang="zh-CN" altLang="zh-CN" dirty="0">
                <a:latin typeface="Microsoft YaHei" panose="020B0503020204020204" pitchFamily="34" charset="-122"/>
                <a:ea typeface="Microsoft YaHei" panose="020B0503020204020204" pitchFamily="34" charset="-122"/>
              </a:rPr>
              <a:t> </a:t>
            </a:r>
            <a:endParaRPr lang="zh-CN" altLang="en-US"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625912056"/>
      </p:ext>
    </p:extLst>
  </p:cSld>
  <p:clrMapOvr>
    <a:masterClrMapping/>
  </p:clrMapOvr>
  <p:transition spd="slow" advTm="3000">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bwMode="auto">
          <a:xfrm>
            <a:off x="1577221" y="-15986"/>
            <a:ext cx="1582054" cy="6830201"/>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rgbClr val="000000"/>
              </a:solidFill>
            </a:endParaRPr>
          </a:p>
        </p:txBody>
      </p:sp>
      <p:sp>
        <p:nvSpPr>
          <p:cNvPr id="14" name="išľidé"/>
          <p:cNvSpPr/>
          <p:nvPr/>
        </p:nvSpPr>
        <p:spPr>
          <a:xfrm>
            <a:off x="611642" y="2254643"/>
            <a:ext cx="3496726" cy="2566715"/>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a:solidFill>
                <a:srgbClr val="FFFFFF"/>
              </a:solidFill>
            </a:endParaRPr>
          </a:p>
        </p:txBody>
      </p:sp>
      <p:sp>
        <p:nvSpPr>
          <p:cNvPr id="15" name="î$ľiḋé"/>
          <p:cNvSpPr/>
          <p:nvPr/>
        </p:nvSpPr>
        <p:spPr>
          <a:xfrm>
            <a:off x="628128" y="2265867"/>
            <a:ext cx="3480240" cy="2544268"/>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dirty="0">
              <a:solidFill>
                <a:srgbClr val="FFFFFF"/>
              </a:solidFill>
            </a:endParaRPr>
          </a:p>
        </p:txBody>
      </p:sp>
      <p:sp>
        <p:nvSpPr>
          <p:cNvPr id="16" name="ïṧļidê"/>
          <p:cNvSpPr/>
          <p:nvPr/>
        </p:nvSpPr>
        <p:spPr>
          <a:xfrm>
            <a:off x="2859492" y="2327250"/>
            <a:ext cx="67907" cy="78648"/>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a:solidFill>
                <a:srgbClr val="FFFFFF"/>
              </a:solidFill>
            </a:endParaRPr>
          </a:p>
        </p:txBody>
      </p:sp>
      <p:sp>
        <p:nvSpPr>
          <p:cNvPr id="19" name="iSḷïḑe"/>
          <p:cNvSpPr/>
          <p:nvPr/>
        </p:nvSpPr>
        <p:spPr>
          <a:xfrm flipV="1">
            <a:off x="153024" y="4887351"/>
            <a:ext cx="4413962" cy="19975"/>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a:solidFill>
                <a:srgbClr val="FFFFFF"/>
              </a:solidFill>
            </a:endParaRPr>
          </a:p>
        </p:txBody>
      </p:sp>
      <p:sp>
        <p:nvSpPr>
          <p:cNvPr id="20" name="îṡľíḓè"/>
          <p:cNvSpPr/>
          <p:nvPr/>
        </p:nvSpPr>
        <p:spPr>
          <a:xfrm>
            <a:off x="153024" y="4768879"/>
            <a:ext cx="4413962" cy="82512"/>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a:solidFill>
                <a:srgbClr val="FFFFFF"/>
              </a:solidFill>
            </a:endParaRPr>
          </a:p>
        </p:txBody>
      </p:sp>
      <p:sp>
        <p:nvSpPr>
          <p:cNvPr id="18" name="ïṣḷîḑé"/>
          <p:cNvSpPr/>
          <p:nvPr/>
        </p:nvSpPr>
        <p:spPr>
          <a:xfrm>
            <a:off x="2942352" y="2279458"/>
            <a:ext cx="1193245" cy="2566715"/>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765">
              <a:defRPr/>
            </a:pPr>
            <a:endParaRPr lang="en-US" sz="1090" dirty="0">
              <a:solidFill>
                <a:srgbClr val="FFFFFF"/>
              </a:solidFill>
            </a:endParaRPr>
          </a:p>
        </p:txBody>
      </p:sp>
      <p:sp>
        <p:nvSpPr>
          <p:cNvPr id="21" name="椭圆 20"/>
          <p:cNvSpPr/>
          <p:nvPr/>
        </p:nvSpPr>
        <p:spPr bwMode="auto">
          <a:xfrm>
            <a:off x="1199764" y="5077374"/>
            <a:ext cx="3387363" cy="45902"/>
          </a:xfrm>
          <a:prstGeom prst="ellipse">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defTabSz="913765">
              <a:defRPr/>
            </a:pPr>
            <a:endParaRPr lang="zh-CN" altLang="en-US" dirty="0">
              <a:solidFill>
                <a:srgbClr val="000000"/>
              </a:solidFill>
            </a:endParaRPr>
          </a:p>
        </p:txBody>
      </p:sp>
      <p:sp>
        <p:nvSpPr>
          <p:cNvPr id="25" name="íṡ1íḑè"/>
          <p:cNvSpPr txBox="1"/>
          <p:nvPr/>
        </p:nvSpPr>
        <p:spPr bwMode="auto">
          <a:xfrm>
            <a:off x="5105130" y="1294986"/>
            <a:ext cx="5742201"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defRPr/>
            </a:pPr>
            <a:r>
              <a:rPr lang="zh-CN" altLang="en-US" sz="2400" b="1" dirty="0" smtClean="0">
                <a:solidFill>
                  <a:srgbClr val="000000"/>
                </a:solidFill>
              </a:rPr>
              <a:t>建议</a:t>
            </a:r>
            <a:endParaRPr lang="en-US" altLang="zh-CN" sz="2400" b="1" dirty="0">
              <a:solidFill>
                <a:srgbClr val="000000"/>
              </a:solidFill>
            </a:endParaRPr>
          </a:p>
        </p:txBody>
      </p:sp>
      <p:cxnSp>
        <p:nvCxnSpPr>
          <p:cNvPr id="27" name="直接连接符 26"/>
          <p:cNvCxnSpPr/>
          <p:nvPr/>
        </p:nvCxnSpPr>
        <p:spPr>
          <a:xfrm>
            <a:off x="5105130" y="1772933"/>
            <a:ext cx="5884603"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105130" y="4167603"/>
            <a:ext cx="602007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784237"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341437" y="249463"/>
            <a:ext cx="10850563" cy="663575"/>
          </a:xfrm>
        </p:spPr>
        <p:txBody>
          <a:bodyPr/>
          <a:lstStyle/>
          <a:p>
            <a:r>
              <a:rPr lang="zh-CN" altLang="en-US" sz="2800" dirty="0" smtClean="0"/>
              <a:t>结论和建议</a:t>
            </a:r>
            <a:endParaRPr lang="zh-CN" altLang="en-US" sz="2800" dirty="0"/>
          </a:p>
        </p:txBody>
      </p:sp>
      <p:pic>
        <p:nvPicPr>
          <p:cNvPr id="5" name="图片 4" descr="图片包含 室内, 人员, 墙壁, 西装&#10;&#10;已生成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3311" y="2467533"/>
            <a:ext cx="3109873" cy="2039785"/>
          </a:xfrm>
          <a:prstGeom prst="rect">
            <a:avLst/>
          </a:prstGeom>
        </p:spPr>
      </p:pic>
      <p:sp>
        <p:nvSpPr>
          <p:cNvPr id="29" name="矩形 28">
            <a:extLst>
              <a:ext uri="{FF2B5EF4-FFF2-40B4-BE49-F238E27FC236}">
                <a16:creationId xmlns="" xmlns:a16="http://schemas.microsoft.com/office/drawing/2014/main" id="{A2B3B0A3-7BDD-6944-B42D-4B2FAA6A3E83}"/>
              </a:ext>
            </a:extLst>
          </p:cNvPr>
          <p:cNvSpPr/>
          <p:nvPr/>
        </p:nvSpPr>
        <p:spPr>
          <a:xfrm>
            <a:off x="4929129" y="1902247"/>
            <a:ext cx="6696927" cy="3862596"/>
          </a:xfrm>
          <a:prstGeom prst="rect">
            <a:avLst/>
          </a:prstGeom>
        </p:spPr>
        <p:txBody>
          <a:bodyPr wrap="square">
            <a:spAutoFit/>
          </a:bodyPr>
          <a:lstStyle/>
          <a:p>
            <a:pPr algn="just">
              <a:lnSpc>
                <a:spcPct val="150000"/>
              </a:lnSpc>
              <a:spcAft>
                <a:spcPts val="0"/>
              </a:spcAft>
            </a:pPr>
            <a:r>
              <a:rPr lang="zh-CN"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a:t>
            </a:r>
            <a:r>
              <a:rPr lang="en-US"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1</a:t>
            </a:r>
            <a:r>
              <a:rPr lang="zh-CN"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）重视人力资本积累，提高劳动者素质，推进知识创新和技术进步 </a:t>
            </a:r>
          </a:p>
          <a:p>
            <a:pPr indent="304800" algn="just">
              <a:lnSpc>
                <a:spcPct val="150000"/>
              </a:lnSpc>
              <a:spcAft>
                <a:spcPts val="0"/>
              </a:spcAft>
            </a:pPr>
            <a:r>
              <a:rPr lang="zh-CN"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引入知识进步的增长方程分析结果来看，在引入知识进步因素以后， 劳动和资本两个投入量对经济增长的总贡献增加，提过提高劳动者素质有助于转变经济增长的方式。因此要以社会需求为导向， 加大对职业技术类教育以及高等教育的扶植力度， 进一步提高河北省教育水平和质量，推动经济增长。 </a:t>
            </a:r>
          </a:p>
          <a:p>
            <a:pPr algn="just">
              <a:lnSpc>
                <a:spcPct val="150000"/>
              </a:lnSpc>
              <a:spcBef>
                <a:spcPts val="600"/>
              </a:spcBef>
              <a:spcAft>
                <a:spcPts val="0"/>
              </a:spcAft>
            </a:pPr>
            <a:r>
              <a:rPr lang="zh-CN"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a:t>
            </a:r>
            <a:r>
              <a:rPr lang="en-US"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2</a:t>
            </a:r>
            <a:r>
              <a:rPr lang="zh-CN" altLang="zh-CN" sz="1600" kern="100" dirty="0">
                <a:latin typeface="Microsoft YaHei" panose="020B0503020204020204" pitchFamily="34" charset="-122"/>
                <a:ea typeface="Microsoft YaHei" panose="020B0503020204020204" pitchFamily="34" charset="-122"/>
                <a:cs typeface="Times New Roman" panose="02020603050405020304" pitchFamily="18" charset="0"/>
              </a:rPr>
              <a:t>）调整优化结构， 提高资本要素的贡献率 </a:t>
            </a:r>
          </a:p>
          <a:p>
            <a:pPr>
              <a:lnSpc>
                <a:spcPct val="150000"/>
              </a:lnSpc>
            </a:pPr>
            <a:r>
              <a:rPr lang="zh-CN" altLang="zh-CN" sz="1600" dirty="0">
                <a:latin typeface="Microsoft YaHei" panose="020B0503020204020204" pitchFamily="34" charset="-122"/>
                <a:ea typeface="Microsoft YaHei" panose="020B0503020204020204" pitchFamily="34" charset="-122"/>
                <a:cs typeface="Times New Roman" panose="02020603050405020304" pitchFamily="18" charset="0"/>
              </a:rPr>
              <a:t>由于资本要素有所下降，必须进一步推进资本型产业的发展，发挥资本对经济增长的推动作用。并将资本与知识相结合，发挥现代知识经济下资本的作用。</a:t>
            </a:r>
            <a:r>
              <a:rPr lang="zh-CN" altLang="zh-CN" sz="1600" dirty="0">
                <a:latin typeface="Microsoft YaHei" panose="020B0503020204020204" pitchFamily="34" charset="-122"/>
                <a:ea typeface="Microsoft YaHei" panose="020B0503020204020204" pitchFamily="34" charset="-122"/>
              </a:rPr>
              <a:t> </a:t>
            </a:r>
            <a:endParaRPr lang="zh-CN" altLang="en-US" sz="16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634997707"/>
      </p:ext>
    </p:extLst>
  </p:cSld>
  <p:clrMapOvr>
    <a:masterClrMapping/>
  </p:clrMapOvr>
  <p:transition spd="slow" advTm="3000">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8" name="矩形 27"/>
          <p:cNvSpPr/>
          <p:nvPr/>
        </p:nvSpPr>
        <p:spPr>
          <a:xfrm flipH="1">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716532" y="4900965"/>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9" name="组合 18"/>
          <p:cNvGrpSpPr/>
          <p:nvPr/>
        </p:nvGrpSpPr>
        <p:grpSpPr>
          <a:xfrm>
            <a:off x="4167926" y="1912318"/>
            <a:ext cx="4503391" cy="1633559"/>
            <a:chOff x="1324617" y="2000836"/>
            <a:chExt cx="4503391" cy="1633559"/>
          </a:xfrm>
        </p:grpSpPr>
        <p:sp>
          <p:nvSpPr>
            <p:cNvPr id="20" name="矩形 19"/>
            <p:cNvSpPr/>
            <p:nvPr/>
          </p:nvSpPr>
          <p:spPr>
            <a:xfrm>
              <a:off x="1324617" y="2989235"/>
              <a:ext cx="4503391" cy="645160"/>
            </a:xfrm>
            <a:prstGeom prst="rect">
              <a:avLst/>
            </a:prstGeom>
          </p:spPr>
          <p:txBody>
            <a:bodyPr wrap="square">
              <a:spAutoFit/>
            </a:bodyPr>
            <a:lstStyle/>
            <a:p>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1" name="文本框 20"/>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22" name="组合 21"/>
          <p:cNvGrpSpPr/>
          <p:nvPr/>
        </p:nvGrpSpPr>
        <p:grpSpPr>
          <a:xfrm>
            <a:off x="3335809" y="4534276"/>
            <a:ext cx="5587330" cy="406385"/>
            <a:chOff x="1068925" y="5253033"/>
            <a:chExt cx="2817548" cy="406385"/>
          </a:xfrm>
        </p:grpSpPr>
        <p:grpSp>
          <p:nvGrpSpPr>
            <p:cNvPr id="23" name="组合 22"/>
            <p:cNvGrpSpPr/>
            <p:nvPr/>
          </p:nvGrpSpPr>
          <p:grpSpPr>
            <a:xfrm>
              <a:off x="1546569" y="5253033"/>
              <a:ext cx="1855688" cy="391431"/>
              <a:chOff x="1546569" y="5326964"/>
              <a:chExt cx="1855688" cy="317500"/>
            </a:xfrm>
          </p:grpSpPr>
          <p:sp>
            <p:nvSpPr>
              <p:cNvPr id="25" name="矩形 24"/>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占位符 1110"/>
            <p:cNvSpPr txBox="1"/>
            <p:nvPr/>
          </p:nvSpPr>
          <p:spPr>
            <a:xfrm>
              <a:off x="1068925" y="5267987"/>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张园</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园 常晓玲</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 </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李志刚</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42" name="组合 41"/>
          <p:cNvGrpSpPr/>
          <p:nvPr/>
        </p:nvGrpSpPr>
        <p:grpSpPr>
          <a:xfrm>
            <a:off x="9140168" y="5864709"/>
            <a:ext cx="2402207" cy="401662"/>
            <a:chOff x="6064369" y="-979684"/>
            <a:chExt cx="3102363" cy="401662"/>
          </a:xfrm>
        </p:grpSpPr>
        <p:grpSp>
          <p:nvGrpSpPr>
            <p:cNvPr id="43" name="组合 42"/>
            <p:cNvGrpSpPr/>
            <p:nvPr/>
          </p:nvGrpSpPr>
          <p:grpSpPr>
            <a:xfrm>
              <a:off x="6196432" y="-979684"/>
              <a:ext cx="2858407" cy="391432"/>
              <a:chOff x="6196432" y="-979684"/>
              <a:chExt cx="2858407" cy="391432"/>
            </a:xfrm>
          </p:grpSpPr>
          <p:sp>
            <p:nvSpPr>
              <p:cNvPr id="45" name="矩形 44"/>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anim calcmode="lin" valueType="num">
                                      <p:cBhvr>
                                        <p:cTn id="26" dur="1000" fill="hold"/>
                                        <p:tgtEl>
                                          <p:spTgt spid="42"/>
                                        </p:tgtEl>
                                        <p:attrNameLst>
                                          <p:attrName>ppt_x</p:attrName>
                                        </p:attrNameLst>
                                      </p:cBhvr>
                                      <p:tavLst>
                                        <p:tav tm="0">
                                          <p:val>
                                            <p:strVal val="#ppt_x"/>
                                          </p:val>
                                        </p:tav>
                                        <p:tav tm="100000">
                                          <p:val>
                                            <p:strVal val="#ppt_x"/>
                                          </p:val>
                                        </p:tav>
                                      </p:tavLst>
                                    </p:anim>
                                    <p:anim calcmode="lin" valueType="num">
                                      <p:cBhvr>
                                        <p:cTn id="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144096"/>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案例背景概述</a:t>
            </a:r>
            <a:endParaRPr lang="en-US" alt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45909" y="261331"/>
            <a:ext cx="1882775" cy="663575"/>
          </a:xfrm>
        </p:spPr>
        <p:txBody>
          <a:bodyPr/>
          <a:lstStyle/>
          <a:p>
            <a:r>
              <a:rPr lang="zh-CN" altLang="en-US" sz="2800" dirty="0" smtClean="0"/>
              <a:t>研究背景</a:t>
            </a:r>
            <a:endParaRPr lang="zh-CN" altLang="en-US" sz="2800" dirty="0"/>
          </a:p>
        </p:txBody>
      </p:sp>
      <p:grpSp>
        <p:nvGrpSpPr>
          <p:cNvPr id="36" name="组合 35">
            <a:extLst>
              <a:ext uri="{FF2B5EF4-FFF2-40B4-BE49-F238E27FC236}">
                <a16:creationId xmlns="" xmlns:a16="http://schemas.microsoft.com/office/drawing/2014/main" id="{7ABD6777-9418-49C4-A592-984D36437402}"/>
              </a:ext>
            </a:extLst>
          </p:cNvPr>
          <p:cNvGrpSpPr>
            <a:grpSpLocks/>
          </p:cNvGrpSpPr>
          <p:nvPr/>
        </p:nvGrpSpPr>
        <p:grpSpPr bwMode="auto">
          <a:xfrm>
            <a:off x="617749" y="1092766"/>
            <a:ext cx="5688390" cy="4994683"/>
            <a:chOff x="1428750" y="785813"/>
            <a:chExt cx="5857875" cy="5143500"/>
          </a:xfrm>
          <a:solidFill>
            <a:srgbClr val="FFFFFF">
              <a:lumMod val="65000"/>
            </a:srgbClr>
          </a:solidFill>
        </p:grpSpPr>
        <p:grpSp>
          <p:nvGrpSpPr>
            <p:cNvPr id="37" name="Group 91">
              <a:extLst>
                <a:ext uri="{FF2B5EF4-FFF2-40B4-BE49-F238E27FC236}">
                  <a16:creationId xmlns="" xmlns:a16="http://schemas.microsoft.com/office/drawing/2014/main" id="{28502FFD-5828-4B59-8092-865677FDE0CA}"/>
                </a:ext>
              </a:extLst>
            </p:cNvPr>
            <p:cNvGrpSpPr>
              <a:grpSpLocks/>
            </p:cNvGrpSpPr>
            <p:nvPr/>
          </p:nvGrpSpPr>
          <p:grpSpPr bwMode="auto">
            <a:xfrm>
              <a:off x="1428750" y="785813"/>
              <a:ext cx="5857875" cy="5143500"/>
              <a:chOff x="1312" y="1242"/>
              <a:chExt cx="2507" cy="1860"/>
            </a:xfrm>
            <a:grpFill/>
            <a:effectLst>
              <a:outerShdw blurRad="50800" dist="38100" dir="2700000" algn="tl" rotWithShape="0">
                <a:prstClr val="black">
                  <a:alpha val="40000"/>
                </a:prstClr>
              </a:outerShdw>
            </a:effectLst>
          </p:grpSpPr>
          <p:sp>
            <p:nvSpPr>
              <p:cNvPr id="41" name="Freeform 3">
                <a:extLst>
                  <a:ext uri="{FF2B5EF4-FFF2-40B4-BE49-F238E27FC236}">
                    <a16:creationId xmlns="" xmlns:a16="http://schemas.microsoft.com/office/drawing/2014/main" id="{591D4F13-79EA-4901-B0C3-615261A9C95F}"/>
                  </a:ext>
                </a:extLst>
              </p:cNvPr>
              <p:cNvSpPr>
                <a:spLocks/>
              </p:cNvSpPr>
              <p:nvPr/>
            </p:nvSpPr>
            <p:spPr bwMode="auto">
              <a:xfrm>
                <a:off x="3146" y="2053"/>
                <a:ext cx="322" cy="195"/>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2" name="Freeform 4">
                <a:extLst>
                  <a:ext uri="{FF2B5EF4-FFF2-40B4-BE49-F238E27FC236}">
                    <a16:creationId xmlns="" xmlns:a16="http://schemas.microsoft.com/office/drawing/2014/main" id="{637F89C9-74F3-4852-B2E8-DFCE24079A95}"/>
                  </a:ext>
                </a:extLst>
              </p:cNvPr>
              <p:cNvSpPr>
                <a:spLocks/>
              </p:cNvSpPr>
              <p:nvPr/>
            </p:nvSpPr>
            <p:spPr bwMode="auto">
              <a:xfrm>
                <a:off x="3263" y="2544"/>
                <a:ext cx="216" cy="241"/>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3" name="Freeform 5">
                <a:extLst>
                  <a:ext uri="{FF2B5EF4-FFF2-40B4-BE49-F238E27FC236}">
                    <a16:creationId xmlns="" xmlns:a16="http://schemas.microsoft.com/office/drawing/2014/main" id="{6AB3E357-9255-4AC4-AF12-B18552B899BF}"/>
                  </a:ext>
                </a:extLst>
              </p:cNvPr>
              <p:cNvSpPr>
                <a:spLocks/>
              </p:cNvSpPr>
              <p:nvPr/>
            </p:nvSpPr>
            <p:spPr bwMode="auto">
              <a:xfrm>
                <a:off x="3179" y="2857"/>
                <a:ext cx="42" cy="25"/>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4" name="Freeform 6">
                <a:extLst>
                  <a:ext uri="{FF2B5EF4-FFF2-40B4-BE49-F238E27FC236}">
                    <a16:creationId xmlns="" xmlns:a16="http://schemas.microsoft.com/office/drawing/2014/main" id="{A151A882-BD39-4328-8D67-9D6E803BC517}"/>
                  </a:ext>
                </a:extLst>
              </p:cNvPr>
              <p:cNvSpPr>
                <a:spLocks/>
              </p:cNvSpPr>
              <p:nvPr/>
            </p:nvSpPr>
            <p:spPr bwMode="auto">
              <a:xfrm>
                <a:off x="3501" y="2666"/>
                <a:ext cx="76" cy="174"/>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5" name="Freeform 7">
                <a:extLst>
                  <a:ext uri="{FF2B5EF4-FFF2-40B4-BE49-F238E27FC236}">
                    <a16:creationId xmlns="" xmlns:a16="http://schemas.microsoft.com/office/drawing/2014/main" id="{49CED6C9-1249-43B8-B0C6-DFD19249EEF5}"/>
                  </a:ext>
                </a:extLst>
              </p:cNvPr>
              <p:cNvSpPr>
                <a:spLocks/>
              </p:cNvSpPr>
              <p:nvPr/>
            </p:nvSpPr>
            <p:spPr bwMode="auto">
              <a:xfrm>
                <a:off x="2963" y="2711"/>
                <a:ext cx="379" cy="282"/>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6" name="Freeform 8">
                <a:extLst>
                  <a:ext uri="{FF2B5EF4-FFF2-40B4-BE49-F238E27FC236}">
                    <a16:creationId xmlns="" xmlns:a16="http://schemas.microsoft.com/office/drawing/2014/main" id="{FB808913-AFD7-4FE6-B771-ADACA177B783}"/>
                  </a:ext>
                </a:extLst>
              </p:cNvPr>
              <p:cNvSpPr>
                <a:spLocks/>
              </p:cNvSpPr>
              <p:nvPr/>
            </p:nvSpPr>
            <p:spPr bwMode="auto">
              <a:xfrm>
                <a:off x="2676" y="2684"/>
                <a:ext cx="395" cy="251"/>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7" name="Freeform 9">
                <a:extLst>
                  <a:ext uri="{FF2B5EF4-FFF2-40B4-BE49-F238E27FC236}">
                    <a16:creationId xmlns="" xmlns:a16="http://schemas.microsoft.com/office/drawing/2014/main" id="{EBA69CDF-0D86-4DED-8BE4-FE820DAF07AD}"/>
                  </a:ext>
                </a:extLst>
              </p:cNvPr>
              <p:cNvSpPr>
                <a:spLocks/>
              </p:cNvSpPr>
              <p:nvPr/>
            </p:nvSpPr>
            <p:spPr bwMode="auto">
              <a:xfrm>
                <a:off x="2913" y="3000"/>
                <a:ext cx="126" cy="102"/>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8" name="Freeform 10">
                <a:extLst>
                  <a:ext uri="{FF2B5EF4-FFF2-40B4-BE49-F238E27FC236}">
                    <a16:creationId xmlns="" xmlns:a16="http://schemas.microsoft.com/office/drawing/2014/main" id="{84E390B0-D8A6-43CB-BD15-DF4EB454A861}"/>
                  </a:ext>
                </a:extLst>
              </p:cNvPr>
              <p:cNvSpPr>
                <a:spLocks/>
              </p:cNvSpPr>
              <p:nvPr/>
            </p:nvSpPr>
            <p:spPr bwMode="auto">
              <a:xfrm>
                <a:off x="2315" y="2550"/>
                <a:ext cx="452" cy="415"/>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0" name="Freeform 11">
                <a:extLst>
                  <a:ext uri="{FF2B5EF4-FFF2-40B4-BE49-F238E27FC236}">
                    <a16:creationId xmlns="" xmlns:a16="http://schemas.microsoft.com/office/drawing/2014/main" id="{DB65D10E-8DFF-42E3-B745-20B2DDBCFA4A}"/>
                  </a:ext>
                </a:extLst>
              </p:cNvPr>
              <p:cNvSpPr>
                <a:spLocks/>
              </p:cNvSpPr>
              <p:nvPr/>
            </p:nvSpPr>
            <p:spPr bwMode="auto">
              <a:xfrm>
                <a:off x="3132" y="2467"/>
                <a:ext cx="238" cy="292"/>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3" name="Freeform 12">
                <a:extLst>
                  <a:ext uri="{FF2B5EF4-FFF2-40B4-BE49-F238E27FC236}">
                    <a16:creationId xmlns="" xmlns:a16="http://schemas.microsoft.com/office/drawing/2014/main" id="{EF4E66AF-C30D-45F1-8B9B-F9679998E080}"/>
                  </a:ext>
                </a:extLst>
              </p:cNvPr>
              <p:cNvSpPr>
                <a:spLocks/>
              </p:cNvSpPr>
              <p:nvPr/>
            </p:nvSpPr>
            <p:spPr bwMode="auto">
              <a:xfrm>
                <a:off x="2893" y="2495"/>
                <a:ext cx="273" cy="271"/>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4" name="Freeform 13">
                <a:extLst>
                  <a:ext uri="{FF2B5EF4-FFF2-40B4-BE49-F238E27FC236}">
                    <a16:creationId xmlns="" xmlns:a16="http://schemas.microsoft.com/office/drawing/2014/main" id="{C0F0060E-2A7B-469A-A4AD-15C62CC79248}"/>
                  </a:ext>
                </a:extLst>
              </p:cNvPr>
              <p:cNvSpPr>
                <a:spLocks/>
              </p:cNvSpPr>
              <p:nvPr/>
            </p:nvSpPr>
            <p:spPr bwMode="auto">
              <a:xfrm>
                <a:off x="2629" y="2548"/>
                <a:ext cx="303" cy="237"/>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5" name="Freeform 14">
                <a:extLst>
                  <a:ext uri="{FF2B5EF4-FFF2-40B4-BE49-F238E27FC236}">
                    <a16:creationId xmlns="" xmlns:a16="http://schemas.microsoft.com/office/drawing/2014/main" id="{4DF05585-CEBB-4682-8A69-F08371228FB9}"/>
                  </a:ext>
                </a:extLst>
              </p:cNvPr>
              <p:cNvSpPr>
                <a:spLocks/>
              </p:cNvSpPr>
              <p:nvPr/>
            </p:nvSpPr>
            <p:spPr bwMode="auto">
              <a:xfrm>
                <a:off x="3341" y="2386"/>
                <a:ext cx="190" cy="198"/>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6" name="Freeform 15">
                <a:extLst>
                  <a:ext uri="{FF2B5EF4-FFF2-40B4-BE49-F238E27FC236}">
                    <a16:creationId xmlns="" xmlns:a16="http://schemas.microsoft.com/office/drawing/2014/main" id="{5C587275-D8CF-4D11-94DF-1F59499E9F64}"/>
                  </a:ext>
                </a:extLst>
              </p:cNvPr>
              <p:cNvSpPr>
                <a:spLocks/>
              </p:cNvSpPr>
              <p:nvPr/>
            </p:nvSpPr>
            <p:spPr bwMode="auto">
              <a:xfrm>
                <a:off x="3161" y="2242"/>
                <a:ext cx="238" cy="251"/>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7" name="Freeform 16">
                <a:extLst>
                  <a:ext uri="{FF2B5EF4-FFF2-40B4-BE49-F238E27FC236}">
                    <a16:creationId xmlns="" xmlns:a16="http://schemas.microsoft.com/office/drawing/2014/main" id="{90AEED7E-E563-4871-9B11-245DC230BC10}"/>
                  </a:ext>
                </a:extLst>
              </p:cNvPr>
              <p:cNvSpPr>
                <a:spLocks/>
              </p:cNvSpPr>
              <p:nvPr/>
            </p:nvSpPr>
            <p:spPr bwMode="auto">
              <a:xfrm>
                <a:off x="3465" y="2361"/>
                <a:ext cx="42" cy="39"/>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8" name="Freeform 17">
                <a:extLst>
                  <a:ext uri="{FF2B5EF4-FFF2-40B4-BE49-F238E27FC236}">
                    <a16:creationId xmlns="" xmlns:a16="http://schemas.microsoft.com/office/drawing/2014/main" id="{2BAC0264-9723-4A3D-8609-0945D8E3A3B9}"/>
                  </a:ext>
                </a:extLst>
              </p:cNvPr>
              <p:cNvSpPr>
                <a:spLocks/>
              </p:cNvSpPr>
              <p:nvPr/>
            </p:nvSpPr>
            <p:spPr bwMode="auto">
              <a:xfrm>
                <a:off x="3217" y="2206"/>
                <a:ext cx="282" cy="196"/>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59" name="Freeform 18">
                <a:extLst>
                  <a:ext uri="{FF2B5EF4-FFF2-40B4-BE49-F238E27FC236}">
                    <a16:creationId xmlns="" xmlns:a16="http://schemas.microsoft.com/office/drawing/2014/main" id="{D3C0551C-0801-4B74-89D3-E12B65F8E4C4}"/>
                  </a:ext>
                </a:extLst>
              </p:cNvPr>
              <p:cNvSpPr>
                <a:spLocks/>
              </p:cNvSpPr>
              <p:nvPr/>
            </p:nvSpPr>
            <p:spPr bwMode="auto">
              <a:xfrm>
                <a:off x="2862" y="2336"/>
                <a:ext cx="383" cy="211"/>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0" name="Freeform 19">
                <a:extLst>
                  <a:ext uri="{FF2B5EF4-FFF2-40B4-BE49-F238E27FC236}">
                    <a16:creationId xmlns="" xmlns:a16="http://schemas.microsoft.com/office/drawing/2014/main" id="{EEEA85A6-1DDA-4CE2-8480-F98A4894D5F9}"/>
                  </a:ext>
                </a:extLst>
              </p:cNvPr>
              <p:cNvSpPr>
                <a:spLocks/>
              </p:cNvSpPr>
              <p:nvPr/>
            </p:nvSpPr>
            <p:spPr bwMode="auto">
              <a:xfrm>
                <a:off x="2327" y="2304"/>
                <a:ext cx="615" cy="412"/>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1" name="Freeform 20">
                <a:extLst>
                  <a:ext uri="{FF2B5EF4-FFF2-40B4-BE49-F238E27FC236}">
                    <a16:creationId xmlns="" xmlns:a16="http://schemas.microsoft.com/office/drawing/2014/main" id="{F5E70F88-9825-4D58-A83B-F7FE1EBEE970}"/>
                  </a:ext>
                </a:extLst>
              </p:cNvPr>
              <p:cNvSpPr>
                <a:spLocks/>
              </p:cNvSpPr>
              <p:nvPr/>
            </p:nvSpPr>
            <p:spPr bwMode="auto">
              <a:xfrm>
                <a:off x="1431" y="2147"/>
                <a:ext cx="968" cy="465"/>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2" name="Freeform 21">
                <a:extLst>
                  <a:ext uri="{FF2B5EF4-FFF2-40B4-BE49-F238E27FC236}">
                    <a16:creationId xmlns="" xmlns:a16="http://schemas.microsoft.com/office/drawing/2014/main" id="{53B91804-3B1D-4D28-835A-8D2E76557F3A}"/>
                  </a:ext>
                </a:extLst>
              </p:cNvPr>
              <p:cNvSpPr>
                <a:spLocks/>
              </p:cNvSpPr>
              <p:nvPr/>
            </p:nvSpPr>
            <p:spPr bwMode="auto">
              <a:xfrm>
                <a:off x="1964" y="2030"/>
                <a:ext cx="626" cy="39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3" name="Freeform 22">
                <a:extLst>
                  <a:ext uri="{FF2B5EF4-FFF2-40B4-BE49-F238E27FC236}">
                    <a16:creationId xmlns="" xmlns:a16="http://schemas.microsoft.com/office/drawing/2014/main" id="{89A590B5-58E7-494F-A959-98BC44E30FA3}"/>
                  </a:ext>
                </a:extLst>
              </p:cNvPr>
              <p:cNvSpPr>
                <a:spLocks/>
              </p:cNvSpPr>
              <p:nvPr/>
            </p:nvSpPr>
            <p:spPr bwMode="auto">
              <a:xfrm>
                <a:off x="2179" y="1871"/>
                <a:ext cx="679" cy="513"/>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4" name="Freeform 23">
                <a:extLst>
                  <a:ext uri="{FF2B5EF4-FFF2-40B4-BE49-F238E27FC236}">
                    <a16:creationId xmlns="" xmlns:a16="http://schemas.microsoft.com/office/drawing/2014/main" id="{9A3BA797-4D46-4D9D-A3C3-1DBF11D6EF70}"/>
                  </a:ext>
                </a:extLst>
              </p:cNvPr>
              <p:cNvSpPr>
                <a:spLocks/>
              </p:cNvSpPr>
              <p:nvPr/>
            </p:nvSpPr>
            <p:spPr bwMode="auto">
              <a:xfrm>
                <a:off x="1312" y="1507"/>
                <a:ext cx="1001" cy="673"/>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5" name="Freeform 24">
                <a:extLst>
                  <a:ext uri="{FF2B5EF4-FFF2-40B4-BE49-F238E27FC236}">
                    <a16:creationId xmlns="" xmlns:a16="http://schemas.microsoft.com/office/drawing/2014/main" id="{0CFF96AE-DD8B-4FF2-931A-81D38B5927E5}"/>
                  </a:ext>
                </a:extLst>
              </p:cNvPr>
              <p:cNvSpPr>
                <a:spLocks/>
              </p:cNvSpPr>
              <p:nvPr/>
            </p:nvSpPr>
            <p:spPr bwMode="auto">
              <a:xfrm>
                <a:off x="2725" y="2022"/>
                <a:ext cx="249" cy="391"/>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6" name="Freeform 25">
                <a:extLst>
                  <a:ext uri="{FF2B5EF4-FFF2-40B4-BE49-F238E27FC236}">
                    <a16:creationId xmlns="" xmlns:a16="http://schemas.microsoft.com/office/drawing/2014/main" id="{EFCD0532-43BE-4FA0-A521-1CB78D2744E4}"/>
                  </a:ext>
                </a:extLst>
              </p:cNvPr>
              <p:cNvSpPr>
                <a:spLocks/>
              </p:cNvSpPr>
              <p:nvPr/>
            </p:nvSpPr>
            <p:spPr bwMode="auto">
              <a:xfrm>
                <a:off x="2936" y="2170"/>
                <a:ext cx="299" cy="237"/>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7" name="Freeform 26">
                <a:extLst>
                  <a:ext uri="{FF2B5EF4-FFF2-40B4-BE49-F238E27FC236}">
                    <a16:creationId xmlns="" xmlns:a16="http://schemas.microsoft.com/office/drawing/2014/main" id="{F2AE11A9-43D2-4F68-9122-006723FA8F36}"/>
                  </a:ext>
                </a:extLst>
              </p:cNvPr>
              <p:cNvSpPr>
                <a:spLocks/>
              </p:cNvSpPr>
              <p:nvPr/>
            </p:nvSpPr>
            <p:spPr bwMode="auto">
              <a:xfrm>
                <a:off x="2925" y="1958"/>
                <a:ext cx="172" cy="312"/>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8" name="Freeform 27">
                <a:extLst>
                  <a:ext uri="{FF2B5EF4-FFF2-40B4-BE49-F238E27FC236}">
                    <a16:creationId xmlns="" xmlns:a16="http://schemas.microsoft.com/office/drawing/2014/main" id="{D7BA681F-809A-4267-96E5-6A5D30AFD229}"/>
                  </a:ext>
                </a:extLst>
              </p:cNvPr>
              <p:cNvSpPr>
                <a:spLocks/>
              </p:cNvSpPr>
              <p:nvPr/>
            </p:nvSpPr>
            <p:spPr bwMode="auto">
              <a:xfrm>
                <a:off x="3057" y="1838"/>
                <a:ext cx="266" cy="339"/>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69" name="Freeform 28">
                <a:extLst>
                  <a:ext uri="{FF2B5EF4-FFF2-40B4-BE49-F238E27FC236}">
                    <a16:creationId xmlns="" xmlns:a16="http://schemas.microsoft.com/office/drawing/2014/main" id="{9A0B04AB-00BB-4671-A5A4-D8150C3F3384}"/>
                  </a:ext>
                </a:extLst>
              </p:cNvPr>
              <p:cNvSpPr>
                <a:spLocks/>
              </p:cNvSpPr>
              <p:nvPr/>
            </p:nvSpPr>
            <p:spPr bwMode="auto">
              <a:xfrm>
                <a:off x="3196" y="1958"/>
                <a:ext cx="53" cy="82"/>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0" name="Freeform 29">
                <a:extLst>
                  <a:ext uri="{FF2B5EF4-FFF2-40B4-BE49-F238E27FC236}">
                    <a16:creationId xmlns="" xmlns:a16="http://schemas.microsoft.com/office/drawing/2014/main" id="{2AA325A7-EBBE-466A-991F-CA9101FA7B01}"/>
                  </a:ext>
                </a:extLst>
              </p:cNvPr>
              <p:cNvSpPr>
                <a:spLocks/>
              </p:cNvSpPr>
              <p:nvPr/>
            </p:nvSpPr>
            <p:spPr bwMode="auto">
              <a:xfrm>
                <a:off x="3132" y="1924"/>
                <a:ext cx="83" cy="7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1" name="Freeform 30">
                <a:extLst>
                  <a:ext uri="{FF2B5EF4-FFF2-40B4-BE49-F238E27FC236}">
                    <a16:creationId xmlns="" xmlns:a16="http://schemas.microsoft.com/office/drawing/2014/main" id="{F2243591-4A65-46E0-9581-80A4449D8ABE}"/>
                  </a:ext>
                </a:extLst>
              </p:cNvPr>
              <p:cNvSpPr>
                <a:spLocks/>
              </p:cNvSpPr>
              <p:nvPr/>
            </p:nvSpPr>
            <p:spPr bwMode="auto">
              <a:xfrm>
                <a:off x="2659" y="2037"/>
                <a:ext cx="137" cy="206"/>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2" name="Freeform 31">
                <a:extLst>
                  <a:ext uri="{FF2B5EF4-FFF2-40B4-BE49-F238E27FC236}">
                    <a16:creationId xmlns="" xmlns:a16="http://schemas.microsoft.com/office/drawing/2014/main" id="{03A4129C-548E-444C-89B3-024D8B876C7F}"/>
                  </a:ext>
                </a:extLst>
              </p:cNvPr>
              <p:cNvSpPr>
                <a:spLocks/>
              </p:cNvSpPr>
              <p:nvPr/>
            </p:nvSpPr>
            <p:spPr bwMode="auto">
              <a:xfrm>
                <a:off x="2352" y="1265"/>
                <a:ext cx="1098" cy="876"/>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3" name="Freeform 32">
                <a:extLst>
                  <a:ext uri="{FF2B5EF4-FFF2-40B4-BE49-F238E27FC236}">
                    <a16:creationId xmlns="" xmlns:a16="http://schemas.microsoft.com/office/drawing/2014/main" id="{344724F4-4FF1-4505-A51A-E490CD925177}"/>
                  </a:ext>
                </a:extLst>
              </p:cNvPr>
              <p:cNvSpPr>
                <a:spLocks/>
              </p:cNvSpPr>
              <p:nvPr/>
            </p:nvSpPr>
            <p:spPr bwMode="auto">
              <a:xfrm>
                <a:off x="3274" y="1755"/>
                <a:ext cx="288" cy="246"/>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4" name="Freeform 33">
                <a:extLst>
                  <a:ext uri="{FF2B5EF4-FFF2-40B4-BE49-F238E27FC236}">
                    <a16:creationId xmlns="" xmlns:a16="http://schemas.microsoft.com/office/drawing/2014/main" id="{181D6504-2E21-4DC9-9DB5-7F31C1C97B5F}"/>
                  </a:ext>
                </a:extLst>
              </p:cNvPr>
              <p:cNvSpPr>
                <a:spLocks/>
              </p:cNvSpPr>
              <p:nvPr/>
            </p:nvSpPr>
            <p:spPr bwMode="auto">
              <a:xfrm>
                <a:off x="3342" y="1615"/>
                <a:ext cx="416" cy="253"/>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5" name="Freeform 34">
                <a:extLst>
                  <a:ext uri="{FF2B5EF4-FFF2-40B4-BE49-F238E27FC236}">
                    <a16:creationId xmlns="" xmlns:a16="http://schemas.microsoft.com/office/drawing/2014/main" id="{14A45BEF-98C9-4DA4-880C-48DA4CF5AB67}"/>
                  </a:ext>
                </a:extLst>
              </p:cNvPr>
              <p:cNvSpPr>
                <a:spLocks/>
              </p:cNvSpPr>
              <p:nvPr/>
            </p:nvSpPr>
            <p:spPr bwMode="auto">
              <a:xfrm>
                <a:off x="3250" y="1242"/>
                <a:ext cx="569" cy="457"/>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6" name="Freeform 35">
                <a:extLst>
                  <a:ext uri="{FF2B5EF4-FFF2-40B4-BE49-F238E27FC236}">
                    <a16:creationId xmlns="" xmlns:a16="http://schemas.microsoft.com/office/drawing/2014/main" id="{40C5548C-2943-4581-A2D2-A90CC0AB4322}"/>
                  </a:ext>
                </a:extLst>
              </p:cNvPr>
              <p:cNvSpPr>
                <a:spLocks/>
              </p:cNvSpPr>
              <p:nvPr/>
            </p:nvSpPr>
            <p:spPr bwMode="auto">
              <a:xfrm>
                <a:off x="3190" y="1965"/>
                <a:ext cx="25" cy="27"/>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grpSp>
        <p:sp>
          <p:nvSpPr>
            <p:cNvPr id="38" name="椭圆 37">
              <a:extLst>
                <a:ext uri="{FF2B5EF4-FFF2-40B4-BE49-F238E27FC236}">
                  <a16:creationId xmlns="" xmlns:a16="http://schemas.microsoft.com/office/drawing/2014/main" id="{70875EDA-4B82-4D25-B317-8C3265516C6B}"/>
                </a:ext>
              </a:extLst>
            </p:cNvPr>
            <p:cNvSpPr/>
            <p:nvPr/>
          </p:nvSpPr>
          <p:spPr>
            <a:xfrm>
              <a:off x="6872287" y="4625976"/>
              <a:ext cx="76200" cy="44450"/>
            </a:xfrm>
            <a:prstGeom prst="ellipse">
              <a:avLst/>
            </a:pr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39" name="椭圆 38">
              <a:extLst>
                <a:ext uri="{FF2B5EF4-FFF2-40B4-BE49-F238E27FC236}">
                  <a16:creationId xmlns="" xmlns:a16="http://schemas.microsoft.com/office/drawing/2014/main" id="{D2CD8F20-FE9B-4880-9136-74440666EF73}"/>
                </a:ext>
              </a:extLst>
            </p:cNvPr>
            <p:cNvSpPr/>
            <p:nvPr/>
          </p:nvSpPr>
          <p:spPr>
            <a:xfrm>
              <a:off x="6800850" y="4702176"/>
              <a:ext cx="74612" cy="46037"/>
            </a:xfrm>
            <a:prstGeom prst="ellipse">
              <a:avLst/>
            </a:pr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40" name="椭圆 39">
              <a:extLst>
                <a:ext uri="{FF2B5EF4-FFF2-40B4-BE49-F238E27FC236}">
                  <a16:creationId xmlns="" xmlns:a16="http://schemas.microsoft.com/office/drawing/2014/main" id="{F2158838-B0A9-4D8C-821B-5F72FD300E06}"/>
                </a:ext>
              </a:extLst>
            </p:cNvPr>
            <p:cNvSpPr/>
            <p:nvPr/>
          </p:nvSpPr>
          <p:spPr>
            <a:xfrm>
              <a:off x="6053137" y="5445126"/>
              <a:ext cx="74613" cy="44450"/>
            </a:xfrm>
            <a:prstGeom prst="ellipse">
              <a:avLst/>
            </a:prstGeom>
            <a:grpFill/>
            <a:ln w="6350" cap="flat" cmpd="sng" algn="ctr">
              <a:solidFill>
                <a:sysClr val="window" lastClr="FFFFFF">
                  <a:alpha val="49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grpSp>
      <p:sp>
        <p:nvSpPr>
          <p:cNvPr id="77" name="泪滴形 6">
            <a:extLst>
              <a:ext uri="{FF2B5EF4-FFF2-40B4-BE49-F238E27FC236}">
                <a16:creationId xmlns="" xmlns:a16="http://schemas.microsoft.com/office/drawing/2014/main" id="{41D43CA0-3814-4865-85BF-8506A6BEB915}"/>
              </a:ext>
            </a:extLst>
          </p:cNvPr>
          <p:cNvSpPr/>
          <p:nvPr/>
        </p:nvSpPr>
        <p:spPr>
          <a:xfrm rot="8100000">
            <a:off x="4733187" y="2811601"/>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rgbClr val="FFFFFF"/>
          </a:solidFill>
          <a:ln w="12700" cap="flat" cmpd="sng" algn="ctr">
            <a:noFill/>
            <a:prstDash val="solid"/>
            <a:miter lim="800000"/>
          </a:ln>
          <a:effectLst>
            <a:outerShdw blurRad="50800" dist="38100" dir="2700000" algn="tl" rotWithShape="0">
              <a:prstClr val="black">
                <a:alpha val="40000"/>
              </a:prstClr>
            </a:outerShdw>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lumMod val="65000"/>
                  <a:lumOff val="35000"/>
                </a:srgbClr>
              </a:solidFill>
              <a:effectLst/>
              <a:uLnTx/>
              <a:uFillTx/>
              <a:latin typeface="Arial" panose="020B0604020202020204" pitchFamily="34" charset="0"/>
              <a:ea typeface="微软雅黑" panose="020B0503020204020204" pitchFamily="34" charset="-122"/>
            </a:endParaRPr>
          </a:p>
        </p:txBody>
      </p:sp>
      <p:sp>
        <p:nvSpPr>
          <p:cNvPr id="78" name="泪滴形 6">
            <a:extLst>
              <a:ext uri="{FF2B5EF4-FFF2-40B4-BE49-F238E27FC236}">
                <a16:creationId xmlns="" xmlns:a16="http://schemas.microsoft.com/office/drawing/2014/main" id="{B28B34AD-B1B3-42BF-A62D-E6423445B28C}"/>
              </a:ext>
            </a:extLst>
          </p:cNvPr>
          <p:cNvSpPr/>
          <p:nvPr/>
        </p:nvSpPr>
        <p:spPr>
          <a:xfrm rot="8100000">
            <a:off x="4830217" y="2846970"/>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rgbClr val="FFFFFF"/>
          </a:solidFill>
          <a:ln w="12700" cap="flat" cmpd="sng" algn="ctr">
            <a:noFill/>
            <a:prstDash val="solid"/>
            <a:miter lim="800000"/>
          </a:ln>
          <a:effectLst>
            <a:outerShdw blurRad="50800" dist="38100" dir="2700000" algn="tl" rotWithShape="0">
              <a:prstClr val="black">
                <a:alpha val="40000"/>
              </a:prstClr>
            </a:outerShdw>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endParaRPr>
          </a:p>
        </p:txBody>
      </p:sp>
      <p:sp>
        <p:nvSpPr>
          <p:cNvPr id="79" name="泪滴形 6">
            <a:extLst>
              <a:ext uri="{FF2B5EF4-FFF2-40B4-BE49-F238E27FC236}">
                <a16:creationId xmlns="" xmlns:a16="http://schemas.microsoft.com/office/drawing/2014/main" id="{B93B1907-353D-4B9A-A120-9A4012535454}"/>
              </a:ext>
            </a:extLst>
          </p:cNvPr>
          <p:cNvSpPr/>
          <p:nvPr/>
        </p:nvSpPr>
        <p:spPr>
          <a:xfrm rot="8100000">
            <a:off x="4604239" y="3163851"/>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rgbClr val="FFFFFF"/>
          </a:solidFill>
          <a:ln w="12700" cap="flat" cmpd="sng" algn="ctr">
            <a:noFill/>
            <a:prstDash val="solid"/>
            <a:miter lim="800000"/>
          </a:ln>
          <a:effectLst>
            <a:outerShdw blurRad="50800" dist="38100" dir="2700000" algn="tl" rotWithShape="0">
              <a:prstClr val="black">
                <a:alpha val="40000"/>
              </a:prstClr>
            </a:outerShdw>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lumMod val="65000"/>
                  <a:lumOff val="35000"/>
                </a:srgbClr>
              </a:solidFill>
              <a:effectLst/>
              <a:uLnTx/>
              <a:uFillTx/>
              <a:latin typeface="Arial" panose="020B0604020202020204" pitchFamily="34" charset="0"/>
              <a:ea typeface="微软雅黑" panose="020B0503020204020204" pitchFamily="34" charset="-122"/>
            </a:endParaRPr>
          </a:p>
        </p:txBody>
      </p:sp>
      <p:sp>
        <p:nvSpPr>
          <p:cNvPr id="80" name="矩形 79">
            <a:extLst>
              <a:ext uri="{FF2B5EF4-FFF2-40B4-BE49-F238E27FC236}">
                <a16:creationId xmlns="" xmlns:a16="http://schemas.microsoft.com/office/drawing/2014/main" id="{85079EBD-D0D5-4356-8E8A-2CCFC4243FD7}"/>
              </a:ext>
            </a:extLst>
          </p:cNvPr>
          <p:cNvSpPr/>
          <p:nvPr/>
        </p:nvSpPr>
        <p:spPr>
          <a:xfrm>
            <a:off x="4083034" y="2826509"/>
            <a:ext cx="731926" cy="415494"/>
          </a:xfrm>
          <a:prstGeom prst="rect">
            <a:avLst/>
          </a:prstGeom>
        </p:spPr>
        <p:txBody>
          <a:bodyPr wrap="none" lIns="121917" tIns="60958" rIns="121917" bIns="6095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北京</a:t>
            </a:r>
          </a:p>
        </p:txBody>
      </p:sp>
      <p:sp>
        <p:nvSpPr>
          <p:cNvPr id="81" name="矩形 80">
            <a:extLst>
              <a:ext uri="{FF2B5EF4-FFF2-40B4-BE49-F238E27FC236}">
                <a16:creationId xmlns="" xmlns:a16="http://schemas.microsoft.com/office/drawing/2014/main" id="{A8C93F8B-2A50-40F4-940A-8B64B3DF92D6}"/>
              </a:ext>
            </a:extLst>
          </p:cNvPr>
          <p:cNvSpPr/>
          <p:nvPr/>
        </p:nvSpPr>
        <p:spPr>
          <a:xfrm>
            <a:off x="5038581" y="3030220"/>
            <a:ext cx="733528" cy="415494"/>
          </a:xfrm>
          <a:prstGeom prst="rect">
            <a:avLst/>
          </a:prstGeom>
        </p:spPr>
        <p:txBody>
          <a:bodyPr wrap="none" lIns="121917" tIns="60958" rIns="121917" bIns="6095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天津</a:t>
            </a:r>
          </a:p>
        </p:txBody>
      </p:sp>
      <p:sp>
        <p:nvSpPr>
          <p:cNvPr id="82" name="矩形 81">
            <a:extLst>
              <a:ext uri="{FF2B5EF4-FFF2-40B4-BE49-F238E27FC236}">
                <a16:creationId xmlns="" xmlns:a16="http://schemas.microsoft.com/office/drawing/2014/main" id="{77333560-0EDC-4A27-89C8-999BF0F40767}"/>
              </a:ext>
            </a:extLst>
          </p:cNvPr>
          <p:cNvSpPr/>
          <p:nvPr/>
        </p:nvSpPr>
        <p:spPr>
          <a:xfrm>
            <a:off x="4665099" y="3300823"/>
            <a:ext cx="733528" cy="415494"/>
          </a:xfrm>
          <a:prstGeom prst="rect">
            <a:avLst/>
          </a:prstGeom>
        </p:spPr>
        <p:txBody>
          <a:bodyPr wrap="none" lIns="121917" tIns="60958" rIns="121917" bIns="6095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河北</a:t>
            </a:r>
          </a:p>
        </p:txBody>
      </p:sp>
      <p:sp>
        <p:nvSpPr>
          <p:cNvPr id="83" name="TextBox 66">
            <a:extLst>
              <a:ext uri="{FF2B5EF4-FFF2-40B4-BE49-F238E27FC236}">
                <a16:creationId xmlns="" xmlns:a16="http://schemas.microsoft.com/office/drawing/2014/main" id="{8DCE255B-29E6-4651-8BBD-8D8557E82491}"/>
              </a:ext>
            </a:extLst>
          </p:cNvPr>
          <p:cNvSpPr txBox="1"/>
          <p:nvPr/>
        </p:nvSpPr>
        <p:spPr>
          <a:xfrm>
            <a:off x="6862044" y="1820111"/>
            <a:ext cx="4662730" cy="2616077"/>
          </a:xfrm>
          <a:prstGeom prst="rect">
            <a:avLst/>
          </a:prstGeom>
          <a:noFill/>
        </p:spPr>
        <p:txBody>
          <a:bodyPr wrap="square" lIns="121897" tIns="60948" rIns="121897" bIns="60948" rtlCol="0">
            <a:spAutoFit/>
          </a:bodyPr>
          <a:lstStyle/>
          <a:p>
            <a:pPr algn="just"/>
            <a:r>
              <a:rPr lang="zh-CN" altLang="en-US" dirty="0">
                <a:latin typeface="Microsoft YaHei" panose="020B0503020204020204" pitchFamily="34" charset="-122"/>
                <a:ea typeface="Microsoft YaHei" panose="020B0503020204020204" pitchFamily="34" charset="-122"/>
              </a:rPr>
              <a:t>       </a:t>
            </a:r>
            <a:r>
              <a:rPr lang="zh-CN" altLang="zh-CN" dirty="0">
                <a:latin typeface="Microsoft YaHei" panose="020B0503020204020204" pitchFamily="34" charset="-122"/>
                <a:ea typeface="Microsoft YaHei" panose="020B0503020204020204" pitchFamily="34" charset="-122"/>
              </a:rPr>
              <a:t>改革开放</a:t>
            </a:r>
            <a:r>
              <a:rPr lang="en-US" altLang="zh-CN" dirty="0">
                <a:latin typeface="Microsoft YaHei" panose="020B0503020204020204" pitchFamily="34" charset="-122"/>
                <a:ea typeface="Microsoft YaHei" panose="020B0503020204020204" pitchFamily="34" charset="-122"/>
              </a:rPr>
              <a:t>40</a:t>
            </a:r>
            <a:r>
              <a:rPr lang="zh-CN" altLang="zh-CN" dirty="0">
                <a:latin typeface="Microsoft YaHei" panose="020B0503020204020204" pitchFamily="34" charset="-122"/>
                <a:ea typeface="Microsoft YaHei" panose="020B0503020204020204" pitchFamily="34" charset="-122"/>
              </a:rPr>
              <a:t>年来，河北省经济建设取得了巨大的成就，人民生活水平显著提高，综合实力日益增强，</a:t>
            </a:r>
            <a:r>
              <a:rPr lang="en-US" altLang="zh-CN" dirty="0">
                <a:latin typeface="Microsoft YaHei" panose="020B0503020204020204" pitchFamily="34" charset="-122"/>
                <a:ea typeface="Microsoft YaHei" panose="020B0503020204020204" pitchFamily="34" charset="-122"/>
              </a:rPr>
              <a:t>2014</a:t>
            </a:r>
            <a:r>
              <a:rPr lang="zh-CN" altLang="zh-CN" dirty="0">
                <a:latin typeface="Microsoft YaHei" panose="020B0503020204020204" pitchFamily="34" charset="-122"/>
                <a:ea typeface="Microsoft YaHei" panose="020B0503020204020204" pitchFamily="34" charset="-122"/>
              </a:rPr>
              <a:t>年又提出了京津冀协同发展的国家重大战略，加快了河北省经济发展的步伐。同时，河北省的经济发展对京津两市的经济发展中起到了重要作用。但是，作为京津冀一体化发展中的一部分，河北省与北京、天津的经济发展仍然存在很大的差距。</a:t>
            </a:r>
          </a:p>
        </p:txBody>
      </p:sp>
      <p:grpSp>
        <p:nvGrpSpPr>
          <p:cNvPr id="98" name="组合 97">
            <a:extLst>
              <a:ext uri="{FF2B5EF4-FFF2-40B4-BE49-F238E27FC236}">
                <a16:creationId xmlns="" xmlns:a16="http://schemas.microsoft.com/office/drawing/2014/main" id="{93782F39-C2B4-D945-B675-4434E6DEF08C}"/>
              </a:ext>
            </a:extLst>
          </p:cNvPr>
          <p:cNvGrpSpPr/>
          <p:nvPr/>
        </p:nvGrpSpPr>
        <p:grpSpPr>
          <a:xfrm>
            <a:off x="7037202" y="1096115"/>
            <a:ext cx="2613001" cy="658233"/>
            <a:chOff x="1487488" y="2204864"/>
            <a:chExt cx="2613001" cy="658233"/>
          </a:xfrm>
        </p:grpSpPr>
        <p:sp>
          <p:nvSpPr>
            <p:cNvPr id="99" name="圆角矩形 47">
              <a:extLst>
                <a:ext uri="{FF2B5EF4-FFF2-40B4-BE49-F238E27FC236}">
                  <a16:creationId xmlns="" xmlns:a16="http://schemas.microsoft.com/office/drawing/2014/main" id="{6E805975-F598-1441-B62C-8AB50663A6F9}"/>
                </a:ext>
              </a:extLst>
            </p:cNvPr>
            <p:cNvSpPr/>
            <p:nvPr/>
          </p:nvSpPr>
          <p:spPr>
            <a:xfrm>
              <a:off x="1487488" y="2312730"/>
              <a:ext cx="2613001" cy="442502"/>
            </a:xfrm>
            <a:prstGeom prst="roundRect">
              <a:avLst>
                <a:gd name="adj" fmla="val 21525"/>
              </a:avLst>
            </a:prstGeom>
            <a:solidFill>
              <a:schemeClr val="accent1">
                <a:lumMod val="100000"/>
              </a:schemeClr>
            </a:solidFill>
            <a:ln w="12700" cap="flat">
              <a:noFill/>
              <a:miter lim="400000"/>
            </a:ln>
            <a:effectLst/>
          </p:spPr>
          <p:txBody>
            <a:bodyPr anchor="ctr"/>
            <a:lstStyle/>
            <a:p>
              <a:pPr algn="ctr"/>
              <a:endParaRPr dirty="0">
                <a:ea typeface="微软雅黑" panose="020B0503020204020204" pitchFamily="34" charset="-122"/>
              </a:endParaRPr>
            </a:p>
          </p:txBody>
        </p:sp>
        <p:sp>
          <p:nvSpPr>
            <p:cNvPr id="100" name="任意多边形 48">
              <a:extLst>
                <a:ext uri="{FF2B5EF4-FFF2-40B4-BE49-F238E27FC236}">
                  <a16:creationId xmlns="" xmlns:a16="http://schemas.microsoft.com/office/drawing/2014/main" id="{830198E6-4EC4-6449-96E5-F57CC1C6B7C3}"/>
                </a:ext>
              </a:extLst>
            </p:cNvPr>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dirty="0">
                <a:ea typeface="微软雅黑" panose="020B0503020204020204" pitchFamily="34" charset="-122"/>
              </a:endParaRPr>
            </a:p>
          </p:txBody>
        </p:sp>
        <p:sp>
          <p:nvSpPr>
            <p:cNvPr id="101" name="矩形 100">
              <a:extLst>
                <a:ext uri="{FF2B5EF4-FFF2-40B4-BE49-F238E27FC236}">
                  <a16:creationId xmlns="" xmlns:a16="http://schemas.microsoft.com/office/drawing/2014/main" id="{1EDDFE20-E31D-B949-A48E-2144D69C3511}"/>
                </a:ext>
              </a:extLst>
            </p:cNvPr>
            <p:cNvSpPr/>
            <p:nvPr/>
          </p:nvSpPr>
          <p:spPr>
            <a:xfrm>
              <a:off x="2474831" y="2404750"/>
              <a:ext cx="1499260" cy="234875"/>
            </a:xfrm>
            <a:prstGeom prst="rect">
              <a:avLst/>
            </a:prstGeom>
            <a:noFill/>
            <a:ln w="12700" cap="flat">
              <a:noFill/>
              <a:miter lim="400000"/>
            </a:ln>
            <a:effectLst/>
            <a:extLst>
              <a:ext uri="{C572A759-6A51-4108-AA02-DFA0A04FC94B}">
                <ma14:wrappingTextBoxFlag xmlns="" xmlns:lc="http://schemas.openxmlformats.org/drawingml/2006/lockedCanvas" xmlns:a14="http://schemas.microsoft.com/office/drawing/2010/main" xmlns:p14="http://schemas.microsoft.com/office/powerpoint/2010/main" xmlns:ma14="http://schemas.microsoft.com/office/mac/drawingml/2011/main" val="1"/>
              </a:ext>
            </a:extLst>
          </p:spPr>
          <p:txBody>
            <a:bodyPr wrap="none" lIns="0" tIns="0" rIns="0" bIns="0" anchor="ctr">
              <a:normAutofit lnSpcReduction="10000"/>
            </a:bodyPr>
            <a:lstStyle/>
            <a:p>
              <a:pPr lvl="0">
                <a:defRPr sz="1800">
                  <a:solidFill>
                    <a:srgbClr val="000000"/>
                  </a:solidFill>
                </a:defRPr>
              </a:pPr>
              <a:r>
                <a:rPr lang="zh-CN" altLang="en-US" sz="1600" b="1" dirty="0">
                  <a:solidFill>
                    <a:schemeClr val="bg1"/>
                  </a:solidFill>
                  <a:ea typeface="微软雅黑" panose="020B0503020204020204" pitchFamily="34" charset="-122"/>
                </a:rPr>
                <a:t>研究背景</a:t>
              </a:r>
              <a:endParaRPr lang="en-US" altLang="zh-CN" sz="1600" b="1" dirty="0">
                <a:solidFill>
                  <a:schemeClr val="bg1"/>
                </a:solidFill>
                <a:ea typeface="微软雅黑" panose="020B0503020204020204" pitchFamily="34" charset="-122"/>
              </a:endParaRPr>
            </a:p>
          </p:txBody>
        </p:sp>
        <p:grpSp>
          <p:nvGrpSpPr>
            <p:cNvPr id="102" name="组合 101">
              <a:extLst>
                <a:ext uri="{FF2B5EF4-FFF2-40B4-BE49-F238E27FC236}">
                  <a16:creationId xmlns="" xmlns:a16="http://schemas.microsoft.com/office/drawing/2014/main" id="{912AD1BF-8C1C-BC4E-BDF7-A1CBE00CFA6D}"/>
                </a:ext>
              </a:extLst>
            </p:cNvPr>
            <p:cNvGrpSpPr/>
            <p:nvPr/>
          </p:nvGrpSpPr>
          <p:grpSpPr>
            <a:xfrm>
              <a:off x="1877220" y="2312730"/>
              <a:ext cx="442502" cy="442502"/>
              <a:chOff x="0" y="0"/>
              <a:chExt cx="885002" cy="885002"/>
            </a:xfrm>
          </p:grpSpPr>
          <p:sp>
            <p:nvSpPr>
              <p:cNvPr id="103" name="任意多边形 51">
                <a:extLst>
                  <a:ext uri="{FF2B5EF4-FFF2-40B4-BE49-F238E27FC236}">
                    <a16:creationId xmlns="" xmlns:a16="http://schemas.microsoft.com/office/drawing/2014/main" id="{838F7C55-EC92-5B47-ADBF-E1A0FA25DD61}"/>
                  </a:ext>
                </a:extLst>
              </p:cNvPr>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algn="ctr"/>
                <a:endParaRPr dirty="0">
                  <a:ea typeface="微软雅黑" panose="020B0503020204020204" pitchFamily="34" charset="-122"/>
                </a:endParaRPr>
              </a:p>
            </p:txBody>
          </p:sp>
          <p:sp>
            <p:nvSpPr>
              <p:cNvPr id="104" name="任意多边形 52">
                <a:extLst>
                  <a:ext uri="{FF2B5EF4-FFF2-40B4-BE49-F238E27FC236}">
                    <a16:creationId xmlns="" xmlns:a16="http://schemas.microsoft.com/office/drawing/2014/main" id="{5FF30C1D-D289-0243-A41D-1FD0EA01DC43}"/>
                  </a:ext>
                </a:extLst>
              </p:cNvPr>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1">
                  <a:lumMod val="100000"/>
                </a:schemeClr>
              </a:solidFill>
              <a:ln w="12700" cap="flat">
                <a:noFill/>
                <a:miter lim="400000"/>
              </a:ln>
              <a:effectLst/>
            </p:spPr>
            <p:txBody>
              <a:bodyPr anchor="ctr"/>
              <a:lstStyle/>
              <a:p>
                <a:pPr algn="ctr"/>
                <a:endParaRPr dirty="0">
                  <a:ea typeface="微软雅黑" panose="020B0503020204020204" pitchFamily="34" charset="-122"/>
                </a:endParaRPr>
              </a:p>
            </p:txBody>
          </p:sp>
        </p:grpSp>
      </p:gr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3" presetClass="entr" presetSubtype="32" fill="hold" grpId="0" nodeType="withEffect">
                                  <p:stCondLst>
                                    <p:cond delay="10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strVal val="4*#ppt_w"/>
                                          </p:val>
                                        </p:tav>
                                        <p:tav tm="100000">
                                          <p:val>
                                            <p:strVal val="#ppt_w"/>
                                          </p:val>
                                        </p:tav>
                                      </p:tavLst>
                                    </p:anim>
                                    <p:anim calcmode="lin" valueType="num">
                                      <p:cBhvr>
                                        <p:cTn id="12" dur="500" fill="hold"/>
                                        <p:tgtEl>
                                          <p:spTgt spid="77"/>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10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4*#ppt_w"/>
                                          </p:val>
                                        </p:tav>
                                        <p:tav tm="100000">
                                          <p:val>
                                            <p:strVal val="#ppt_w"/>
                                          </p:val>
                                        </p:tav>
                                      </p:tavLst>
                                    </p:anim>
                                    <p:anim calcmode="lin" valueType="num">
                                      <p:cBhvr>
                                        <p:cTn id="16" dur="500" fill="hold"/>
                                        <p:tgtEl>
                                          <p:spTgt spid="78"/>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300"/>
                                  </p:stCondLst>
                                  <p:childTnLst>
                                    <p:set>
                                      <p:cBhvr>
                                        <p:cTn id="18" dur="1" fill="hold">
                                          <p:stCondLst>
                                            <p:cond delay="0"/>
                                          </p:stCondLst>
                                        </p:cTn>
                                        <p:tgtEl>
                                          <p:spTgt spid="79"/>
                                        </p:tgtEl>
                                        <p:attrNameLst>
                                          <p:attrName>style.visibility</p:attrName>
                                        </p:attrNameLst>
                                      </p:cBhvr>
                                      <p:to>
                                        <p:strVal val="visible"/>
                                      </p:to>
                                    </p:set>
                                    <p:anim calcmode="lin" valueType="num">
                                      <p:cBhvr>
                                        <p:cTn id="19" dur="500" fill="hold"/>
                                        <p:tgtEl>
                                          <p:spTgt spid="79"/>
                                        </p:tgtEl>
                                        <p:attrNameLst>
                                          <p:attrName>ppt_w</p:attrName>
                                        </p:attrNameLst>
                                      </p:cBhvr>
                                      <p:tavLst>
                                        <p:tav tm="0">
                                          <p:val>
                                            <p:strVal val="4*#ppt_w"/>
                                          </p:val>
                                        </p:tav>
                                        <p:tav tm="100000">
                                          <p:val>
                                            <p:strVal val="#ppt_w"/>
                                          </p:val>
                                        </p:tav>
                                      </p:tavLst>
                                    </p:anim>
                                    <p:anim calcmode="lin" valueType="num">
                                      <p:cBhvr>
                                        <p:cTn id="20" dur="500" fill="hold"/>
                                        <p:tgtEl>
                                          <p:spTgt spid="79"/>
                                        </p:tgtEl>
                                        <p:attrNameLst>
                                          <p:attrName>ppt_h</p:attrName>
                                        </p:attrNameLst>
                                      </p:cBhvr>
                                      <p:tavLst>
                                        <p:tav tm="0">
                                          <p:val>
                                            <p:strVal val="4*#ppt_h"/>
                                          </p:val>
                                        </p:tav>
                                        <p:tav tm="100000">
                                          <p:val>
                                            <p:strVal val="#ppt_h"/>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childTnLst>
                          </p:cTn>
                        </p:par>
                        <p:par>
                          <p:cTn id="24" fill="hold">
                            <p:stCondLst>
                              <p:cond delay="800"/>
                            </p:stCondLst>
                            <p:childTnLst>
                              <p:par>
                                <p:cTn id="25" presetID="10"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fade">
                                      <p:cBhvr>
                                        <p:cTn id="30" dur="500"/>
                                        <p:tgtEl>
                                          <p:spTgt spid="82"/>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500"/>
                                        <p:tgtEl>
                                          <p:spTgt spid="83"/>
                                        </p:tgtEl>
                                      </p:cBhvr>
                                    </p:animEffect>
                                  </p:childTnLst>
                                </p:cTn>
                              </p:par>
                            </p:childTnLst>
                          </p:cTn>
                        </p:par>
                        <p:par>
                          <p:cTn id="34" fill="hold">
                            <p:stCondLst>
                              <p:cond delay="1800"/>
                            </p:stCondLst>
                            <p:childTnLst>
                              <p:par>
                                <p:cTn id="35" presetID="42" presetClass="entr" presetSubtype="0" fill="hold" nodeType="afterEffect">
                                  <p:stCondLst>
                                    <p:cond delay="0"/>
                                  </p:stCondLst>
                                  <p:childTnLst>
                                    <p:set>
                                      <p:cBhvr>
                                        <p:cTn id="36" dur="1" fill="hold">
                                          <p:stCondLst>
                                            <p:cond delay="0"/>
                                          </p:stCondLst>
                                        </p:cTn>
                                        <p:tgtEl>
                                          <p:spTgt spid="98"/>
                                        </p:tgtEl>
                                        <p:attrNameLst>
                                          <p:attrName>style.visibility</p:attrName>
                                        </p:attrNameLst>
                                      </p:cBhvr>
                                      <p:to>
                                        <p:strVal val="visible"/>
                                      </p:to>
                                    </p:set>
                                    <p:animEffect transition="in" filter="fade">
                                      <p:cBhvr>
                                        <p:cTn id="37" dur="1000"/>
                                        <p:tgtEl>
                                          <p:spTgt spid="98"/>
                                        </p:tgtEl>
                                      </p:cBhvr>
                                    </p:animEffect>
                                    <p:anim calcmode="lin" valueType="num">
                                      <p:cBhvr>
                                        <p:cTn id="38" dur="1000" fill="hold"/>
                                        <p:tgtEl>
                                          <p:spTgt spid="98"/>
                                        </p:tgtEl>
                                        <p:attrNameLst>
                                          <p:attrName>ppt_x</p:attrName>
                                        </p:attrNameLst>
                                      </p:cBhvr>
                                      <p:tavLst>
                                        <p:tav tm="0">
                                          <p:val>
                                            <p:strVal val="#ppt_x"/>
                                          </p:val>
                                        </p:tav>
                                        <p:tav tm="100000">
                                          <p:val>
                                            <p:strVal val="#ppt_x"/>
                                          </p:val>
                                        </p:tav>
                                      </p:tavLst>
                                    </p:anim>
                                    <p:anim calcmode="lin" valueType="num">
                                      <p:cBhvr>
                                        <p:cTn id="39"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p:bldP spid="81" grpId="0"/>
      <p:bldP spid="82" grpId="0"/>
      <p:bldP spid="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45909" y="261331"/>
            <a:ext cx="1882775" cy="663575"/>
          </a:xfrm>
        </p:spPr>
        <p:txBody>
          <a:bodyPr/>
          <a:lstStyle/>
          <a:p>
            <a:r>
              <a:rPr lang="zh-CN" altLang="en-US" sz="2800" dirty="0" smtClean="0"/>
              <a:t>研究意义</a:t>
            </a:r>
            <a:endParaRPr lang="zh-CN" altLang="en-US" sz="2800" dirty="0"/>
          </a:p>
        </p:txBody>
      </p:sp>
      <p:sp>
        <p:nvSpPr>
          <p:cNvPr id="3" name="矩形 2"/>
          <p:cNvSpPr/>
          <p:nvPr/>
        </p:nvSpPr>
        <p:spPr>
          <a:xfrm>
            <a:off x="736089" y="1554696"/>
            <a:ext cx="5196538" cy="38901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 name="文本框 91"/>
          <p:cNvSpPr txBox="1"/>
          <p:nvPr/>
        </p:nvSpPr>
        <p:spPr>
          <a:xfrm>
            <a:off x="6435529" y="2125091"/>
            <a:ext cx="4610423" cy="2937027"/>
          </a:xfrm>
          <a:prstGeom prst="rect">
            <a:avLst/>
          </a:prstGeom>
          <a:noFill/>
        </p:spPr>
        <p:txBody>
          <a:bodyPr wrap="square" lIns="0" tIns="0" rIns="0" bIns="0">
            <a:noAutofit/>
          </a:bodyPr>
          <a:lstStyle/>
          <a:p>
            <a:pPr algn="just">
              <a:lnSpc>
                <a:spcPct val="120000"/>
              </a:lnSpc>
            </a:pPr>
            <a:r>
              <a:rPr lang="zh-CN" altLang="en-US" dirty="0">
                <a:latin typeface="Microsoft YaHei" panose="020B0503020204020204" pitchFamily="34" charset="-122"/>
                <a:ea typeface="Microsoft YaHei" panose="020B0503020204020204" pitchFamily="34" charset="-122"/>
              </a:rPr>
              <a:t>       </a:t>
            </a:r>
            <a:r>
              <a:rPr lang="zh-CN" altLang="zh-CN" dirty="0">
                <a:latin typeface="Microsoft YaHei" panose="020B0503020204020204" pitchFamily="34" charset="-122"/>
                <a:ea typeface="Microsoft YaHei" panose="020B0503020204020204" pitchFamily="34" charset="-122"/>
              </a:rPr>
              <a:t>本文利用科布</a:t>
            </a:r>
            <a:r>
              <a:rPr lang="en-US" altLang="zh-CN" dirty="0">
                <a:latin typeface="Microsoft YaHei" panose="020B0503020204020204" pitchFamily="34" charset="-122"/>
                <a:ea typeface="Microsoft YaHei" panose="020B0503020204020204" pitchFamily="34" charset="-122"/>
              </a:rPr>
              <a:t>-</a:t>
            </a:r>
            <a:r>
              <a:rPr lang="zh-CN" altLang="zh-CN" dirty="0">
                <a:latin typeface="Microsoft YaHei" panose="020B0503020204020204" pitchFamily="34" charset="-122"/>
                <a:ea typeface="Microsoft YaHei" panose="020B0503020204020204" pitchFamily="34" charset="-122"/>
              </a:rPr>
              <a:t>道格拉斯生产函数，从要素贡献率的角度对河北省的经济数据进行应用回归分析，通过多元线性回归模型分析投资、就业、技术水平，地区生产总值对河北省经济发展的影响，从而得出对河北省经济增长发展的重要因素，对河北省的经济建设和发展方向具有一定的参考价值和实际意义。</a:t>
            </a:r>
            <a:endParaRPr lang="zh-CN" altLang="en-US" dirty="0">
              <a:latin typeface="Microsoft YaHei" panose="020B0503020204020204" pitchFamily="34" charset="-122"/>
              <a:ea typeface="Microsoft YaHei" panose="020B0503020204020204" pitchFamily="34" charset="-122"/>
            </a:endParaRPr>
          </a:p>
        </p:txBody>
      </p:sp>
      <p:grpSp>
        <p:nvGrpSpPr>
          <p:cNvPr id="5" name="组合 4"/>
          <p:cNvGrpSpPr/>
          <p:nvPr/>
        </p:nvGrpSpPr>
        <p:grpSpPr>
          <a:xfrm>
            <a:off x="6351158" y="1354810"/>
            <a:ext cx="2613001" cy="658233"/>
            <a:chOff x="1487488" y="2204864"/>
            <a:chExt cx="2613001" cy="658233"/>
          </a:xfrm>
        </p:grpSpPr>
        <p:sp>
          <p:nvSpPr>
            <p:cNvPr id="6" name="圆角矩形 47"/>
            <p:cNvSpPr/>
            <p:nvPr/>
          </p:nvSpPr>
          <p:spPr>
            <a:xfrm>
              <a:off x="1487488" y="2312730"/>
              <a:ext cx="2613001" cy="442502"/>
            </a:xfrm>
            <a:prstGeom prst="roundRect">
              <a:avLst>
                <a:gd name="adj" fmla="val 21525"/>
              </a:avLst>
            </a:prstGeom>
            <a:solidFill>
              <a:schemeClr val="accent1">
                <a:lumMod val="100000"/>
              </a:schemeClr>
            </a:solidFill>
            <a:ln w="12700" cap="flat">
              <a:noFill/>
              <a:miter lim="400000"/>
            </a:ln>
            <a:effectLst/>
          </p:spPr>
          <p:txBody>
            <a:bodyPr anchor="ctr"/>
            <a:lstStyle/>
            <a:p>
              <a:pPr algn="ctr"/>
              <a:endParaRPr dirty="0">
                <a:ea typeface="微软雅黑" panose="020B0503020204020204" pitchFamily="34" charset="-122"/>
              </a:endParaRPr>
            </a:p>
          </p:txBody>
        </p:sp>
        <p:sp>
          <p:nvSpPr>
            <p:cNvPr id="7" name="任意多边形 48"/>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dirty="0">
                <a:ea typeface="微软雅黑" panose="020B0503020204020204" pitchFamily="34" charset="-122"/>
              </a:endParaRPr>
            </a:p>
          </p:txBody>
        </p:sp>
        <p:sp>
          <p:nvSpPr>
            <p:cNvPr id="8" name="矩形 7"/>
            <p:cNvSpPr/>
            <p:nvPr/>
          </p:nvSpPr>
          <p:spPr>
            <a:xfrm>
              <a:off x="2474831" y="2404750"/>
              <a:ext cx="1499260" cy="234875"/>
            </a:xfrm>
            <a:prstGeom prst="rect">
              <a:avLst/>
            </a:prstGeom>
            <a:noFill/>
            <a:ln w="12700" cap="flat">
              <a:noFill/>
              <a:miter lim="400000"/>
            </a:ln>
            <a:effectLst/>
            <a:extLst>
              <a:ext uri="{C572A759-6A51-4108-AA02-DFA0A04FC94B}">
                <ma14:wrappingTextBoxFlag xmlns="" xmlns:lc="http://schemas.openxmlformats.org/drawingml/2006/lockedCanvas" xmlns:a14="http://schemas.microsoft.com/office/drawing/2010/main" xmlns:p14="http://schemas.microsoft.com/office/powerpoint/2010/main" xmlns:ma14="http://schemas.microsoft.com/office/mac/drawingml/2011/main" val="1"/>
              </a:ext>
            </a:extLst>
          </p:spPr>
          <p:txBody>
            <a:bodyPr wrap="none" lIns="0" tIns="0" rIns="0" bIns="0" anchor="ctr">
              <a:normAutofit lnSpcReduction="10000"/>
            </a:bodyPr>
            <a:lstStyle/>
            <a:p>
              <a:pPr lvl="0">
                <a:defRPr sz="1800">
                  <a:solidFill>
                    <a:srgbClr val="000000"/>
                  </a:solidFill>
                </a:defRPr>
              </a:pPr>
              <a:r>
                <a:rPr lang="zh-CN" altLang="en-US" sz="1600" b="1" dirty="0">
                  <a:solidFill>
                    <a:schemeClr val="bg1"/>
                  </a:solidFill>
                  <a:ea typeface="微软雅黑" panose="020B0503020204020204" pitchFamily="34" charset="-122"/>
                </a:rPr>
                <a:t>研究意义</a:t>
              </a:r>
            </a:p>
          </p:txBody>
        </p:sp>
        <p:grpSp>
          <p:nvGrpSpPr>
            <p:cNvPr id="9" name="组合 8"/>
            <p:cNvGrpSpPr/>
            <p:nvPr/>
          </p:nvGrpSpPr>
          <p:grpSpPr>
            <a:xfrm>
              <a:off x="1877220" y="2312730"/>
              <a:ext cx="442502" cy="442502"/>
              <a:chOff x="0" y="0"/>
              <a:chExt cx="885002" cy="885002"/>
            </a:xfrm>
          </p:grpSpPr>
          <p:sp>
            <p:nvSpPr>
              <p:cNvPr id="10" name="任意多边形 51"/>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algn="ctr"/>
                <a:endParaRPr dirty="0">
                  <a:ea typeface="微软雅黑" panose="020B0503020204020204" pitchFamily="34" charset="-122"/>
                </a:endParaRPr>
              </a:p>
            </p:txBody>
          </p:sp>
          <p:sp>
            <p:nvSpPr>
              <p:cNvPr id="11" name="任意多边形 52"/>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1">
                  <a:lumMod val="100000"/>
                </a:schemeClr>
              </a:solidFill>
              <a:ln w="12700" cap="flat">
                <a:noFill/>
                <a:miter lim="400000"/>
              </a:ln>
              <a:effectLst/>
            </p:spPr>
            <p:txBody>
              <a:bodyPr anchor="ctr"/>
              <a:lstStyle/>
              <a:p>
                <a:pPr algn="ctr"/>
                <a:endParaRPr dirty="0">
                  <a:ea typeface="微软雅黑" panose="020B0503020204020204" pitchFamily="34" charset="-122"/>
                </a:endParaRPr>
              </a:p>
            </p:txBody>
          </p:sp>
        </p:grpSp>
      </p:grpSp>
    </p:spTree>
    <p:extLst>
      <p:ext uri="{BB962C8B-B14F-4D97-AF65-F5344CB8AC3E}">
        <p14:creationId xmlns:p14="http://schemas.microsoft.com/office/powerpoint/2010/main" val="262597607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1819198" y="3731929"/>
            <a:ext cx="8542323" cy="1338828"/>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数据来源及指标的选取</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2764920"/>
            <a:ext cx="12192000"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任意多边形: 形状 8"/>
          <p:cNvSpPr/>
          <p:nvPr/>
        </p:nvSpPr>
        <p:spPr>
          <a:xfrm>
            <a:off x="1506000" y="3338776"/>
            <a:ext cx="990000" cy="180449"/>
          </a:xfrm>
          <a:custGeom>
            <a:avLst/>
            <a:gdLst>
              <a:gd name="connsiteX0" fmla="*/ 3749516 w 7629525"/>
              <a:gd name="connsiteY0" fmla="*/ 1391222 h 1390650"/>
              <a:gd name="connsiteX1" fmla="*/ 3667601 w 7629525"/>
              <a:gd name="connsiteY1" fmla="*/ 1331215 h 1390650"/>
              <a:gd name="connsiteX2" fmla="*/ 3477101 w 7629525"/>
              <a:gd name="connsiteY2" fmla="*/ 754000 h 1390650"/>
              <a:gd name="connsiteX3" fmla="*/ 3404711 w 7629525"/>
              <a:gd name="connsiteY3" fmla="*/ 923545 h 1390650"/>
              <a:gd name="connsiteX4" fmla="*/ 3324701 w 7629525"/>
              <a:gd name="connsiteY4" fmla="*/ 975932 h 1390650"/>
              <a:gd name="connsiteX5" fmla="*/ 7144 w 7629525"/>
              <a:gd name="connsiteY5" fmla="*/ 975932 h 1390650"/>
              <a:gd name="connsiteX6" fmla="*/ 7144 w 7629525"/>
              <a:gd name="connsiteY6" fmla="*/ 802577 h 1390650"/>
              <a:gd name="connsiteX7" fmla="*/ 3267551 w 7629525"/>
              <a:gd name="connsiteY7" fmla="*/ 802577 h 1390650"/>
              <a:gd name="connsiteX8" fmla="*/ 3408521 w 7629525"/>
              <a:gd name="connsiteY8" fmla="*/ 474917 h 1390650"/>
              <a:gd name="connsiteX9" fmla="*/ 3492341 w 7629525"/>
              <a:gd name="connsiteY9" fmla="*/ 422530 h 1390650"/>
              <a:gd name="connsiteX10" fmla="*/ 3571399 w 7629525"/>
              <a:gd name="connsiteY10" fmla="*/ 482537 h 1390650"/>
              <a:gd name="connsiteX11" fmla="*/ 3724751 w 7629525"/>
              <a:gd name="connsiteY11" fmla="*/ 949262 h 1390650"/>
              <a:gd name="connsiteX12" fmla="*/ 3877151 w 7629525"/>
              <a:gd name="connsiteY12" fmla="*/ 78677 h 1390650"/>
              <a:gd name="connsiteX13" fmla="*/ 3960019 w 7629525"/>
              <a:gd name="connsiteY13" fmla="*/ 7240 h 1390650"/>
              <a:gd name="connsiteX14" fmla="*/ 4046696 w 7629525"/>
              <a:gd name="connsiteY14" fmla="*/ 73915 h 1390650"/>
              <a:gd name="connsiteX15" fmla="*/ 4223862 w 7629525"/>
              <a:gd name="connsiteY15" fmla="*/ 813055 h 1390650"/>
              <a:gd name="connsiteX16" fmla="*/ 4375309 w 7629525"/>
              <a:gd name="connsiteY16" fmla="*/ 813055 h 1390650"/>
              <a:gd name="connsiteX17" fmla="*/ 4530566 w 7629525"/>
              <a:gd name="connsiteY17" fmla="*/ 450152 h 1390650"/>
              <a:gd name="connsiteX18" fmla="*/ 4614387 w 7629525"/>
              <a:gd name="connsiteY18" fmla="*/ 397765 h 1390650"/>
              <a:gd name="connsiteX19" fmla="*/ 4693444 w 7629525"/>
              <a:gd name="connsiteY19" fmla="*/ 457772 h 1390650"/>
              <a:gd name="connsiteX20" fmla="*/ 4852512 w 7629525"/>
              <a:gd name="connsiteY20" fmla="*/ 946405 h 1390650"/>
              <a:gd name="connsiteX21" fmla="*/ 5004912 w 7629525"/>
              <a:gd name="connsiteY21" fmla="*/ 78677 h 1390650"/>
              <a:gd name="connsiteX22" fmla="*/ 5086826 w 7629525"/>
              <a:gd name="connsiteY22" fmla="*/ 7240 h 1390650"/>
              <a:gd name="connsiteX23" fmla="*/ 5174456 w 7629525"/>
              <a:gd name="connsiteY23" fmla="*/ 71057 h 1390650"/>
              <a:gd name="connsiteX24" fmla="*/ 5379244 w 7629525"/>
              <a:gd name="connsiteY24" fmla="*/ 832105 h 1390650"/>
              <a:gd name="connsiteX25" fmla="*/ 7627144 w 7629525"/>
              <a:gd name="connsiteY25" fmla="*/ 832105 h 1390650"/>
              <a:gd name="connsiteX26" fmla="*/ 7627144 w 7629525"/>
              <a:gd name="connsiteY26" fmla="*/ 1005460 h 1390650"/>
              <a:gd name="connsiteX27" fmla="*/ 5311617 w 7629525"/>
              <a:gd name="connsiteY27" fmla="*/ 1005460 h 1390650"/>
              <a:gd name="connsiteX28" fmla="*/ 5227796 w 7629525"/>
              <a:gd name="connsiteY28" fmla="*/ 941642 h 1390650"/>
              <a:gd name="connsiteX29" fmla="*/ 5106829 w 7629525"/>
              <a:gd name="connsiteY29" fmla="*/ 493967 h 1390650"/>
              <a:gd name="connsiteX30" fmla="*/ 4962049 w 7629525"/>
              <a:gd name="connsiteY30" fmla="*/ 1319785 h 1390650"/>
              <a:gd name="connsiteX31" fmla="*/ 4882991 w 7629525"/>
              <a:gd name="connsiteY31" fmla="*/ 1391222 h 1390650"/>
              <a:gd name="connsiteX32" fmla="*/ 4794409 w 7629525"/>
              <a:gd name="connsiteY32" fmla="*/ 1331215 h 1390650"/>
              <a:gd name="connsiteX33" fmla="*/ 4598194 w 7629525"/>
              <a:gd name="connsiteY33" fmla="*/ 730187 h 1390650"/>
              <a:gd name="connsiteX34" fmla="*/ 4511516 w 7629525"/>
              <a:gd name="connsiteY34" fmla="*/ 933070 h 1390650"/>
              <a:gd name="connsiteX35" fmla="*/ 4431506 w 7629525"/>
              <a:gd name="connsiteY35" fmla="*/ 985457 h 1390650"/>
              <a:gd name="connsiteX36" fmla="*/ 4155281 w 7629525"/>
              <a:gd name="connsiteY36" fmla="*/ 985457 h 1390650"/>
              <a:gd name="connsiteX37" fmla="*/ 4070509 w 7629525"/>
              <a:gd name="connsiteY37" fmla="*/ 918782 h 1390650"/>
              <a:gd name="connsiteX38" fmla="*/ 3975259 w 7629525"/>
              <a:gd name="connsiteY38" fmla="*/ 520637 h 1390650"/>
              <a:gd name="connsiteX39" fmla="*/ 3835241 w 7629525"/>
              <a:gd name="connsiteY39" fmla="*/ 1318832 h 1390650"/>
              <a:gd name="connsiteX40" fmla="*/ 3756184 w 7629525"/>
              <a:gd name="connsiteY40" fmla="*/ 1390270 h 1390650"/>
              <a:gd name="connsiteX41" fmla="*/ 3749516 w 7629525"/>
              <a:gd name="connsiteY41" fmla="*/ 1391222 h 139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629525" h="1390650">
                <a:moveTo>
                  <a:pt x="3749516" y="1391222"/>
                </a:moveTo>
                <a:cubicBezTo>
                  <a:pt x="3712369" y="1391222"/>
                  <a:pt x="3679031" y="1367410"/>
                  <a:pt x="3667601" y="1331215"/>
                </a:cubicBezTo>
                <a:lnTo>
                  <a:pt x="3477101" y="754000"/>
                </a:lnTo>
                <a:lnTo>
                  <a:pt x="3404711" y="923545"/>
                </a:lnTo>
                <a:cubicBezTo>
                  <a:pt x="3391376" y="954977"/>
                  <a:pt x="3359944" y="975932"/>
                  <a:pt x="3324701" y="975932"/>
                </a:cubicBezTo>
                <a:lnTo>
                  <a:pt x="7144" y="975932"/>
                </a:lnTo>
                <a:lnTo>
                  <a:pt x="7144" y="802577"/>
                </a:lnTo>
                <a:lnTo>
                  <a:pt x="3267551" y="802577"/>
                </a:lnTo>
                <a:lnTo>
                  <a:pt x="3408521" y="474917"/>
                </a:lnTo>
                <a:cubicBezTo>
                  <a:pt x="3422809" y="441580"/>
                  <a:pt x="3456146" y="420625"/>
                  <a:pt x="3492341" y="422530"/>
                </a:cubicBezTo>
                <a:cubicBezTo>
                  <a:pt x="3528536" y="424435"/>
                  <a:pt x="3559969" y="448247"/>
                  <a:pt x="3571399" y="482537"/>
                </a:cubicBezTo>
                <a:lnTo>
                  <a:pt x="3724751" y="949262"/>
                </a:lnTo>
                <a:lnTo>
                  <a:pt x="3877151" y="78677"/>
                </a:lnTo>
                <a:cubicBezTo>
                  <a:pt x="3883819" y="37720"/>
                  <a:pt x="3919061" y="8192"/>
                  <a:pt x="3960019" y="7240"/>
                </a:cubicBezTo>
                <a:cubicBezTo>
                  <a:pt x="4000976" y="6287"/>
                  <a:pt x="4037171" y="33910"/>
                  <a:pt x="4046696" y="73915"/>
                </a:cubicBezTo>
                <a:lnTo>
                  <a:pt x="4223862" y="813055"/>
                </a:lnTo>
                <a:lnTo>
                  <a:pt x="4375309" y="813055"/>
                </a:lnTo>
                <a:lnTo>
                  <a:pt x="4530566" y="450152"/>
                </a:lnTo>
                <a:cubicBezTo>
                  <a:pt x="4544854" y="416815"/>
                  <a:pt x="4578191" y="395860"/>
                  <a:pt x="4614387" y="397765"/>
                </a:cubicBezTo>
                <a:cubicBezTo>
                  <a:pt x="4650581" y="399670"/>
                  <a:pt x="4682014" y="423482"/>
                  <a:pt x="4693444" y="457772"/>
                </a:cubicBezTo>
                <a:lnTo>
                  <a:pt x="4852512" y="946405"/>
                </a:lnTo>
                <a:lnTo>
                  <a:pt x="5004912" y="78677"/>
                </a:lnTo>
                <a:cubicBezTo>
                  <a:pt x="5011579" y="38672"/>
                  <a:pt x="5045869" y="9145"/>
                  <a:pt x="5086826" y="7240"/>
                </a:cubicBezTo>
                <a:cubicBezTo>
                  <a:pt x="5127784" y="5335"/>
                  <a:pt x="5163979" y="32005"/>
                  <a:pt x="5174456" y="71057"/>
                </a:cubicBezTo>
                <a:lnTo>
                  <a:pt x="5379244" y="832105"/>
                </a:lnTo>
                <a:lnTo>
                  <a:pt x="7627144" y="832105"/>
                </a:lnTo>
                <a:lnTo>
                  <a:pt x="7627144" y="1005460"/>
                </a:lnTo>
                <a:lnTo>
                  <a:pt x="5311617" y="1005460"/>
                </a:lnTo>
                <a:cubicBezTo>
                  <a:pt x="5272564" y="1005460"/>
                  <a:pt x="5238274" y="978790"/>
                  <a:pt x="5227796" y="941642"/>
                </a:cubicBezTo>
                <a:lnTo>
                  <a:pt x="5106829" y="493967"/>
                </a:lnTo>
                <a:lnTo>
                  <a:pt x="4962049" y="1319785"/>
                </a:lnTo>
                <a:cubicBezTo>
                  <a:pt x="4955381" y="1358837"/>
                  <a:pt x="4922044" y="1388365"/>
                  <a:pt x="4882991" y="1391222"/>
                </a:cubicBezTo>
                <a:cubicBezTo>
                  <a:pt x="4842987" y="1394080"/>
                  <a:pt x="4806791" y="1369315"/>
                  <a:pt x="4794409" y="1331215"/>
                </a:cubicBezTo>
                <a:lnTo>
                  <a:pt x="4598194" y="730187"/>
                </a:lnTo>
                <a:lnTo>
                  <a:pt x="4511516" y="933070"/>
                </a:lnTo>
                <a:cubicBezTo>
                  <a:pt x="4498181" y="964502"/>
                  <a:pt x="4466749" y="985457"/>
                  <a:pt x="4431506" y="985457"/>
                </a:cubicBezTo>
                <a:lnTo>
                  <a:pt x="4155281" y="985457"/>
                </a:lnTo>
                <a:cubicBezTo>
                  <a:pt x="4115276" y="985457"/>
                  <a:pt x="4080034" y="957835"/>
                  <a:pt x="4070509" y="918782"/>
                </a:cubicBezTo>
                <a:lnTo>
                  <a:pt x="3975259" y="520637"/>
                </a:lnTo>
                <a:lnTo>
                  <a:pt x="3835241" y="1318832"/>
                </a:lnTo>
                <a:cubicBezTo>
                  <a:pt x="3828574" y="1357885"/>
                  <a:pt x="3796189" y="1387412"/>
                  <a:pt x="3756184" y="1390270"/>
                </a:cubicBezTo>
                <a:cubicBezTo>
                  <a:pt x="3754279" y="1391222"/>
                  <a:pt x="3752374" y="1391222"/>
                  <a:pt x="3749516" y="1391222"/>
                </a:cubicBezTo>
                <a:close/>
              </a:path>
            </a:pathLst>
          </a:custGeom>
          <a:solidFill>
            <a:schemeClr val="bg1">
              <a:lumMod val="75000"/>
            </a:schemeClr>
          </a:solidFill>
          <a:ln w="9525" cap="flat">
            <a:noFill/>
            <a:prstDash val="solid"/>
            <a:miter/>
          </a:ln>
        </p:spPr>
        <p:txBody>
          <a:bodyPr rtlCol="0" anchor="ctr"/>
          <a:lstStyle/>
          <a:p>
            <a:pPr defTabSz="913765">
              <a:defRPr/>
            </a:pPr>
            <a:endParaRPr lang="zh-CN" altLang="en-US">
              <a:solidFill>
                <a:srgbClr val="000000"/>
              </a:solidFill>
            </a:endParaRPr>
          </a:p>
        </p:txBody>
      </p:sp>
      <p:sp>
        <p:nvSpPr>
          <p:cNvPr id="2" name="椭圆 1"/>
          <p:cNvSpPr/>
          <p:nvPr/>
        </p:nvSpPr>
        <p:spPr bwMode="auto">
          <a:xfrm>
            <a:off x="669925" y="2934000"/>
            <a:ext cx="990000" cy="990000"/>
          </a:xfrm>
          <a:prstGeom prst="ellipse">
            <a:avLst/>
          </a:prstGeom>
          <a:solidFill>
            <a:srgbClr val="1A3172"/>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algn="ctr" defTabSz="913765">
              <a:defRPr/>
            </a:pPr>
            <a:r>
              <a:rPr lang="en-US" altLang="zh-CN" sz="1400" b="1" dirty="0">
                <a:solidFill>
                  <a:srgbClr val="FFFFFF"/>
                </a:solidFill>
              </a:rPr>
              <a:t>Keyword</a:t>
            </a:r>
            <a:endParaRPr lang="zh-CN" altLang="en-US" sz="1400" b="1" dirty="0">
              <a:solidFill>
                <a:srgbClr val="FFFFFF"/>
              </a:solidFill>
            </a:endParaRPr>
          </a:p>
        </p:txBody>
      </p:sp>
      <p:sp>
        <p:nvSpPr>
          <p:cNvPr id="10" name="椭圆 9"/>
          <p:cNvSpPr/>
          <p:nvPr/>
        </p:nvSpPr>
        <p:spPr>
          <a:xfrm>
            <a:off x="4304554" y="1707376"/>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r>
              <a:rPr lang="en-US" altLang="zh-CN" sz="1600" b="1" dirty="0">
                <a:solidFill>
                  <a:srgbClr val="FFFFFF"/>
                </a:solidFill>
              </a:rPr>
              <a:t>1</a:t>
            </a:r>
            <a:endParaRPr lang="zh-CN" altLang="en-US" sz="1600" b="1" dirty="0">
              <a:solidFill>
                <a:srgbClr val="FFFFFF"/>
              </a:solidFill>
            </a:endParaRPr>
          </a:p>
        </p:txBody>
      </p:sp>
      <p:sp>
        <p:nvSpPr>
          <p:cNvPr id="12" name="椭圆 11"/>
          <p:cNvSpPr/>
          <p:nvPr/>
        </p:nvSpPr>
        <p:spPr>
          <a:xfrm>
            <a:off x="4774870" y="3210594"/>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r>
              <a:rPr lang="en-US" altLang="zh-CN" sz="1600" b="1" dirty="0">
                <a:solidFill>
                  <a:srgbClr val="FFFFFF"/>
                </a:solidFill>
              </a:rPr>
              <a:t>2</a:t>
            </a:r>
            <a:endParaRPr lang="zh-CN" altLang="en-US" sz="1600" b="1" dirty="0">
              <a:solidFill>
                <a:srgbClr val="FFFFFF"/>
              </a:solidFill>
            </a:endParaRPr>
          </a:p>
        </p:txBody>
      </p:sp>
      <p:sp>
        <p:nvSpPr>
          <p:cNvPr id="15" name="椭圆 14"/>
          <p:cNvSpPr/>
          <p:nvPr/>
        </p:nvSpPr>
        <p:spPr>
          <a:xfrm>
            <a:off x="4338064" y="4705642"/>
            <a:ext cx="436806" cy="436812"/>
          </a:xfrm>
          <a:prstGeom prst="ellipse">
            <a:avLst/>
          </a:prstGeom>
          <a:solidFill>
            <a:srgbClr val="1A317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defRPr/>
            </a:pPr>
            <a:r>
              <a:rPr lang="en-US" altLang="zh-CN" sz="1600" b="1" dirty="0">
                <a:solidFill>
                  <a:srgbClr val="FFFFFF"/>
                </a:solidFill>
              </a:rPr>
              <a:t>3</a:t>
            </a:r>
            <a:endParaRPr lang="zh-CN" altLang="en-US" sz="1600" b="1" dirty="0">
              <a:solidFill>
                <a:srgbClr val="FFFFFF"/>
              </a:solidFill>
            </a:endParaRPr>
          </a:p>
        </p:txBody>
      </p:sp>
      <p:cxnSp>
        <p:nvCxnSpPr>
          <p:cNvPr id="17" name="直接连接符 16"/>
          <p:cNvCxnSpPr/>
          <p:nvPr/>
        </p:nvCxnSpPr>
        <p:spPr>
          <a:xfrm>
            <a:off x="5106000" y="2925830"/>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106000" y="4014000"/>
            <a:ext cx="6414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a:xfrm>
            <a:off x="1341437" y="260213"/>
            <a:ext cx="10850563" cy="663575"/>
          </a:xfrm>
        </p:spPr>
        <p:txBody>
          <a:bodyPr/>
          <a:lstStyle/>
          <a:p>
            <a:r>
              <a:rPr lang="zh-CN" altLang="en-US" sz="2800" dirty="0" smtClean="0"/>
              <a:t>数据来源及指标的选取</a:t>
            </a:r>
            <a:endParaRPr lang="zh-CN" altLang="en-US" sz="2800" dirty="0"/>
          </a:p>
        </p:txBody>
      </p:sp>
      <p:pic>
        <p:nvPicPr>
          <p:cNvPr id="6" name="图片 5" descr="图片包含 餐桌, 人员, 室内, 人物&#10;&#10;已生成极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6000" y="2425810"/>
            <a:ext cx="2278870" cy="1991202"/>
          </a:xfrm>
          <a:prstGeom prst="ellipse">
            <a:avLst/>
          </a:prstGeom>
        </p:spPr>
      </p:pic>
      <p:sp>
        <p:nvSpPr>
          <p:cNvPr id="3" name="TextBox 2"/>
          <p:cNvSpPr txBox="1"/>
          <p:nvPr/>
        </p:nvSpPr>
        <p:spPr>
          <a:xfrm>
            <a:off x="4910057" y="1464907"/>
            <a:ext cx="6527215" cy="1091681"/>
          </a:xfrm>
          <a:prstGeom prst="rect">
            <a:avLst/>
          </a:prstGeom>
          <a:noFill/>
        </p:spPr>
        <p:txBody>
          <a:bodyPr wrap="square" lIns="90000" tIns="46800" rIns="90000" bIns="46800" rtlCol="0" anchor="ctr" anchorCtr="0">
            <a:normAutofit/>
          </a:bodyPr>
          <a:lstStyle/>
          <a:p>
            <a:pPr>
              <a:spcAft>
                <a:spcPts val="600"/>
              </a:spcAft>
            </a:pPr>
            <a:r>
              <a:rPr lang="zh-CN" altLang="en-US" sz="1400" b="1" dirty="0" smtClean="0">
                <a:ea typeface="微软雅黑" panose="020B0503020204020204" pitchFamily="34" charset="-122"/>
              </a:rPr>
              <a:t>劳动力：</a:t>
            </a:r>
            <a:endParaRPr lang="en-US" altLang="zh-CN" sz="1400" b="1" dirty="0">
              <a:ea typeface="微软雅黑" panose="020B0503020204020204" pitchFamily="34" charset="-122"/>
            </a:endParaRPr>
          </a:p>
          <a:p>
            <a:r>
              <a:rPr lang="zh-CN" altLang="zh-CN" sz="1100" dirty="0">
                <a:solidFill>
                  <a:srgbClr val="000000"/>
                </a:solidFill>
                <a:latin typeface="Microsoft YaHei" panose="020B0503020204020204" pitchFamily="34" charset="-122"/>
                <a:ea typeface="Microsoft YaHei" panose="020B0503020204020204" pitchFamily="34" charset="-122"/>
              </a:rPr>
              <a:t>劳动力是影响经济增长的重要因素之一，根据经济增长理论的要求，在经济增长源泉分析中，劳动投入量应为一定时期内生产过程中实际投入的劳动量，与劳动的利用效率和质量相关，因而劳动投入量包括就业人数、劳动时间、劳动强度和劳动质量</a:t>
            </a:r>
            <a:r>
              <a:rPr lang="en-US" altLang="zh-CN" sz="1100" dirty="0">
                <a:solidFill>
                  <a:srgbClr val="000000"/>
                </a:solidFill>
                <a:latin typeface="Microsoft YaHei" panose="020B0503020204020204" pitchFamily="34" charset="-122"/>
                <a:ea typeface="Microsoft YaHei" panose="020B0503020204020204" pitchFamily="34" charset="-122"/>
              </a:rPr>
              <a:t>(</a:t>
            </a:r>
            <a:r>
              <a:rPr lang="zh-CN" altLang="zh-CN" sz="1100" dirty="0">
                <a:solidFill>
                  <a:srgbClr val="000000"/>
                </a:solidFill>
                <a:latin typeface="Microsoft YaHei" panose="020B0503020204020204" pitchFamily="34" charset="-122"/>
                <a:ea typeface="Microsoft YaHei" panose="020B0503020204020204" pitchFamily="34" charset="-122"/>
              </a:rPr>
              <a:t>年龄、性别和受教育程度</a:t>
            </a:r>
            <a:r>
              <a:rPr lang="en-US" altLang="zh-CN" sz="1100" dirty="0">
                <a:solidFill>
                  <a:srgbClr val="000000"/>
                </a:solidFill>
                <a:latin typeface="Microsoft YaHei" panose="020B0503020204020204" pitchFamily="34" charset="-122"/>
                <a:ea typeface="Microsoft YaHei" panose="020B0503020204020204" pitchFamily="34" charset="-122"/>
              </a:rPr>
              <a:t>)</a:t>
            </a:r>
            <a:r>
              <a:rPr lang="zh-CN" altLang="zh-CN" sz="1100" dirty="0">
                <a:solidFill>
                  <a:srgbClr val="000000"/>
                </a:solidFill>
                <a:latin typeface="Microsoft YaHei" panose="020B0503020204020204" pitchFamily="34" charset="-122"/>
                <a:ea typeface="Microsoft YaHei" panose="020B0503020204020204" pitchFamily="34" charset="-122"/>
              </a:rPr>
              <a:t>等方面。但由于资料来源的限制，大多数相关的研究文献都以年末就业人数来代替劳动投入量。</a:t>
            </a:r>
            <a:endParaRPr lang="zh-CN" altLang="en-US" sz="1200" dirty="0"/>
          </a:p>
        </p:txBody>
      </p:sp>
      <p:sp>
        <p:nvSpPr>
          <p:cNvPr id="19" name="TextBox 18"/>
          <p:cNvSpPr txBox="1"/>
          <p:nvPr/>
        </p:nvSpPr>
        <p:spPr>
          <a:xfrm>
            <a:off x="5211676" y="2934000"/>
            <a:ext cx="6527215" cy="1091681"/>
          </a:xfrm>
          <a:prstGeom prst="rect">
            <a:avLst/>
          </a:prstGeom>
          <a:noFill/>
        </p:spPr>
        <p:txBody>
          <a:bodyPr wrap="square" lIns="90000" tIns="46800" rIns="90000" bIns="46800" rtlCol="0" anchor="ctr" anchorCtr="0">
            <a:normAutofit lnSpcReduction="10000"/>
          </a:bodyPr>
          <a:lstStyle/>
          <a:p>
            <a:pPr>
              <a:spcAft>
                <a:spcPts val="600"/>
              </a:spcAft>
            </a:pPr>
            <a:r>
              <a:rPr lang="zh-CN" altLang="en-US" sz="1400" b="1" dirty="0">
                <a:ea typeface="微软雅黑" panose="020B0503020204020204" pitchFamily="34" charset="-122"/>
              </a:rPr>
              <a:t>资本投入</a:t>
            </a:r>
            <a:r>
              <a:rPr lang="zh-CN" altLang="en-US" sz="1400" b="1" dirty="0" smtClean="0">
                <a:ea typeface="微软雅黑" panose="020B0503020204020204" pitchFamily="34" charset="-122"/>
              </a:rPr>
              <a:t>量：</a:t>
            </a:r>
            <a:endParaRPr lang="en-US" altLang="zh-CN" sz="1400" b="1" dirty="0">
              <a:ea typeface="微软雅黑" panose="020B0503020204020204" pitchFamily="34" charset="-122"/>
            </a:endParaRPr>
          </a:p>
          <a:p>
            <a:r>
              <a:rPr lang="zh-CN" altLang="zh-CN" sz="1200" dirty="0">
                <a:solidFill>
                  <a:srgbClr val="000000"/>
                </a:solidFill>
                <a:latin typeface="Microsoft YaHei" panose="020B0503020204020204" pitchFamily="34" charset="-122"/>
                <a:ea typeface="Microsoft YaHei" panose="020B0503020204020204" pitchFamily="34" charset="-122"/>
              </a:rPr>
              <a:t>资本投入量为直接或间接构成生产能力的资本总存量。估算按可比价格计算的资本存量最常用的方法是 “永续盘存法”。在现实生活中，决定投资的因素有很多，主要的因素有实际利率水平、预期收益率和投资风险，而投资又影响国民收入，固定资产投资是国内生产总值重要的一部分。</a:t>
            </a:r>
            <a:endParaRPr lang="zh-CN" altLang="en-US" sz="1200" dirty="0"/>
          </a:p>
        </p:txBody>
      </p:sp>
      <p:sp>
        <p:nvSpPr>
          <p:cNvPr id="20" name="TextBox 19"/>
          <p:cNvSpPr txBox="1"/>
          <p:nvPr/>
        </p:nvSpPr>
        <p:spPr>
          <a:xfrm>
            <a:off x="4910058" y="4391170"/>
            <a:ext cx="6527215" cy="1091681"/>
          </a:xfrm>
          <a:prstGeom prst="rect">
            <a:avLst/>
          </a:prstGeom>
          <a:noFill/>
        </p:spPr>
        <p:txBody>
          <a:bodyPr wrap="square" lIns="90000" tIns="46800" rIns="90000" bIns="46800" rtlCol="0" anchor="ctr" anchorCtr="0">
            <a:normAutofit/>
          </a:bodyPr>
          <a:lstStyle/>
          <a:p>
            <a:pPr>
              <a:spcAft>
                <a:spcPts val="600"/>
              </a:spcAft>
            </a:pPr>
            <a:r>
              <a:rPr lang="zh-CN" altLang="en-US" sz="1400" b="1" dirty="0" smtClean="0">
                <a:ea typeface="微软雅黑" panose="020B0503020204020204" pitchFamily="34" charset="-122"/>
              </a:rPr>
              <a:t>国内生产总值：</a:t>
            </a:r>
            <a:endParaRPr lang="en-US" altLang="zh-CN" sz="1400" b="1" dirty="0">
              <a:ea typeface="微软雅黑" panose="020B0503020204020204" pitchFamily="34" charset="-122"/>
            </a:endParaRPr>
          </a:p>
          <a:p>
            <a:pPr lvl="0" algn="just" fontAlgn="base">
              <a:lnSpc>
                <a:spcPct val="120000"/>
              </a:lnSpc>
              <a:spcBef>
                <a:spcPct val="0"/>
              </a:spcBef>
              <a:spcAft>
                <a:spcPct val="0"/>
              </a:spcAft>
            </a:pPr>
            <a:r>
              <a:rPr lang="zh-CN" altLang="zh-CN" sz="1100" dirty="0">
                <a:solidFill>
                  <a:srgbClr val="000000"/>
                </a:solidFill>
                <a:latin typeface="Microsoft YaHei" panose="020B0503020204020204" pitchFamily="34" charset="-122"/>
                <a:ea typeface="Microsoft YaHei" panose="020B0503020204020204" pitchFamily="34" charset="-122"/>
              </a:rPr>
              <a:t>在价值构成中，国内生产总值是一国范围内各个生产单位当期增加值的总和，是从各单位总产出中扣除中间消耗之后的余额，代表该时期内各单位通过生产活动而增加的价值。地区总值是一地区范围内各个生产单位当期增加值的总和。</a:t>
            </a:r>
            <a:endParaRPr lang="zh-CN" altLang="en-US" sz="1100" dirty="0">
              <a:solidFill>
                <a:srgbClr val="000000"/>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708656836"/>
      </p:ext>
    </p:extLst>
  </p:cSld>
  <p:clrMapOvr>
    <a:masterClrMapping/>
  </p:clrMapOvr>
  <p:transition spd="slow" advTm="3000">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44096"/>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模型简介</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bwMode="auto">
          <a:xfrm>
            <a:off x="-1482" y="0"/>
            <a:ext cx="12193481" cy="6863750"/>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9" name="矩形 28"/>
          <p:cNvSpPr/>
          <p:nvPr/>
        </p:nvSpPr>
        <p:spPr bwMode="auto">
          <a:xfrm>
            <a:off x="-1482" y="1016000"/>
            <a:ext cx="12193481" cy="5346700"/>
          </a:xfrm>
          <a:prstGeom prst="rect">
            <a:avLst/>
          </a:prstGeom>
          <a:solidFill>
            <a:schemeClr val="accent3">
              <a:lumMod val="20000"/>
              <a:lumOff val="80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2" name="标题 1"/>
          <p:cNvSpPr>
            <a:spLocks noGrp="1"/>
          </p:cNvSpPr>
          <p:nvPr>
            <p:ph type="title"/>
          </p:nvPr>
        </p:nvSpPr>
        <p:spPr>
          <a:xfrm>
            <a:off x="1252537" y="260507"/>
            <a:ext cx="10850563" cy="663575"/>
          </a:xfrm>
        </p:spPr>
        <p:txBody>
          <a:bodyPr/>
          <a:lstStyle/>
          <a:p>
            <a:r>
              <a:rPr lang="zh-CN" altLang="en-US" sz="2800" dirty="0">
                <a:solidFill>
                  <a:schemeClr val="tx1">
                    <a:lumMod val="85000"/>
                    <a:lumOff val="15000"/>
                  </a:schemeClr>
                </a:solidFill>
              </a:rPr>
              <a:t>科布</a:t>
            </a:r>
            <a:r>
              <a:rPr lang="en-US" altLang="zh-CN" sz="2800" dirty="0">
                <a:solidFill>
                  <a:schemeClr val="tx1">
                    <a:lumMod val="85000"/>
                    <a:lumOff val="15000"/>
                  </a:schemeClr>
                </a:solidFill>
              </a:rPr>
              <a:t>-</a:t>
            </a:r>
            <a:r>
              <a:rPr lang="zh-CN" altLang="en-US" sz="2800" dirty="0">
                <a:solidFill>
                  <a:schemeClr val="tx1">
                    <a:lumMod val="85000"/>
                    <a:lumOff val="15000"/>
                  </a:schemeClr>
                </a:solidFill>
              </a:rPr>
              <a:t>道格拉斯生产函数</a:t>
            </a:r>
          </a:p>
        </p:txBody>
      </p:sp>
      <p:sp>
        <p:nvSpPr>
          <p:cNvPr id="46" name="book-and-cd_43679"/>
          <p:cNvSpPr>
            <a:spLocks noChangeAspect="1"/>
          </p:cNvSpPr>
          <p:nvPr/>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
        <p:nvSpPr>
          <p:cNvPr id="31" name="文本框 36">
            <a:extLst>
              <a:ext uri="{FF2B5EF4-FFF2-40B4-BE49-F238E27FC236}">
                <a16:creationId xmlns="" xmlns:a16="http://schemas.microsoft.com/office/drawing/2014/main" id="{7CA6B3F2-02EF-42A4-9A03-14A0C0FB874E}"/>
              </a:ext>
            </a:extLst>
          </p:cNvPr>
          <p:cNvSpPr txBox="1"/>
          <p:nvPr/>
        </p:nvSpPr>
        <p:spPr>
          <a:xfrm>
            <a:off x="801686" y="1223204"/>
            <a:ext cx="10661231" cy="1132290"/>
          </a:xfrm>
          <a:prstGeom prst="rect">
            <a:avLst/>
          </a:prstGeom>
          <a:noFill/>
        </p:spPr>
        <p:txBody>
          <a:bodyPr wrap="square" lIns="0" tIns="0" rIns="0" bIns="0" anchor="ctr">
            <a:norm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       </a:t>
            </a:r>
            <a:r>
              <a:rPr lang="zh-CN" altLang="zh-CN" sz="1400" dirty="0">
                <a:latin typeface="Microsoft YaHei" panose="020B0503020204020204" pitchFamily="34" charset="-122"/>
                <a:ea typeface="Microsoft YaHei" panose="020B0503020204020204" pitchFamily="34" charset="-122"/>
              </a:rPr>
              <a:t>科布</a:t>
            </a:r>
            <a:r>
              <a:rPr lang="en-US" altLang="zh-CN" sz="1400" dirty="0">
                <a:latin typeface="Microsoft YaHei" panose="020B0503020204020204" pitchFamily="34" charset="-122"/>
                <a:ea typeface="Microsoft YaHei" panose="020B0503020204020204" pitchFamily="34" charset="-122"/>
              </a:rPr>
              <a:t>-</a:t>
            </a:r>
            <a:r>
              <a:rPr lang="zh-CN" altLang="zh-CN" sz="1400" dirty="0">
                <a:latin typeface="Microsoft YaHei" panose="020B0503020204020204" pitchFamily="34" charset="-122"/>
                <a:ea typeface="Microsoft YaHei" panose="020B0503020204020204" pitchFamily="34" charset="-122"/>
              </a:rPr>
              <a:t>道格拉斯生产函数（</a:t>
            </a:r>
            <a:r>
              <a:rPr lang="en-US" altLang="zh-CN" sz="1400" dirty="0">
                <a:latin typeface="Microsoft YaHei" panose="020B0503020204020204" pitchFamily="34" charset="-122"/>
                <a:ea typeface="Microsoft YaHei" panose="020B0503020204020204" pitchFamily="34" charset="-122"/>
              </a:rPr>
              <a:t>C-D</a:t>
            </a:r>
            <a:r>
              <a:rPr lang="zh-CN" altLang="zh-CN" sz="1400" dirty="0">
                <a:latin typeface="Microsoft YaHei" panose="020B0503020204020204" pitchFamily="34" charset="-122"/>
                <a:ea typeface="Microsoft YaHei" panose="020B0503020204020204" pitchFamily="34" charset="-122"/>
              </a:rPr>
              <a:t>函数）是被广泛用来测算经济增长的函数。它是研究劳动力、资本与经济增长之间关系最常用的模型，通过估计各生产要素的弹性系数，再利用各因素与经济总量的增长率来分别估计各因素对经济增长的不同贡献。生产函数的形式为</a:t>
            </a:r>
            <a:r>
              <a:rPr lang="zh-CN" altLang="en-US" sz="1400" dirty="0">
                <a:latin typeface="Microsoft YaHei" panose="020B0503020204020204" pitchFamily="34" charset="-122"/>
                <a:ea typeface="Microsoft YaHei" panose="020B0503020204020204" pitchFamily="34" charset="-122"/>
              </a:rPr>
              <a:t>：</a:t>
            </a:r>
            <a:endParaRPr lang="zh-CN" altLang="zh-CN" sz="1400" dirty="0">
              <a:latin typeface="Microsoft YaHei" panose="020B0503020204020204" pitchFamily="34" charset="-122"/>
              <a:ea typeface="Microsoft YaHei" panose="020B0503020204020204" pitchFamily="34" charset="-122"/>
            </a:endParaRPr>
          </a:p>
        </p:txBody>
      </p:sp>
      <mc:AlternateContent xmlns:mc="http://schemas.openxmlformats.org/markup-compatibility/2006" xmlns:a14="http://schemas.microsoft.com/office/drawing/2010/main">
        <mc:Choice Requires="a14">
          <p:sp>
            <p:nvSpPr>
              <p:cNvPr id="47" name="矩形 46">
                <a:extLst>
                  <a:ext uri="{FF2B5EF4-FFF2-40B4-BE49-F238E27FC236}">
                    <a16:creationId xmlns="" xmlns:a16="http://schemas.microsoft.com/office/drawing/2014/main" id="{641A752B-59FA-AD41-B674-EF6545B04BC0}"/>
                  </a:ext>
                </a:extLst>
              </p:cNvPr>
              <p:cNvSpPr/>
              <p:nvPr/>
            </p:nvSpPr>
            <p:spPr>
              <a:xfrm>
                <a:off x="2935064" y="2487814"/>
                <a:ext cx="5318160" cy="38228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zh-CN" altLang="en-US" sz="1800" b="0" i="0" u="none" strike="noStrike" kern="0" cap="none" spc="0" normalizeH="0" baseline="0" noProof="0">
                          <a:ln>
                            <a:noFill/>
                          </a:ln>
                          <a:solidFill>
                            <a:sysClr val="windowText" lastClr="000000"/>
                          </a:solidFill>
                          <a:effectLst/>
                          <a:uLnTx/>
                          <a:uFillTx/>
                          <a:latin typeface="Cambria Math" panose="02040503050406030204" pitchFamily="18" charset="0"/>
                        </a:rPr>
                        <m:t> </m:t>
                      </m:r>
                      <m: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𝑌</m:t>
                      </m:r>
                      <m:sSup>
                        <m:sSupPr>
                          <m:ctrlP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ctrlPr>
                        </m:sSupPr>
                        <m:e>
                          <m:r>
                            <m:rPr>
                              <m:nor/>
                            </m:rP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m:t>
                          </m:r>
                          <m:r>
                            <m:rPr>
                              <m:nor/>
                            </m:rP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AK</m:t>
                          </m:r>
                        </m:e>
                        <m:sup>
                          <m: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𝛼</m:t>
                          </m:r>
                        </m:sup>
                      </m:sSup>
                      <m:sSup>
                        <m:sSupPr>
                          <m:ctrlP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ctrlPr>
                        </m:sSupPr>
                        <m:e>
                          <m: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𝐿</m:t>
                          </m:r>
                        </m:e>
                        <m:sup>
                          <m:r>
                            <a:rPr kumimoji="0" lang="zh-CN" altLang="en-US" sz="1800" b="0" i="1" u="none" strike="noStrike" kern="0" cap="none" spc="0" normalizeH="0" baseline="0" noProof="0">
                              <a:ln>
                                <a:noFill/>
                              </a:ln>
                              <a:solidFill>
                                <a:sysClr val="windowText" lastClr="000000"/>
                              </a:solidFill>
                              <a:effectLst/>
                              <a:uLnTx/>
                              <a:uFillTx/>
                              <a:latin typeface="Cambria Math" panose="02040503050406030204" pitchFamily="18" charset="0"/>
                            </a:rPr>
                            <m:t>𝛽</m:t>
                          </m:r>
                        </m:sup>
                      </m:sSup>
                    </m:oMath>
                  </m:oMathPara>
                </a14:m>
                <a:endParaRPr kumimoji="0" lang="zh-CN" altLang="en-US" sz="1800" b="0" i="0" u="none" strike="noStrike" kern="0" cap="none" spc="0" normalizeH="0" baseline="0" noProof="0" dirty="0">
                  <a:ln>
                    <a:noFill/>
                  </a:ln>
                  <a:solidFill>
                    <a:sysClr val="windowText" lastClr="000000"/>
                  </a:solidFill>
                  <a:effectLst/>
                  <a:uLnTx/>
                  <a:uFillTx/>
                </a:endParaRPr>
              </a:p>
            </p:txBody>
          </p:sp>
        </mc:Choice>
        <mc:Fallback xmlns="">
          <p:sp>
            <p:nvSpPr>
              <p:cNvPr id="47" name="矩形 46">
                <a:extLst>
                  <a:ext uri="{FF2B5EF4-FFF2-40B4-BE49-F238E27FC236}">
                    <a16:creationId xmlns:a16="http://schemas.microsoft.com/office/drawing/2014/main" xmlns:a14="http://schemas.microsoft.com/office/drawing/2010/main" xmlns="" id="{641A752B-59FA-AD41-B674-EF6545B04BC0}"/>
                  </a:ext>
                </a:extLst>
              </p:cNvPr>
              <p:cNvSpPr>
                <a:spLocks noRot="1" noChangeAspect="1" noMove="1" noResize="1" noEditPoints="1" noAdjustHandles="1" noChangeArrowheads="1" noChangeShapeType="1" noTextEdit="1"/>
              </p:cNvSpPr>
              <p:nvPr/>
            </p:nvSpPr>
            <p:spPr>
              <a:xfrm>
                <a:off x="2935064" y="2487814"/>
                <a:ext cx="5318160" cy="382284"/>
              </a:xfrm>
              <a:prstGeom prst="rect">
                <a:avLst/>
              </a:prstGeom>
              <a:blipFill rotWithShape="1">
                <a:blip r:embed="rId4"/>
                <a:stretch>
                  <a:fillRect/>
                </a:stretch>
              </a:blipFill>
            </p:spPr>
            <p:txBody>
              <a:bodyPr/>
              <a:lstStyle/>
              <a:p>
                <a:r>
                  <a:rPr lang="zh-CN" altLang="en-US">
                    <a:noFill/>
                  </a:rPr>
                  <a:t> </a:t>
                </a:r>
              </a:p>
            </p:txBody>
          </p:sp>
        </mc:Fallback>
      </mc:AlternateContent>
      <p:sp>
        <p:nvSpPr>
          <p:cNvPr id="48" name="矩形 47">
            <a:extLst>
              <a:ext uri="{FF2B5EF4-FFF2-40B4-BE49-F238E27FC236}">
                <a16:creationId xmlns="" xmlns:a16="http://schemas.microsoft.com/office/drawing/2014/main" id="{353A7CCB-6FA9-FE46-9C14-E4B9B8FAD15A}"/>
              </a:ext>
            </a:extLst>
          </p:cNvPr>
          <p:cNvSpPr/>
          <p:nvPr/>
        </p:nvSpPr>
        <p:spPr>
          <a:xfrm>
            <a:off x="702259" y="3061352"/>
            <a:ext cx="10906963" cy="700576"/>
          </a:xfrm>
          <a:prstGeom prst="rect">
            <a:avLst/>
          </a:prstGeom>
        </p:spPr>
        <p:txBody>
          <a:bodyPr wrap="square">
            <a:spAutoFit/>
          </a:bodyPr>
          <a:lstStyle/>
          <a:p>
            <a:pPr>
              <a:lnSpc>
                <a:spcPct val="150000"/>
              </a:lnSpc>
            </a:pPr>
            <a:r>
              <a:rPr lang="zh-CN" altLang="en-US" sz="1400" dirty="0">
                <a:latin typeface="Microsoft YaHei" panose="020B0503020204020204" pitchFamily="34" charset="-122"/>
                <a:ea typeface="Microsoft YaHei" panose="020B0503020204020204" pitchFamily="34" charset="-122"/>
              </a:rPr>
              <a:t>式中，</a:t>
            </a:r>
            <a:r>
              <a:rPr lang="en-US" altLang="zh-CN" sz="1400" dirty="0">
                <a:latin typeface="Microsoft YaHei" panose="020B0503020204020204" pitchFamily="34" charset="-122"/>
                <a:ea typeface="Microsoft YaHei" panose="020B0503020204020204" pitchFamily="34" charset="-122"/>
              </a:rPr>
              <a:t>Y,L</a:t>
            </a:r>
            <a:r>
              <a:rPr lang="zh-CN" altLang="en-US" sz="1400" dirty="0">
                <a:latin typeface="Microsoft YaHei" panose="020B0503020204020204" pitchFamily="34" charset="-122"/>
                <a:ea typeface="Microsoft YaHei" panose="020B0503020204020204" pitchFamily="34" charset="-122"/>
              </a:rPr>
              <a:t>和</a:t>
            </a:r>
            <a:r>
              <a:rPr lang="en-US" altLang="zh-CN" sz="1400" dirty="0">
                <a:latin typeface="Microsoft YaHei" panose="020B0503020204020204" pitchFamily="34" charset="-122"/>
                <a:ea typeface="Microsoft YaHei" panose="020B0503020204020204" pitchFamily="34" charset="-122"/>
              </a:rPr>
              <a:t>K</a:t>
            </a:r>
            <a:r>
              <a:rPr lang="zh-CN" altLang="en-US" sz="1400" dirty="0">
                <a:latin typeface="Microsoft YaHei" panose="020B0503020204020204" pitchFamily="34" charset="-122"/>
                <a:ea typeface="Microsoft YaHei" panose="020B0503020204020204" pitchFamily="34" charset="-122"/>
              </a:rPr>
              <a:t>顺次为总产出、投入的劳动量和投入的资本量，</a:t>
            </a:r>
            <a:r>
              <a:rPr lang="en-US" altLang="zh-CN" sz="1400" dirty="0">
                <a:latin typeface="Microsoft YaHei" panose="020B0503020204020204" pitchFamily="34" charset="-122"/>
                <a:ea typeface="Microsoft YaHei" panose="020B0503020204020204" pitchFamily="34" charset="-122"/>
              </a:rPr>
              <a:t>A</a:t>
            </a:r>
            <a:r>
              <a:rPr lang="zh-CN" altLang="en-US" sz="1400" dirty="0">
                <a:latin typeface="Microsoft YaHei" panose="020B0503020204020204" pitchFamily="34" charset="-122"/>
                <a:ea typeface="Microsoft YaHei" panose="020B0503020204020204" pitchFamily="34" charset="-122"/>
              </a:rPr>
              <a:t>代表的经济的技术状况，         分别是资本和劳动的生产弹性。这种生产形式在经济上和数学上有一些重要的特征。</a:t>
            </a:r>
          </a:p>
        </p:txBody>
      </p:sp>
      <p:graphicFrame>
        <p:nvGraphicFramePr>
          <p:cNvPr id="3" name="对象 2"/>
          <p:cNvGraphicFramePr>
            <a:graphicFrameLocks noChangeAspect="1"/>
          </p:cNvGraphicFramePr>
          <p:nvPr>
            <p:extLst>
              <p:ext uri="{D42A27DB-BD31-4B8C-83A1-F6EECF244321}">
                <p14:modId xmlns:p14="http://schemas.microsoft.com/office/powerpoint/2010/main" val="3581265910"/>
              </p:ext>
            </p:extLst>
          </p:nvPr>
        </p:nvGraphicFramePr>
        <p:xfrm>
          <a:off x="7551511" y="3117448"/>
          <a:ext cx="613716" cy="314427"/>
        </p:xfrm>
        <a:graphic>
          <a:graphicData uri="http://schemas.openxmlformats.org/presentationml/2006/ole">
            <mc:AlternateContent xmlns:mc="http://schemas.openxmlformats.org/markup-compatibility/2006">
              <mc:Choice xmlns:v="urn:schemas-microsoft-com:vml" Requires="v">
                <p:oleObj spid="_x0000_s2082" r:id="rId5" imgW="393529" imgH="203112" progId="Equation.DSMT4">
                  <p:embed/>
                </p:oleObj>
              </mc:Choice>
              <mc:Fallback>
                <p:oleObj r:id="rId5" imgW="393529" imgH="203112" progId="Equation.DSMT4">
                  <p:embed/>
                  <p:pic>
                    <p:nvPicPr>
                      <p:cNvPr id="0" name="对象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1511" y="3117448"/>
                        <a:ext cx="613716" cy="314427"/>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49" name="矩形 48">
                <a:extLst>
                  <a:ext uri="{FF2B5EF4-FFF2-40B4-BE49-F238E27FC236}">
                    <a16:creationId xmlns="" xmlns:a16="http://schemas.microsoft.com/office/drawing/2014/main" id="{7C3B925A-893A-9243-92BD-5CA69F6185AA}"/>
                  </a:ext>
                </a:extLst>
              </p:cNvPr>
              <p:cNvSpPr/>
              <p:nvPr/>
            </p:nvSpPr>
            <p:spPr>
              <a:xfrm>
                <a:off x="629443" y="3790922"/>
                <a:ext cx="10927351" cy="1015663"/>
              </a:xfrm>
              <a:prstGeom prst="rect">
                <a:avLst/>
              </a:prstGeom>
            </p:spPr>
            <p:txBody>
              <a:bodyPr wrap="square">
                <a:spAutoFit/>
              </a:bodyPr>
              <a:lstStyle/>
              <a:p>
                <a:pPr marL="0" marR="0" lvl="0" indent="152400" algn="just" defTabSz="914400" eaLnBrk="1" fontAlgn="auto" latinLnBrk="0" hangingPunct="1">
                  <a:lnSpc>
                    <a:spcPct val="150000"/>
                  </a:lnSpc>
                  <a:spcBef>
                    <a:spcPts val="0"/>
                  </a:spcBef>
                  <a:spcAft>
                    <a:spcPts val="0"/>
                  </a:spcAft>
                  <a:buClrTx/>
                  <a:buSzTx/>
                  <a:buFontTx/>
                  <a:buNone/>
                  <a:tabLst/>
                  <a:defRPr/>
                </a:pPr>
                <a:r>
                  <a:rPr kumimoji="0" lang="zh-CN" altLang="zh-CN" sz="1400" b="0" i="0" u="none" strike="noStrike" kern="100" cap="none" spc="0" normalizeH="0" baseline="0" noProof="0" dirty="0">
                    <a:ln>
                      <a:noFill/>
                    </a:ln>
                    <a:solidFill>
                      <a:srgbClr val="000000"/>
                    </a:solidFill>
                    <a:effectLst/>
                    <a:uLnTx/>
                    <a:uFillTx/>
                    <a:latin typeface="Microsoft YaHei" panose="020B0503020204020204" pitchFamily="34" charset="-122"/>
                    <a:ea typeface="Microsoft YaHei" panose="020B0503020204020204" pitchFamily="34" charset="-122"/>
                    <a:cs typeface="Times New Roman" panose="02020603050405020304" pitchFamily="18" charset="0"/>
                  </a:rPr>
                  <a:t>生产函数的对数形式是一个线性函数，它的对数形式为</a:t>
                </a:r>
                <a:endParaRPr kumimoji="0" lang="en-US" altLang="zh-CN" sz="1400" b="0" i="0" u="none" strike="noStrike" kern="100" cap="none" spc="0" normalizeH="0" baseline="0" noProof="0" dirty="0">
                  <a:ln>
                    <a:noFill/>
                  </a:ln>
                  <a:solidFill>
                    <a:srgbClr val="000000"/>
                  </a:solidFill>
                  <a:effectLst/>
                  <a:uLnTx/>
                  <a:uFillTx/>
                  <a:latin typeface="Microsoft YaHei" panose="020B0503020204020204" pitchFamily="34" charset="-122"/>
                  <a:ea typeface="Microsoft YaHei" panose="020B0503020204020204" pitchFamily="34" charset="-122"/>
                  <a:cs typeface="Times New Roman" panose="02020603050405020304" pitchFamily="18" charset="0"/>
                </a:endParaRPr>
              </a:p>
              <a:p>
                <a:pPr marL="0" marR="0" lvl="0" indent="152400" algn="just" defTabSz="914400" eaLnBrk="1" fontAlgn="auto" latinLnBrk="0" hangingPunct="1">
                  <a:lnSpc>
                    <a:spcPct val="150000"/>
                  </a:lnSpc>
                  <a:spcBef>
                    <a:spcPts val="0"/>
                  </a:spcBef>
                  <a:spcAft>
                    <a:spcPts val="0"/>
                  </a:spcAft>
                  <a:buClrTx/>
                  <a:buSzTx/>
                  <a:buFontTx/>
                  <a:buNone/>
                  <a:tabLst/>
                  <a:defRPr/>
                </a:pPr>
                <a:endParaRPr kumimoji="0" lang="zh-CN" altLang="zh-CN" sz="1400" b="0" i="0" u="none" strike="noStrike" kern="100" cap="none" spc="0" normalizeH="0" baseline="0" noProof="0" dirty="0">
                  <a:ln>
                    <a:noFill/>
                  </a:ln>
                  <a:solidFill>
                    <a:sysClr val="windowText" lastClr="000000"/>
                  </a:solidFill>
                  <a:effectLst/>
                  <a:uLnTx/>
                  <a:uFillTx/>
                  <a:latin typeface="Calibri" panose="020F0502020204030204" pitchFamily="34" charset="0"/>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zh-CN" altLang="en-US" sz="1800" b="0" i="0" u="none" strike="noStrike" kern="0" cap="none" spc="0" normalizeH="0" baseline="0" noProof="0" smtClean="0">
                        <a:ln>
                          <a:noFill/>
                        </a:ln>
                        <a:solidFill>
                          <a:srgbClr val="000000"/>
                        </a:solidFill>
                        <a:effectLst/>
                        <a:uLnTx/>
                        <a:uFillTx/>
                        <a:latin typeface="Cambria Math" panose="02040503050406030204" pitchFamily="18" charset="0"/>
                        <a:cs typeface="Times New Roman" panose="02020603050405020304" pitchFamily="18" charset="0"/>
                      </a:rPr>
                      <m:t>                                                                          </m:t>
                    </m:r>
                    <m:r>
                      <m:rPr>
                        <m:sty m:val="p"/>
                      </m:rPr>
                      <a:rPr kumimoji="0" lang="en-US" altLang="zh-CN"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ln</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𝑌</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m:t>
                    </m:r>
                    <m:r>
                      <m:rPr>
                        <m:sty m:val="p"/>
                      </m:rPr>
                      <a:rPr kumimoji="0" lang="en-US" altLang="zh-CN"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ln</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𝐴</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𝛼</m:t>
                    </m:r>
                    <m:r>
                      <m:rPr>
                        <m:sty m:val="p"/>
                      </m:rPr>
                      <a:rPr kumimoji="0" lang="en-US" altLang="zh-CN"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ln</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𝐾</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𝛽</m:t>
                    </m:r>
                    <m:r>
                      <m:rPr>
                        <m:sty m:val="p"/>
                      </m:rPr>
                      <a:rPr kumimoji="0" lang="en-US" altLang="zh-CN"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ln</m:t>
                    </m:r>
                    <m:r>
                      <a:rPr kumimoji="0" lang="en-US" altLang="zh-CN" sz="1800" b="0" i="1"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rPr>
                      <m:t>𝐿</m:t>
                    </m:r>
                  </m:oMath>
                </a14:m>
                <a:r>
                  <a:rPr kumimoji="0" lang="en-US" altLang="zh-CN" sz="1800" b="0" i="0" u="none" strike="noStrike" kern="0" cap="none" spc="0" normalizeH="0" baseline="0" noProof="0" dirty="0">
                    <a:ln>
                      <a:noFill/>
                    </a:ln>
                    <a:solidFill>
                      <a:srgbClr val="000000"/>
                    </a:solidFill>
                    <a:effectLst/>
                    <a:uLnTx/>
                    <a:uFillTx/>
                    <a:latin typeface="Times New Roman" panose="02020603050405020304" pitchFamily="18" charset="0"/>
                  </a:rPr>
                  <a:t> </a:t>
                </a:r>
                <a:endParaRPr kumimoji="0" lang="zh-CN" altLang="en-US" sz="1800" b="0" i="0" u="none" strike="noStrike" kern="0" cap="none" spc="0" normalizeH="0" baseline="0" noProof="0" dirty="0">
                  <a:ln>
                    <a:noFill/>
                  </a:ln>
                  <a:solidFill>
                    <a:sysClr val="windowText" lastClr="000000"/>
                  </a:solidFill>
                  <a:effectLst/>
                  <a:uLnTx/>
                  <a:uFillTx/>
                </a:endParaRPr>
              </a:p>
            </p:txBody>
          </p:sp>
        </mc:Choice>
        <mc:Fallback xmlns="">
          <p:sp>
            <p:nvSpPr>
              <p:cNvPr id="49" name="矩形 48">
                <a:extLst>
                  <a:ext uri="{FF2B5EF4-FFF2-40B4-BE49-F238E27FC236}">
                    <a16:creationId xmlns:a16="http://schemas.microsoft.com/office/drawing/2014/main" xmlns:a14="http://schemas.microsoft.com/office/drawing/2010/main" xmlns="" id="{7C3B925A-893A-9243-92BD-5CA69F6185AA}"/>
                  </a:ext>
                </a:extLst>
              </p:cNvPr>
              <p:cNvSpPr>
                <a:spLocks noRot="1" noChangeAspect="1" noMove="1" noResize="1" noEditPoints="1" noAdjustHandles="1" noChangeArrowheads="1" noChangeShapeType="1" noTextEdit="1"/>
              </p:cNvSpPr>
              <p:nvPr/>
            </p:nvSpPr>
            <p:spPr>
              <a:xfrm>
                <a:off x="629443" y="3790922"/>
                <a:ext cx="10927351" cy="1015663"/>
              </a:xfrm>
              <a:prstGeom prst="rect">
                <a:avLst/>
              </a:prstGeom>
              <a:blipFill rotWithShape="1">
                <a:blip r:embed="rId7"/>
                <a:stretch>
                  <a:fillRect b="-4819"/>
                </a:stretch>
              </a:blipFill>
            </p:spPr>
            <p:txBody>
              <a:bodyPr/>
              <a:lstStyle/>
              <a:p>
                <a:r>
                  <a:rPr lang="zh-CN" altLang="en-US">
                    <a:noFill/>
                  </a:rPr>
                  <a:t> </a:t>
                </a:r>
              </a:p>
            </p:txBody>
          </p:sp>
        </mc:Fallback>
      </mc:AlternateContent>
      <p:graphicFrame>
        <p:nvGraphicFramePr>
          <p:cNvPr id="4" name="对象 3"/>
          <p:cNvGraphicFramePr>
            <a:graphicFrameLocks noChangeAspect="1"/>
          </p:cNvGraphicFramePr>
          <p:nvPr>
            <p:extLst>
              <p:ext uri="{D42A27DB-BD31-4B8C-83A1-F6EECF244321}">
                <p14:modId xmlns:p14="http://schemas.microsoft.com/office/powerpoint/2010/main" val="413558890"/>
              </p:ext>
            </p:extLst>
          </p:nvPr>
        </p:nvGraphicFramePr>
        <p:xfrm>
          <a:off x="801688" y="5027613"/>
          <a:ext cx="7515225" cy="573087"/>
        </p:xfrm>
        <a:graphic>
          <a:graphicData uri="http://schemas.openxmlformats.org/presentationml/2006/ole">
            <mc:AlternateContent xmlns:mc="http://schemas.openxmlformats.org/markup-compatibility/2006">
              <mc:Choice xmlns:v="urn:schemas-microsoft-com:vml" Requires="v">
                <p:oleObj spid="_x0000_s2083" name="文档" r:id="rId9" imgW="5476320" imgH="411120" progId="Word.Document.12">
                  <p:embed/>
                </p:oleObj>
              </mc:Choice>
              <mc:Fallback>
                <p:oleObj name="文档" r:id="rId9" imgW="5476320" imgH="411120" progId="Word.Document.12">
                  <p:embed/>
                  <p:pic>
                    <p:nvPicPr>
                      <p:cNvPr id="0" name="对象 16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1688" y="5027613"/>
                        <a:ext cx="7515225"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52172685"/>
      </p:ext>
    </p:extLst>
  </p:cSld>
  <p:clrMapOvr>
    <a:masterClrMapping/>
  </p:clrMapOvr>
  <p:transition spd="slow" advTm="3000">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90000" tIns="46800" rIns="90000" bIns="46800" rtlCol="0" anchor="ctr" anchorCtr="0">
        <a:normAutofit/>
      </a:bodyPr>
      <a:lstStyle>
        <a:defPPr algn="ct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8.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77</TotalTime>
  <Words>1927</Words>
  <Application>Microsoft Office PowerPoint</Application>
  <PresentationFormat>宽屏</PresentationFormat>
  <Paragraphs>137</Paragraphs>
  <Slides>25</Slides>
  <Notes>25</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3</vt:i4>
      </vt:variant>
      <vt:variant>
        <vt:lpstr>幻灯片标题</vt:lpstr>
      </vt:variant>
      <vt:variant>
        <vt:i4>25</vt:i4>
      </vt:variant>
    </vt:vector>
  </HeadingPairs>
  <TitlesOfParts>
    <vt:vector size="39" baseType="lpstr">
      <vt:lpstr>等线</vt:lpstr>
      <vt:lpstr>宋体</vt:lpstr>
      <vt:lpstr>Microsoft YaHei</vt:lpstr>
      <vt:lpstr>Microsoft YaHei</vt:lpstr>
      <vt:lpstr>站酷快乐体2016修订版</vt:lpstr>
      <vt:lpstr>Arial</vt:lpstr>
      <vt:lpstr>Calibri</vt:lpstr>
      <vt:lpstr>Cambria Math</vt:lpstr>
      <vt:lpstr>Times New Roman</vt:lpstr>
      <vt:lpstr>千图网拥有20W+精美PPT模板 更多PPT模板下载至：www.58pic.com/office/ppt</vt:lpstr>
      <vt:lpstr> 123</vt:lpstr>
      <vt:lpstr>Equation.DSMT4</vt:lpstr>
      <vt:lpstr>文档</vt:lpstr>
      <vt:lpstr>Equation</vt:lpstr>
      <vt:lpstr>PowerPoint 演示文稿</vt:lpstr>
      <vt:lpstr>PowerPoint 演示文稿</vt:lpstr>
      <vt:lpstr>PowerPoint 演示文稿</vt:lpstr>
      <vt:lpstr>研究背景</vt:lpstr>
      <vt:lpstr>研究意义</vt:lpstr>
      <vt:lpstr>PowerPoint 演示文稿</vt:lpstr>
      <vt:lpstr>数据来源及指标的选取</vt:lpstr>
      <vt:lpstr>PowerPoint 演示文稿</vt:lpstr>
      <vt:lpstr>科布-道格拉斯生产函数</vt:lpstr>
      <vt:lpstr>科布-道格拉斯生产函数</vt:lpstr>
      <vt:lpstr>PowerPoint 演示文稿</vt:lpstr>
      <vt:lpstr>模型的建立</vt:lpstr>
      <vt:lpstr>模型的建立</vt:lpstr>
      <vt:lpstr>模型的建立</vt:lpstr>
      <vt:lpstr>模型的建立</vt:lpstr>
      <vt:lpstr>模型的建立</vt:lpstr>
      <vt:lpstr>模型的建立</vt:lpstr>
      <vt:lpstr>模型的建立</vt:lpstr>
      <vt:lpstr>模型的应用</vt:lpstr>
      <vt:lpstr>模型的应用</vt:lpstr>
      <vt:lpstr>模型的应用</vt:lpstr>
      <vt:lpstr>PowerPoint 演示文稿</vt:lpstr>
      <vt:lpstr>结论和建议</vt:lpstr>
      <vt:lpstr>结论和建议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
  <cp:lastModifiedBy>admin</cp:lastModifiedBy>
  <cp:revision>137</cp:revision>
  <dcterms:created xsi:type="dcterms:W3CDTF">2018-04-25T14:27:00Z</dcterms:created>
  <dcterms:modified xsi:type="dcterms:W3CDTF">2020-09-06T01:37:09Z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2052-11.1.0.8214</vt:lpwstr>
  </property>
</Properties>
</file>