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342" r:id="rId3"/>
    <p:sldId id="258" r:id="rId4"/>
    <p:sldId id="257" r:id="rId5"/>
    <p:sldId id="295" r:id="rId6"/>
    <p:sldId id="319" r:id="rId7"/>
    <p:sldId id="324" r:id="rId8"/>
    <p:sldId id="325" r:id="rId9"/>
    <p:sldId id="326" r:id="rId10"/>
    <p:sldId id="327" r:id="rId11"/>
    <p:sldId id="330" r:id="rId12"/>
    <p:sldId id="328" r:id="rId13"/>
    <p:sldId id="331" r:id="rId14"/>
    <p:sldId id="332" r:id="rId15"/>
    <p:sldId id="329" r:id="rId16"/>
    <p:sldId id="333" r:id="rId17"/>
    <p:sldId id="334" r:id="rId18"/>
    <p:sldId id="335" r:id="rId19"/>
    <p:sldId id="336" r:id="rId20"/>
    <p:sldId id="337" r:id="rId21"/>
    <p:sldId id="338" r:id="rId22"/>
    <p:sldId id="339" r:id="rId23"/>
    <p:sldId id="341" r:id="rId24"/>
    <p:sldId id="320" r:id="rId25"/>
    <p:sldId id="340" r:id="rId26"/>
    <p:sldId id="343"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44" autoAdjust="0"/>
  </p:normalViewPr>
  <p:slideViewPr>
    <p:cSldViewPr snapToGrid="0">
      <p:cViewPr varScale="1">
        <p:scale>
          <a:sx n="49" d="100"/>
          <a:sy n="49" d="100"/>
        </p:scale>
        <p:origin x="72" y="570"/>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24137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858029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1083010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49083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130707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5</a:t>
            </a:fld>
            <a:endParaRPr lang="zh-CN" altLang="en-US"/>
          </a:p>
        </p:txBody>
      </p:sp>
    </p:spTree>
    <p:extLst>
      <p:ext uri="{BB962C8B-B14F-4D97-AF65-F5344CB8AC3E}">
        <p14:creationId xmlns:p14="http://schemas.microsoft.com/office/powerpoint/2010/main" val="880809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23</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25</a:t>
            </a:fld>
            <a:endParaRPr lang="zh-CN" altLang="en-US"/>
          </a:p>
        </p:txBody>
      </p:sp>
    </p:spTree>
    <p:extLst>
      <p:ext uri="{BB962C8B-B14F-4D97-AF65-F5344CB8AC3E}">
        <p14:creationId xmlns:p14="http://schemas.microsoft.com/office/powerpoint/2010/main" val="2551373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88984" y="4537108"/>
            <a:ext cx="5587330" cy="406385"/>
            <a:chOff x="1065638" y="5253033"/>
            <a:chExt cx="2817548" cy="406385"/>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65638" y="5267987"/>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陈鹏丞</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 </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聂再冉 白玉</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景</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
        <p:nvSpPr>
          <p:cNvPr id="3" name="矩形 2"/>
          <p:cNvSpPr/>
          <p:nvPr/>
        </p:nvSpPr>
        <p:spPr>
          <a:xfrm>
            <a:off x="2560092" y="2457516"/>
            <a:ext cx="7245117" cy="1323439"/>
          </a:xfrm>
          <a:prstGeom prst="rect">
            <a:avLst/>
          </a:prstGeom>
        </p:spPr>
        <p:txBody>
          <a:bodyPr wrap="square">
            <a:spAutoFit/>
          </a:bodyPr>
          <a:lstStyle/>
          <a:p>
            <a:pPr algn="ctr"/>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基于</a:t>
            </a:r>
            <a:r>
              <a:rPr lang="en-US" altLang="zh-CN"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PCA</a:t>
            </a:r>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和多元回归分析的居民消费水平影响因素分析</a:t>
            </a:r>
          </a:p>
        </p:txBody>
      </p:sp>
    </p:spTree>
    <p:extLst>
      <p:ext uri="{BB962C8B-B14F-4D97-AF65-F5344CB8AC3E}">
        <p14:creationId xmlns:p14="http://schemas.microsoft.com/office/powerpoint/2010/main" val="247299602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randombar(horizontal)">
                                      <p:cBhvr>
                                        <p:cTn id="13" dur="500"/>
                                        <p:tgtEl>
                                          <p:spTgt spid="14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fade">
                                      <p:cBhvr>
                                        <p:cTn id="18" dur="1000"/>
                                        <p:tgtEl>
                                          <p:spTgt spid="132"/>
                                        </p:tgtEl>
                                      </p:cBhvr>
                                    </p:animEffect>
                                    <p:anim calcmode="lin" valueType="num">
                                      <p:cBhvr>
                                        <p:cTn id="19" dur="1000" fill="hold"/>
                                        <p:tgtEl>
                                          <p:spTgt spid="132"/>
                                        </p:tgtEl>
                                        <p:attrNameLst>
                                          <p:attrName>ppt_x</p:attrName>
                                        </p:attrNameLst>
                                      </p:cBhvr>
                                      <p:tavLst>
                                        <p:tav tm="0">
                                          <p:val>
                                            <p:strVal val="#ppt_x"/>
                                          </p:val>
                                        </p:tav>
                                        <p:tav tm="100000">
                                          <p:val>
                                            <p:strVal val="#ppt_x"/>
                                          </p:val>
                                        </p:tav>
                                      </p:tavLst>
                                    </p:anim>
                                    <p:anim calcmode="lin" valueType="num">
                                      <p:cBhvr>
                                        <p:cTn id="20"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38"/>
                                        </p:tgtEl>
                                        <p:attrNameLst>
                                          <p:attrName>style.visibility</p:attrName>
                                        </p:attrNameLst>
                                      </p:cBhvr>
                                      <p:to>
                                        <p:strVal val="visible"/>
                                      </p:to>
                                    </p:set>
                                    <p:animEffect transition="in" filter="fade">
                                      <p:cBhvr>
                                        <p:cTn id="25" dur="1000"/>
                                        <p:tgtEl>
                                          <p:spTgt spid="138"/>
                                        </p:tgtEl>
                                      </p:cBhvr>
                                    </p:animEffect>
                                    <p:anim calcmode="lin" valueType="num">
                                      <p:cBhvr>
                                        <p:cTn id="26" dur="1000" fill="hold"/>
                                        <p:tgtEl>
                                          <p:spTgt spid="138"/>
                                        </p:tgtEl>
                                        <p:attrNameLst>
                                          <p:attrName>ppt_x</p:attrName>
                                        </p:attrNameLst>
                                      </p:cBhvr>
                                      <p:tavLst>
                                        <p:tav tm="0">
                                          <p:val>
                                            <p:strVal val="#ppt_x"/>
                                          </p:val>
                                        </p:tav>
                                        <p:tav tm="100000">
                                          <p:val>
                                            <p:strVal val="#ppt_x"/>
                                          </p:val>
                                        </p:tav>
                                      </p:tavLst>
                                    </p:anim>
                                    <p:anim calcmode="lin" valueType="num">
                                      <p:cBhvr>
                                        <p:cTn id="27"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randombar(horizontal)">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描述性分析</a:t>
            </a:r>
          </a:p>
        </p:txBody>
      </p:sp>
      <p:cxnSp>
        <p:nvCxnSpPr>
          <p:cNvPr id="4" name="直接连接符 3">
            <a:extLst>
              <a:ext uri="{FF2B5EF4-FFF2-40B4-BE49-F238E27FC236}">
                <a16:creationId xmlns="" xmlns:a16="http://schemas.microsoft.com/office/drawing/2014/main" id="{A0D8AB90-65D3-4A0D-97C6-96EEC9243B75}"/>
              </a:ext>
            </a:extLst>
          </p:cNvPr>
          <p:cNvCxnSpPr/>
          <p:nvPr/>
        </p:nvCxnSpPr>
        <p:spPr>
          <a:xfrm>
            <a:off x="889460" y="1640334"/>
            <a:ext cx="7950200" cy="0"/>
          </a:xfrm>
          <a:prstGeom prst="line">
            <a:avLst/>
          </a:prstGeom>
        </p:spPr>
        <p:style>
          <a:lnRef idx="3">
            <a:schemeClr val="accent1"/>
          </a:lnRef>
          <a:fillRef idx="0">
            <a:schemeClr val="accent1"/>
          </a:fillRef>
          <a:effectRef idx="2">
            <a:schemeClr val="accent1"/>
          </a:effectRef>
          <a:fontRef idx="minor">
            <a:schemeClr val="tx1"/>
          </a:fontRef>
        </p:style>
      </p:cxnSp>
      <p:pic>
        <p:nvPicPr>
          <p:cNvPr id="5" name="图片 4">
            <a:extLst>
              <a:ext uri="{FF2B5EF4-FFF2-40B4-BE49-F238E27FC236}">
                <a16:creationId xmlns="" xmlns:a16="http://schemas.microsoft.com/office/drawing/2014/main" id="{6FCAD216-9728-49EB-BF72-38824B931725}"/>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44240" y="1956257"/>
            <a:ext cx="7640640" cy="2132662"/>
          </a:xfrm>
          <a:prstGeom prst="rect">
            <a:avLst/>
          </a:prstGeom>
        </p:spPr>
      </p:pic>
      <p:sp>
        <p:nvSpPr>
          <p:cNvPr id="7" name="文本框 6">
            <a:extLst>
              <a:ext uri="{FF2B5EF4-FFF2-40B4-BE49-F238E27FC236}">
                <a16:creationId xmlns="" xmlns:a16="http://schemas.microsoft.com/office/drawing/2014/main" id="{FC9741F5-57C1-4077-982D-261FDF273A07}"/>
              </a:ext>
            </a:extLst>
          </p:cNvPr>
          <p:cNvSpPr txBox="1"/>
          <p:nvPr/>
        </p:nvSpPr>
        <p:spPr>
          <a:xfrm>
            <a:off x="1044240" y="4305992"/>
            <a:ext cx="7944777" cy="2123658"/>
          </a:xfrm>
          <a:prstGeom prst="rect">
            <a:avLst/>
          </a:prstGeom>
          <a:noFill/>
        </p:spPr>
        <p:txBody>
          <a:bodyPr wrap="square" rtlCol="0">
            <a:spAutoFit/>
          </a:bodyPr>
          <a:lstStyle/>
          <a:p>
            <a:pPr indent="457200">
              <a:lnSpc>
                <a:spcPct val="120000"/>
              </a:lnSpc>
            </a:pPr>
            <a:r>
              <a:rPr lang="zh-CN" altLang="en-US" sz="2200" dirty="0"/>
              <a:t>从各个变量的描述性统计量我们可以发现，各变量的最小值与最大值都相差较大，这说明随着时代的发展，我国居民的消费水平、物价、进口量、职工工资等都发生了巨大的改变，这也与我国今年飞速发展的现实状况相对应；各变量的标准差都偏大，所以对数据进行标准化处理是非常有必要的。</a:t>
            </a:r>
          </a:p>
        </p:txBody>
      </p:sp>
    </p:spTree>
    <p:extLst>
      <p:ext uri="{BB962C8B-B14F-4D97-AF65-F5344CB8AC3E}">
        <p14:creationId xmlns:p14="http://schemas.microsoft.com/office/powerpoint/2010/main" val="2656381665"/>
      </p:ext>
    </p:extLst>
  </p:cSld>
  <p:clrMapOvr>
    <a:masterClrMapping/>
  </p:clrMapOvr>
  <p:transition spd="slow" advTm="3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描述性分析</a:t>
            </a:r>
          </a:p>
        </p:txBody>
      </p:sp>
      <p:sp>
        <p:nvSpPr>
          <p:cNvPr id="4" name="文本框 3">
            <a:extLst>
              <a:ext uri="{FF2B5EF4-FFF2-40B4-BE49-F238E27FC236}">
                <a16:creationId xmlns="" xmlns:a16="http://schemas.microsoft.com/office/drawing/2014/main" id="{FD7822F8-A68B-4B27-A356-62CA70E47F92}"/>
              </a:ext>
            </a:extLst>
          </p:cNvPr>
          <p:cNvSpPr txBox="1"/>
          <p:nvPr/>
        </p:nvSpPr>
        <p:spPr>
          <a:xfrm>
            <a:off x="1661816" y="1247694"/>
            <a:ext cx="7739280" cy="461665"/>
          </a:xfrm>
          <a:prstGeom prst="rect">
            <a:avLst/>
          </a:prstGeom>
          <a:noFill/>
        </p:spPr>
        <p:txBody>
          <a:bodyPr wrap="square" rtlCol="0">
            <a:spAutoFit/>
          </a:bodyPr>
          <a:lstStyle/>
          <a:p>
            <a:r>
              <a:rPr lang="zh-CN" altLang="en-US" sz="2400" dirty="0"/>
              <a:t>对各个变量之间的相关性分析如下：</a:t>
            </a:r>
          </a:p>
        </p:txBody>
      </p:sp>
      <p:pic>
        <p:nvPicPr>
          <p:cNvPr id="5" name="图片 4">
            <a:extLst>
              <a:ext uri="{FF2B5EF4-FFF2-40B4-BE49-F238E27FC236}">
                <a16:creationId xmlns="" xmlns:a16="http://schemas.microsoft.com/office/drawing/2014/main" id="{BC82C317-C0F3-447E-8C29-BF1AF4EE0AB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43979" y="1686989"/>
            <a:ext cx="7557117" cy="1729014"/>
          </a:xfrm>
          <a:prstGeom prst="rect">
            <a:avLst/>
          </a:prstGeom>
        </p:spPr>
      </p:pic>
      <mc:AlternateContent xmlns:mc="http://schemas.openxmlformats.org/markup-compatibility/2006" xmlns:a14="http://schemas.microsoft.com/office/drawing/2010/main">
        <mc:Choice Requires="a14">
          <p:sp>
            <p:nvSpPr>
              <p:cNvPr id="7" name="文本框 6">
                <a:extLst>
                  <a:ext uri="{FF2B5EF4-FFF2-40B4-BE49-F238E27FC236}">
                    <a16:creationId xmlns="" xmlns:a16="http://schemas.microsoft.com/office/drawing/2014/main" id="{7F9CE315-A58C-43F0-8BA6-0BBBF5663DC0}"/>
                  </a:ext>
                </a:extLst>
              </p:cNvPr>
              <p:cNvSpPr txBox="1"/>
              <p:nvPr/>
            </p:nvSpPr>
            <p:spPr>
              <a:xfrm>
                <a:off x="1661816" y="3513867"/>
                <a:ext cx="7845630" cy="2414764"/>
              </a:xfrm>
              <a:prstGeom prst="rect">
                <a:avLst/>
              </a:prstGeom>
              <a:noFill/>
            </p:spPr>
            <p:txBody>
              <a:bodyPr wrap="square" rtlCol="0">
                <a:spAutoFit/>
              </a:bodyPr>
              <a:lstStyle/>
              <a:p>
                <a:pPr indent="457200">
                  <a:lnSpc>
                    <a:spcPct val="120000"/>
                  </a:lnSpc>
                </a:pPr>
                <a:r>
                  <a:rPr lang="zh-CN" altLang="en-US" sz="2200" dirty="0"/>
                  <a:t>  </a:t>
                </a:r>
                <a:r>
                  <a:rPr lang="zh-CN" altLang="en-US" sz="2100" dirty="0"/>
                  <a:t>从相关分析结果我们可以发现，各变量之间都具有较强的相关性。</a:t>
                </a:r>
                <a:r>
                  <a:rPr lang="zh-CN" altLang="zh-CN" sz="2100" dirty="0"/>
                  <a:t>消费总额与物价指数</a:t>
                </a:r>
                <a14:m>
                  <m:oMath xmlns:m="http://schemas.openxmlformats.org/officeDocument/2006/math">
                    <m:r>
                      <a:rPr lang="zh-CN" altLang="zh-CN" sz="2100">
                        <a:latin typeface="Cambria Math" panose="02040503050406030204" pitchFamily="18" charset="0"/>
                      </a:rPr>
                      <m:t> </m:t>
                    </m:r>
                  </m:oMath>
                </a14:m>
                <a:r>
                  <a:rPr lang="zh-CN" altLang="zh-CN" sz="2100" dirty="0"/>
                  <a:t>、进口总额</a:t>
                </a:r>
                <a14:m>
                  <m:oMath xmlns:m="http://schemas.openxmlformats.org/officeDocument/2006/math">
                    <m:r>
                      <a:rPr lang="zh-CN" altLang="zh-CN" sz="2100">
                        <a:latin typeface="Cambria Math" panose="02040503050406030204" pitchFamily="18" charset="0"/>
                      </a:rPr>
                      <m:t> </m:t>
                    </m:r>
                  </m:oMath>
                </a14:m>
                <a:r>
                  <a:rPr lang="zh-CN" altLang="zh-CN" sz="2100" dirty="0"/>
                  <a:t>、职工工资</a:t>
                </a:r>
                <a14:m>
                  <m:oMath xmlns:m="http://schemas.openxmlformats.org/officeDocument/2006/math">
                    <m:r>
                      <a:rPr lang="zh-CN" altLang="zh-CN" sz="2100">
                        <a:latin typeface="Cambria Math" panose="02040503050406030204" pitchFamily="18" charset="0"/>
                      </a:rPr>
                      <m:t> </m:t>
                    </m:r>
                  </m:oMath>
                </a14:m>
                <a:r>
                  <a:rPr lang="zh-CN" altLang="zh-CN" sz="2100" dirty="0"/>
                  <a:t>、储蓄增额</a:t>
                </a:r>
                <a14:m>
                  <m:oMath xmlns:m="http://schemas.openxmlformats.org/officeDocument/2006/math">
                    <m:r>
                      <a:rPr lang="zh-CN" altLang="zh-CN" sz="2100">
                        <a:latin typeface="Cambria Math" panose="02040503050406030204" pitchFamily="18" charset="0"/>
                      </a:rPr>
                      <m:t> </m:t>
                    </m:r>
                  </m:oMath>
                </a14:m>
                <a:r>
                  <a:rPr lang="zh-CN" altLang="zh-CN" sz="2100" dirty="0"/>
                  <a:t>以及人均</a:t>
                </a:r>
                <a:r>
                  <a:rPr lang="en-US" altLang="zh-CN" sz="2100" dirty="0"/>
                  <a:t> </a:t>
                </a:r>
                <a:r>
                  <a:rPr lang="en-US" altLang="zh-CN" sz="2100" dirty="0">
                    <a:latin typeface="Times New Roman" panose="02020603050405020304" pitchFamily="18" charset="0"/>
                    <a:cs typeface="Times New Roman" panose="02020603050405020304" pitchFamily="18" charset="0"/>
                  </a:rPr>
                  <a:t>GDP</a:t>
                </a:r>
                <a14:m>
                  <m:oMath xmlns:m="http://schemas.openxmlformats.org/officeDocument/2006/math">
                    <m:r>
                      <a:rPr lang="en-US" altLang="zh-CN" sz="2100">
                        <a:latin typeface="Cambria Math" panose="02040503050406030204" pitchFamily="18" charset="0"/>
                      </a:rPr>
                      <m:t> </m:t>
                    </m:r>
                  </m:oMath>
                </a14:m>
                <a:r>
                  <a:rPr lang="zh-CN" altLang="zh-CN" sz="2100" dirty="0"/>
                  <a:t>的相关系数分别为</a:t>
                </a:r>
                <a:r>
                  <a:rPr lang="en-US" altLang="zh-CN" sz="2100" dirty="0">
                    <a:latin typeface="Times New Roman" panose="02020603050405020304" pitchFamily="18" charset="0"/>
                    <a:cs typeface="Times New Roman" panose="02020603050405020304" pitchFamily="18" charset="0"/>
                  </a:rPr>
                  <a:t>0.98890</a:t>
                </a:r>
                <a:r>
                  <a:rPr lang="zh-CN" altLang="zh-CN"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0.92549</a:t>
                </a:r>
                <a:r>
                  <a:rPr lang="zh-CN" altLang="zh-CN"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0.99809</a:t>
                </a:r>
                <a:r>
                  <a:rPr lang="zh-CN" altLang="zh-CN"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0.84695</a:t>
                </a:r>
                <a:r>
                  <a:rPr lang="zh-CN" altLang="zh-CN"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0.997</a:t>
                </a:r>
                <a:r>
                  <a:rPr lang="zh-CN" altLang="zh-CN" sz="2100" dirty="0"/>
                  <a:t>，关系都非常密切</a:t>
                </a:r>
                <a14:m>
                  <m:oMath xmlns:m="http://schemas.openxmlformats.org/officeDocument/2006/math">
                    <m:r>
                      <a:rPr lang="zh-CN" altLang="zh-CN" sz="2100">
                        <a:latin typeface="Cambria Math" panose="02040503050406030204" pitchFamily="18" charset="0"/>
                      </a:rPr>
                      <m:t> </m:t>
                    </m:r>
                    <m:d>
                      <m:dPr>
                        <m:ctrlPr>
                          <a:rPr lang="zh-CN" altLang="zh-CN" sz="2100" i="1">
                            <a:latin typeface="Cambria Math" panose="02040503050406030204" pitchFamily="18" charset="0"/>
                          </a:rPr>
                        </m:ctrlPr>
                      </m:dPr>
                      <m:e>
                        <m:r>
                          <a:rPr lang="en-US" altLang="zh-CN" sz="2100" i="1">
                            <a:latin typeface="Cambria Math" panose="02040503050406030204" pitchFamily="18" charset="0"/>
                          </a:rPr>
                          <m:t>𝑟</m:t>
                        </m:r>
                        <m:r>
                          <a:rPr lang="en-US" altLang="zh-CN" sz="2100" i="1">
                            <a:latin typeface="Cambria Math" panose="02040503050406030204" pitchFamily="18" charset="0"/>
                          </a:rPr>
                          <m:t>&gt;0.8,</m:t>
                        </m:r>
                        <m:r>
                          <a:rPr lang="en-US" altLang="zh-CN" sz="2100" i="1">
                            <a:latin typeface="Cambria Math" panose="02040503050406030204" pitchFamily="18" charset="0"/>
                          </a:rPr>
                          <m:t>𝑃</m:t>
                        </m:r>
                        <m:r>
                          <a:rPr lang="en-US" altLang="zh-CN" sz="2100" i="1">
                            <a:latin typeface="Cambria Math" panose="02040503050406030204" pitchFamily="18" charset="0"/>
                          </a:rPr>
                          <m:t>&lt;0.001</m:t>
                        </m:r>
                      </m:e>
                    </m:d>
                    <m:r>
                      <a:rPr lang="en-US" altLang="zh-CN" sz="2100" i="1">
                        <a:latin typeface="Cambria Math" panose="02040503050406030204" pitchFamily="18" charset="0"/>
                      </a:rPr>
                      <m:t> </m:t>
                    </m:r>
                  </m:oMath>
                </a14:m>
                <a:r>
                  <a:rPr lang="zh-CN" altLang="zh-CN" sz="2100" dirty="0"/>
                  <a:t>，其中消费总额与职工工资之间的关系最为密切，其相关系数达到</a:t>
                </a:r>
                <a:r>
                  <a:rPr lang="en-US" altLang="zh-CN" sz="2100" dirty="0">
                    <a:latin typeface="Times New Roman" panose="02020603050405020304" pitchFamily="18" charset="0"/>
                    <a:cs typeface="Times New Roman" panose="02020603050405020304" pitchFamily="18" charset="0"/>
                  </a:rPr>
                  <a:t>0.998</a:t>
                </a:r>
                <a:r>
                  <a:rPr lang="zh-CN" altLang="zh-CN" sz="2100" dirty="0"/>
                  <a:t>，说明相关程度最大。</a:t>
                </a:r>
              </a:p>
            </p:txBody>
          </p:sp>
        </mc:Choice>
        <mc:Fallback xmlns="">
          <p:sp>
            <p:nvSpPr>
              <p:cNvPr id="7" name="文本框 6">
                <a:extLst>
                  <a:ext uri="{FF2B5EF4-FFF2-40B4-BE49-F238E27FC236}">
                    <a16:creationId xmlns:a16="http://schemas.microsoft.com/office/drawing/2014/main" id="{7F9CE315-A58C-43F0-8BA6-0BBBF5663DC0}"/>
                  </a:ext>
                </a:extLst>
              </p:cNvPr>
              <p:cNvSpPr txBox="1">
                <a:spLocks noRot="1" noChangeAspect="1" noMove="1" noResize="1" noEditPoints="1" noAdjustHandles="1" noChangeArrowheads="1" noChangeShapeType="1" noTextEdit="1"/>
              </p:cNvSpPr>
              <p:nvPr/>
            </p:nvSpPr>
            <p:spPr>
              <a:xfrm>
                <a:off x="1661816" y="3513867"/>
                <a:ext cx="7845630" cy="2414764"/>
              </a:xfrm>
              <a:prstGeom prst="rect">
                <a:avLst/>
              </a:prstGeom>
              <a:blipFill>
                <a:blip r:embed="rId3"/>
                <a:stretch>
                  <a:fillRect l="-932" r="-777" b="-3526"/>
                </a:stretch>
              </a:blipFill>
            </p:spPr>
            <p:txBody>
              <a:bodyPr/>
              <a:lstStyle/>
              <a:p>
                <a:r>
                  <a:rPr lang="zh-CN" altLang="en-US">
                    <a:noFill/>
                  </a:rPr>
                  <a:t> </a:t>
                </a:r>
              </a:p>
            </p:txBody>
          </p:sp>
        </mc:Fallback>
      </mc:AlternateContent>
      <p:sp>
        <p:nvSpPr>
          <p:cNvPr id="8" name="圆角矩形 9">
            <a:extLst>
              <a:ext uri="{FF2B5EF4-FFF2-40B4-BE49-F238E27FC236}">
                <a16:creationId xmlns="" xmlns:a16="http://schemas.microsoft.com/office/drawing/2014/main" id="{894A6802-E4D8-4C01-8C8E-B23516496BFE}"/>
              </a:ext>
            </a:extLst>
          </p:cNvPr>
          <p:cNvSpPr/>
          <p:nvPr/>
        </p:nvSpPr>
        <p:spPr>
          <a:xfrm>
            <a:off x="2804357" y="2241991"/>
            <a:ext cx="1079500" cy="127187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6503535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描述性分析</a:t>
            </a:r>
          </a:p>
        </p:txBody>
      </p:sp>
      <p:sp>
        <p:nvSpPr>
          <p:cNvPr id="3" name="文本框 2">
            <a:extLst>
              <a:ext uri="{FF2B5EF4-FFF2-40B4-BE49-F238E27FC236}">
                <a16:creationId xmlns="" xmlns:a16="http://schemas.microsoft.com/office/drawing/2014/main" id="{AC39D426-F4EF-4002-840E-2F809CEAB3F0}"/>
              </a:ext>
            </a:extLst>
          </p:cNvPr>
          <p:cNvSpPr txBox="1"/>
          <p:nvPr/>
        </p:nvSpPr>
        <p:spPr>
          <a:xfrm>
            <a:off x="2226360" y="1354226"/>
            <a:ext cx="7739280" cy="461665"/>
          </a:xfrm>
          <a:prstGeom prst="rect">
            <a:avLst/>
          </a:prstGeom>
          <a:noFill/>
        </p:spPr>
        <p:txBody>
          <a:bodyPr wrap="square" rtlCol="0">
            <a:spAutoFit/>
          </a:bodyPr>
          <a:lstStyle/>
          <a:p>
            <a:r>
              <a:rPr lang="zh-CN" altLang="en-US" sz="2400" dirty="0"/>
              <a:t>做各变量之间的矩阵散点图：</a:t>
            </a:r>
          </a:p>
        </p:txBody>
      </p:sp>
      <p:pic>
        <p:nvPicPr>
          <p:cNvPr id="6" name="图片 5">
            <a:extLst>
              <a:ext uri="{FF2B5EF4-FFF2-40B4-BE49-F238E27FC236}">
                <a16:creationId xmlns="" xmlns:a16="http://schemas.microsoft.com/office/drawing/2014/main" id="{6FA51A53-02D2-41A2-B287-951B8B308CB0}"/>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24757" y="1814365"/>
            <a:ext cx="4404105" cy="4396602"/>
          </a:xfrm>
          <a:prstGeom prst="rect">
            <a:avLst/>
          </a:prstGeom>
        </p:spPr>
      </p:pic>
    </p:spTree>
    <p:extLst>
      <p:ext uri="{BB962C8B-B14F-4D97-AF65-F5344CB8AC3E}">
        <p14:creationId xmlns:p14="http://schemas.microsoft.com/office/powerpoint/2010/main" val="1921408292"/>
      </p:ext>
    </p:extLst>
  </p:cSld>
  <p:clrMapOvr>
    <a:masterClrMapping/>
  </p:clrMapOvr>
  <p:transition spd="slow" advTm="3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描述性分析</a:t>
            </a:r>
          </a:p>
        </p:txBody>
      </p:sp>
      <p:sp>
        <p:nvSpPr>
          <p:cNvPr id="4" name="文本框 3">
            <a:extLst>
              <a:ext uri="{FF2B5EF4-FFF2-40B4-BE49-F238E27FC236}">
                <a16:creationId xmlns="" xmlns:a16="http://schemas.microsoft.com/office/drawing/2014/main" id="{08B29390-7063-47A0-AE23-0C786311F907}"/>
              </a:ext>
            </a:extLst>
          </p:cNvPr>
          <p:cNvSpPr txBox="1"/>
          <p:nvPr/>
        </p:nvSpPr>
        <p:spPr>
          <a:xfrm>
            <a:off x="2070189" y="1327593"/>
            <a:ext cx="7739280" cy="4471545"/>
          </a:xfrm>
          <a:prstGeom prst="rect">
            <a:avLst/>
          </a:prstGeom>
          <a:noFill/>
        </p:spPr>
        <p:txBody>
          <a:bodyPr wrap="square" rtlCol="0">
            <a:spAutoFit/>
          </a:bodyPr>
          <a:lstStyle/>
          <a:p>
            <a:pPr indent="457200">
              <a:lnSpc>
                <a:spcPct val="150000"/>
              </a:lnSpc>
            </a:pPr>
            <a:r>
              <a:rPr lang="zh-CN" altLang="en-US" sz="2400" dirty="0">
                <a:latin typeface="+mn-ea"/>
              </a:rPr>
              <a:t>通过做各变量之间的矩阵散点图我们可以发现除了储蓄增额这个变量外，其余变量之间都呈现出较为明显的线性关系，这说明对我们所选择的变量进行线性回归分析是正确的，但各变量之间都存在线性相关关系，这可能会导致多重共线性问题，这需要我们特别注意。</a:t>
            </a:r>
            <a:endParaRPr lang="en-US" altLang="zh-CN" sz="2400" dirty="0">
              <a:latin typeface="+mn-ea"/>
            </a:endParaRPr>
          </a:p>
          <a:p>
            <a:pPr indent="457200">
              <a:lnSpc>
                <a:spcPct val="150000"/>
              </a:lnSpc>
            </a:pPr>
            <a:r>
              <a:rPr lang="zh-CN" altLang="en-US" sz="2400" dirty="0">
                <a:latin typeface="+mn-ea"/>
              </a:rPr>
              <a:t>储蓄增额与消费总额之间虽然呈现并不明显的线性趋势，但在实际中，两者是存在着一定的负相关性的，所以我们不能忽略储蓄增额对消费总额的影响。</a:t>
            </a:r>
          </a:p>
        </p:txBody>
      </p:sp>
    </p:spTree>
    <p:extLst>
      <p:ext uri="{BB962C8B-B14F-4D97-AF65-F5344CB8AC3E}">
        <p14:creationId xmlns:p14="http://schemas.microsoft.com/office/powerpoint/2010/main" val="4045065609"/>
      </p:ext>
    </p:extLst>
  </p:cSld>
  <p:clrMapOvr>
    <a:masterClrMapping/>
  </p:clrMapOvr>
  <p:transition spd="slow" advTm="3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模型假设与说明</a:t>
            </a:r>
          </a:p>
        </p:txBody>
      </p:sp>
      <p:sp>
        <p:nvSpPr>
          <p:cNvPr id="3" name="矩形 2">
            <a:extLst>
              <a:ext uri="{FF2B5EF4-FFF2-40B4-BE49-F238E27FC236}">
                <a16:creationId xmlns="" xmlns:a16="http://schemas.microsoft.com/office/drawing/2014/main" id="{74A0CF3E-59E4-4D2C-8782-70926DA1F05D}"/>
              </a:ext>
            </a:extLst>
          </p:cNvPr>
          <p:cNvSpPr/>
          <p:nvPr/>
        </p:nvSpPr>
        <p:spPr>
          <a:xfrm>
            <a:off x="2114578" y="1723497"/>
            <a:ext cx="2460930" cy="4154984"/>
          </a:xfrm>
          <a:prstGeom prst="rect">
            <a:avLst/>
          </a:prstGeom>
        </p:spPr>
        <p:txBody>
          <a:bodyPr wrap="none">
            <a:spAutoFit/>
          </a:bodyPr>
          <a:lstStyle/>
          <a:p>
            <a:pPr marL="273050" lvl="0" indent="-273050" fontAlgn="base">
              <a:spcBef>
                <a:spcPts val="575"/>
              </a:spcBef>
              <a:spcAft>
                <a:spcPct val="0"/>
              </a:spcAft>
              <a:buClr>
                <a:srgbClr val="D34817"/>
              </a:buClr>
              <a:buSzPct val="85000"/>
              <a:buFont typeface="Wingdings 2" panose="05020102010507070707" pitchFamily="18" charset="2"/>
              <a:buChar char=""/>
              <a:defRPr/>
            </a:pPr>
            <a:r>
              <a:rPr lang="zh-CN" altLang="en-US" sz="2600" dirty="0">
                <a:solidFill>
                  <a:sysClr val="windowText" lastClr="000000"/>
                </a:solidFill>
                <a:latin typeface="Perpetua" panose="02020502060401020303"/>
                <a:ea typeface="宋体" panose="02010600030101010101" pitchFamily="2" charset="-122"/>
              </a:rPr>
              <a:t>线性回归模型</a:t>
            </a:r>
            <a:endParaRPr lang="en-US" altLang="zh-CN" sz="2600" dirty="0">
              <a:solidFill>
                <a:sysClr val="windowText" lastClr="000000"/>
              </a:solidFill>
              <a:latin typeface="Perpetua" panose="02020502060401020303"/>
              <a:ea typeface="宋体" panose="02010600030101010101" pitchFamily="2" charset="-122"/>
            </a:endParaRPr>
          </a:p>
          <a:p>
            <a:pPr marL="273050" lvl="0" indent="-273050" fontAlgn="base">
              <a:spcBef>
                <a:spcPts val="575"/>
              </a:spcBef>
              <a:spcAft>
                <a:spcPct val="0"/>
              </a:spcAft>
              <a:buClr>
                <a:srgbClr val="D34817"/>
              </a:buClr>
              <a:buSzPct val="85000"/>
              <a:buFont typeface="Wingdings 2" panose="05020102010507070707" pitchFamily="18" charset="2"/>
              <a:buChar char=""/>
              <a:defRPr/>
            </a:pPr>
            <a:endParaRPr lang="en-US" altLang="zh-CN" sz="2600" dirty="0">
              <a:solidFill>
                <a:sysClr val="windowText" lastClr="000000"/>
              </a:solidFill>
              <a:latin typeface="Perpetua" panose="02020502060401020303"/>
              <a:ea typeface="宋体" panose="02010600030101010101" pitchFamily="2" charset="-122"/>
            </a:endParaRPr>
          </a:p>
          <a:p>
            <a:pPr marL="273050" lvl="0" indent="-273050" fontAlgn="base">
              <a:spcBef>
                <a:spcPts val="575"/>
              </a:spcBef>
              <a:spcAft>
                <a:spcPct val="0"/>
              </a:spcAft>
              <a:buClr>
                <a:srgbClr val="D34817"/>
              </a:buClr>
              <a:buSzPct val="85000"/>
              <a:buFont typeface="Wingdings 2" panose="05020102010507070707" pitchFamily="18" charset="2"/>
              <a:buChar char=""/>
              <a:defRPr/>
            </a:pPr>
            <a:endParaRPr lang="en-US" altLang="zh-CN" sz="2600" dirty="0">
              <a:solidFill>
                <a:sysClr val="windowText" lastClr="000000"/>
              </a:solidFill>
              <a:latin typeface="Perpetua" panose="02020502060401020303"/>
              <a:ea typeface="宋体" panose="02010600030101010101" pitchFamily="2" charset="-122"/>
            </a:endParaRPr>
          </a:p>
          <a:p>
            <a:pPr marL="273050" lvl="0" indent="-273050" fontAlgn="base">
              <a:lnSpc>
                <a:spcPct val="150000"/>
              </a:lnSpc>
              <a:spcBef>
                <a:spcPts val="575"/>
              </a:spcBef>
              <a:spcAft>
                <a:spcPct val="0"/>
              </a:spcAft>
              <a:buClr>
                <a:srgbClr val="D34817"/>
              </a:buClr>
              <a:buSzPct val="85000"/>
              <a:buFont typeface="Wingdings 2" panose="05020102010507070707" pitchFamily="18" charset="2"/>
              <a:buChar char=""/>
              <a:defRPr/>
            </a:pPr>
            <a:r>
              <a:rPr lang="zh-CN" altLang="en-US" sz="2600" dirty="0">
                <a:solidFill>
                  <a:sysClr val="windowText" lastClr="000000"/>
                </a:solidFill>
                <a:latin typeface="Perpetua" panose="02020502060401020303"/>
                <a:ea typeface="宋体" panose="02010600030101010101" pitchFamily="2" charset="-122"/>
              </a:rPr>
              <a:t>模型假设</a:t>
            </a:r>
            <a:endParaRPr lang="en-US" altLang="zh-CN" sz="2600" dirty="0">
              <a:solidFill>
                <a:sysClr val="windowText" lastClr="000000"/>
              </a:solidFill>
              <a:latin typeface="Perpetua" panose="02020502060401020303"/>
              <a:ea typeface="宋体" panose="02010600030101010101" pitchFamily="2" charset="-122"/>
            </a:endParaRPr>
          </a:p>
          <a:p>
            <a:pPr marL="457200" lvl="0" indent="-457200" algn="ctr" fontAlgn="base">
              <a:lnSpc>
                <a:spcPct val="150000"/>
              </a:lnSpc>
              <a:spcBef>
                <a:spcPts val="575"/>
              </a:spcBef>
              <a:spcAft>
                <a:spcPct val="0"/>
              </a:spcAft>
              <a:buClr>
                <a:srgbClr val="D34817"/>
              </a:buClr>
              <a:buSzPct val="85000"/>
              <a:buFont typeface="Arial" panose="020B0604020202020204" pitchFamily="34" charset="0"/>
              <a:buChar char="•"/>
              <a:defRPr/>
            </a:pPr>
            <a:r>
              <a:rPr lang="zh-CN" altLang="en-US" sz="2600" dirty="0">
                <a:solidFill>
                  <a:sysClr val="windowText" lastClr="000000"/>
                </a:solidFill>
                <a:latin typeface="Perpetua" panose="02020502060401020303"/>
                <a:ea typeface="宋体" panose="02010600030101010101" pitchFamily="2" charset="-122"/>
              </a:rPr>
              <a:t>独立性假设</a:t>
            </a:r>
            <a:endParaRPr lang="en-US" altLang="zh-CN" sz="2600" dirty="0">
              <a:solidFill>
                <a:sysClr val="windowText" lastClr="000000"/>
              </a:solidFill>
              <a:latin typeface="Perpetua" panose="02020502060401020303"/>
              <a:ea typeface="宋体" panose="02010600030101010101" pitchFamily="2" charset="-122"/>
            </a:endParaRPr>
          </a:p>
          <a:p>
            <a:pPr marL="457200" lvl="0" indent="-457200" algn="ctr" fontAlgn="base">
              <a:lnSpc>
                <a:spcPct val="150000"/>
              </a:lnSpc>
              <a:spcBef>
                <a:spcPts val="575"/>
              </a:spcBef>
              <a:spcAft>
                <a:spcPct val="0"/>
              </a:spcAft>
              <a:buClr>
                <a:srgbClr val="D34817"/>
              </a:buClr>
              <a:buSzPct val="85000"/>
              <a:buFont typeface="Arial" panose="020B0604020202020204" pitchFamily="34" charset="0"/>
              <a:buChar char="•"/>
              <a:defRPr/>
            </a:pPr>
            <a:r>
              <a:rPr lang="zh-CN" altLang="en-US" sz="2600" dirty="0">
                <a:solidFill>
                  <a:sysClr val="windowText" lastClr="000000"/>
                </a:solidFill>
                <a:latin typeface="Perpetua" panose="02020502060401020303"/>
                <a:ea typeface="宋体" panose="02010600030101010101" pitchFamily="2" charset="-122"/>
              </a:rPr>
              <a:t>同方差假设</a:t>
            </a:r>
            <a:endParaRPr lang="en-US" altLang="zh-CN" sz="2600" dirty="0">
              <a:solidFill>
                <a:sysClr val="windowText" lastClr="000000"/>
              </a:solidFill>
              <a:latin typeface="Perpetua" panose="02020502060401020303"/>
              <a:ea typeface="宋体" panose="02010600030101010101" pitchFamily="2" charset="-122"/>
            </a:endParaRPr>
          </a:p>
          <a:p>
            <a:pPr marL="457200" lvl="0" indent="-457200" algn="ctr" fontAlgn="base">
              <a:lnSpc>
                <a:spcPct val="150000"/>
              </a:lnSpc>
              <a:spcBef>
                <a:spcPts val="575"/>
              </a:spcBef>
              <a:spcAft>
                <a:spcPct val="0"/>
              </a:spcAft>
              <a:buClr>
                <a:srgbClr val="D34817"/>
              </a:buClr>
              <a:buSzPct val="85000"/>
              <a:buFont typeface="Arial" panose="020B0604020202020204" pitchFamily="34" charset="0"/>
              <a:buChar char="•"/>
              <a:defRPr/>
            </a:pPr>
            <a:r>
              <a:rPr lang="zh-CN" altLang="en-US" sz="2600" dirty="0">
                <a:solidFill>
                  <a:sysClr val="windowText" lastClr="000000"/>
                </a:solidFill>
                <a:latin typeface="Perpetua" panose="02020502060401020303"/>
                <a:ea typeface="宋体" panose="02010600030101010101" pitchFamily="2" charset="-122"/>
              </a:rPr>
              <a:t>正态性假设</a:t>
            </a:r>
            <a:endParaRPr lang="en-US" altLang="zh-CN" sz="2600" dirty="0">
              <a:solidFill>
                <a:sysClr val="windowText" lastClr="000000"/>
              </a:solidFill>
              <a:latin typeface="Perpetua" panose="02020502060401020303"/>
              <a:ea typeface="宋体" panose="02010600030101010101" pitchFamily="2" charset="-122"/>
            </a:endParaRPr>
          </a:p>
        </p:txBody>
      </p:sp>
      <mc:AlternateContent xmlns:mc="http://schemas.openxmlformats.org/markup-compatibility/2006" xmlns:a14="http://schemas.microsoft.com/office/drawing/2010/main">
        <mc:Choice Requires="a14">
          <p:sp>
            <p:nvSpPr>
              <p:cNvPr id="5" name="矩形 4">
                <a:extLst>
                  <a:ext uri="{FF2B5EF4-FFF2-40B4-BE49-F238E27FC236}">
                    <a16:creationId xmlns="" xmlns:a16="http://schemas.microsoft.com/office/drawing/2014/main" id="{6EFC52E2-2245-4519-A0DF-FC83467FB3F8}"/>
                  </a:ext>
                </a:extLst>
              </p:cNvPr>
              <p:cNvSpPr/>
              <p:nvPr/>
            </p:nvSpPr>
            <p:spPr>
              <a:xfrm>
                <a:off x="2791127" y="2479906"/>
                <a:ext cx="612084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zh-CN" altLang="en-US" sz="2400" smtClean="0">
                          <a:latin typeface="Cambria Math" panose="02040503050406030204" pitchFamily="18" charset="0"/>
                        </a:rPr>
                        <m:t>Y</m:t>
                      </m:r>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0</m:t>
                          </m:r>
                        </m:sub>
                      </m:sSub>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1</m:t>
                          </m:r>
                        </m:sub>
                      </m:sSub>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𝑋</m:t>
                          </m:r>
                        </m:e>
                        <m:sub>
                          <m:r>
                            <a:rPr lang="zh-CN" altLang="en-US" sz="2400" i="0">
                              <a:latin typeface="Cambria Math" panose="02040503050406030204" pitchFamily="18" charset="0"/>
                            </a:rPr>
                            <m:t>1</m:t>
                          </m:r>
                        </m:sub>
                      </m:sSub>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2</m:t>
                          </m:r>
                        </m:sub>
                      </m:sSub>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𝑋</m:t>
                          </m:r>
                        </m:e>
                        <m:sub>
                          <m:r>
                            <a:rPr lang="zh-CN" altLang="en-US" sz="2400" i="0">
                              <a:latin typeface="Cambria Math" panose="02040503050406030204" pitchFamily="18" charset="0"/>
                            </a:rPr>
                            <m:t>2</m:t>
                          </m:r>
                        </m:sub>
                      </m:sSub>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3</m:t>
                          </m:r>
                        </m:sub>
                      </m:sSub>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𝑋</m:t>
                          </m:r>
                        </m:e>
                        <m:sub>
                          <m:r>
                            <a:rPr lang="zh-CN" altLang="en-US" sz="2400" i="0">
                              <a:latin typeface="Cambria Math" panose="02040503050406030204" pitchFamily="18" charset="0"/>
                            </a:rPr>
                            <m:t>3</m:t>
                          </m:r>
                        </m:sub>
                      </m:sSub>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4</m:t>
                          </m:r>
                        </m:sub>
                      </m:sSub>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𝑋</m:t>
                          </m:r>
                        </m:e>
                        <m:sub>
                          <m:r>
                            <a:rPr lang="zh-CN" altLang="en-US" sz="2400" i="0">
                              <a:latin typeface="Cambria Math" panose="02040503050406030204" pitchFamily="18" charset="0"/>
                            </a:rPr>
                            <m:t>4</m:t>
                          </m:r>
                        </m:sub>
                      </m:sSub>
                      <m:r>
                        <a:rPr lang="zh-CN" altLang="en-US" sz="2400" i="0">
                          <a:latin typeface="Cambria Math" panose="02040503050406030204" pitchFamily="18" charset="0"/>
                        </a:rPr>
                        <m:t>+</m:t>
                      </m:r>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𝛽</m:t>
                          </m:r>
                        </m:e>
                        <m:sub>
                          <m:r>
                            <a:rPr lang="zh-CN" altLang="en-US" sz="2400" i="0">
                              <a:latin typeface="Cambria Math" panose="02040503050406030204" pitchFamily="18" charset="0"/>
                            </a:rPr>
                            <m:t>5</m:t>
                          </m:r>
                        </m:sub>
                      </m:sSub>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𝑋</m:t>
                          </m:r>
                        </m:e>
                        <m:sub>
                          <m:r>
                            <a:rPr lang="zh-CN" altLang="en-US" sz="2400" i="0">
                              <a:latin typeface="Cambria Math" panose="02040503050406030204" pitchFamily="18" charset="0"/>
                            </a:rPr>
                            <m:t>5</m:t>
                          </m:r>
                        </m:sub>
                      </m:sSub>
                    </m:oMath>
                  </m:oMathPara>
                </a14:m>
                <a:endParaRPr lang="zh-CN" altLang="en-US" sz="2400" dirty="0"/>
              </a:p>
            </p:txBody>
          </p:sp>
        </mc:Choice>
        <mc:Fallback xmlns="">
          <p:sp>
            <p:nvSpPr>
              <p:cNvPr id="5" name="矩形 4">
                <a:extLst>
                  <a:ext uri="{FF2B5EF4-FFF2-40B4-BE49-F238E27FC236}">
                    <a16:creationId xmlns:a16="http://schemas.microsoft.com/office/drawing/2014/main" id="{6EFC52E2-2245-4519-A0DF-FC83467FB3F8}"/>
                  </a:ext>
                </a:extLst>
              </p:cNvPr>
              <p:cNvSpPr>
                <a:spLocks noRot="1" noChangeAspect="1" noMove="1" noResize="1" noEditPoints="1" noAdjustHandles="1" noChangeArrowheads="1" noChangeShapeType="1" noTextEdit="1"/>
              </p:cNvSpPr>
              <p:nvPr/>
            </p:nvSpPr>
            <p:spPr>
              <a:xfrm>
                <a:off x="2791127" y="2479906"/>
                <a:ext cx="6120843" cy="461665"/>
              </a:xfrm>
              <a:prstGeom prst="rect">
                <a:avLst/>
              </a:prstGeom>
              <a:blipFill>
                <a:blip r:embed="rId2"/>
                <a:stretch>
                  <a:fillRect b="-197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96681189"/>
      </p:ext>
    </p:extLst>
  </p:cSld>
  <p:clrMapOvr>
    <a:masterClrMapping/>
  </p:clrMapOvr>
  <p:transition spd="slow" advTm="3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模型假设参数估计与显著性检验说明</a:t>
            </a:r>
          </a:p>
        </p:txBody>
      </p:sp>
      <p:pic>
        <p:nvPicPr>
          <p:cNvPr id="4" name="图片 3">
            <a:extLst>
              <a:ext uri="{FF2B5EF4-FFF2-40B4-BE49-F238E27FC236}">
                <a16:creationId xmlns="" xmlns:a16="http://schemas.microsoft.com/office/drawing/2014/main" id="{104A065B-B6E8-4287-B57C-E4A39760E911}"/>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99428" y="1753721"/>
            <a:ext cx="6731926" cy="4443340"/>
          </a:xfrm>
          <a:prstGeom prst="rect">
            <a:avLst/>
          </a:prstGeom>
        </p:spPr>
      </p:pic>
    </p:spTree>
    <p:extLst>
      <p:ext uri="{BB962C8B-B14F-4D97-AF65-F5344CB8AC3E}">
        <p14:creationId xmlns:p14="http://schemas.microsoft.com/office/powerpoint/2010/main" val="2160128309"/>
      </p:ext>
    </p:extLst>
  </p:cSld>
  <p:clrMapOvr>
    <a:masterClrMapping/>
  </p:clrMapOvr>
  <p:transition spd="slow" advTm="3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模型诊断</a:t>
            </a:r>
          </a:p>
        </p:txBody>
      </p:sp>
      <p:pic>
        <p:nvPicPr>
          <p:cNvPr id="7" name="图片 6">
            <a:extLst>
              <a:ext uri="{FF2B5EF4-FFF2-40B4-BE49-F238E27FC236}">
                <a16:creationId xmlns="" xmlns:a16="http://schemas.microsoft.com/office/drawing/2014/main" id="{1FCA91FF-D66B-4C64-8F14-74A38FF0E979}"/>
              </a:ext>
            </a:extLst>
          </p:cNvPr>
          <p:cNvPicPr>
            <a:picLocks noChangeAspect="1"/>
          </p:cNvPicPr>
          <p:nvPr/>
        </p:nvPicPr>
        <p:blipFill>
          <a:blip r:embed="rId2" cstate="print">
            <a:clrChange>
              <a:clrFrom>
                <a:srgbClr val="FFFFFF"/>
              </a:clrFrom>
              <a:clrTo>
                <a:srgbClr val="FFFFFF">
                  <a:alpha val="0"/>
                </a:srgbClr>
              </a:clrTo>
            </a:clrChange>
          </a:blip>
          <a:stretch>
            <a:fillRect/>
          </a:stretch>
        </p:blipFill>
        <p:spPr>
          <a:xfrm>
            <a:off x="2818650" y="2087151"/>
            <a:ext cx="4091819" cy="4084848"/>
          </a:xfrm>
          <a:prstGeom prst="rect">
            <a:avLst/>
          </a:prstGeom>
        </p:spPr>
      </p:pic>
      <p:sp>
        <p:nvSpPr>
          <p:cNvPr id="8" name="云形标注 11">
            <a:extLst>
              <a:ext uri="{FF2B5EF4-FFF2-40B4-BE49-F238E27FC236}">
                <a16:creationId xmlns="" xmlns:a16="http://schemas.microsoft.com/office/drawing/2014/main" id="{B10D54E2-E8CF-45BE-AEA6-97CBDFA35B0C}"/>
              </a:ext>
            </a:extLst>
          </p:cNvPr>
          <p:cNvSpPr/>
          <p:nvPr/>
        </p:nvSpPr>
        <p:spPr>
          <a:xfrm rot="16200000" flipH="1">
            <a:off x="-118475" y="2987394"/>
            <a:ext cx="3170649" cy="1892300"/>
          </a:xfrm>
          <a:prstGeom prst="cloudCallout">
            <a:avLst>
              <a:gd name="adj1" fmla="val -24592"/>
              <a:gd name="adj2" fmla="val 6778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dirty="0">
                <a:solidFill>
                  <a:schemeClr val="tx1"/>
                </a:solidFill>
              </a:rPr>
              <a:t>残差图：</a:t>
            </a:r>
            <a:r>
              <a:rPr lang="en-US" altLang="zh-CN" dirty="0">
                <a:solidFill>
                  <a:schemeClr val="tx1"/>
                </a:solidFill>
                <a:latin typeface="Times New Roman" panose="02020603050405020304" pitchFamily="18" charset="0"/>
                <a:cs typeface="Times New Roman" panose="02020603050405020304" pitchFamily="18" charset="0"/>
              </a:rPr>
              <a:t>1.</a:t>
            </a:r>
            <a:r>
              <a:rPr lang="zh-CN" altLang="en-US" dirty="0">
                <a:solidFill>
                  <a:schemeClr val="tx1"/>
                </a:solidFill>
              </a:rPr>
              <a:t>无残差异常值；</a:t>
            </a:r>
            <a:r>
              <a:rPr lang="en-US" altLang="zh-CN" dirty="0">
                <a:solidFill>
                  <a:schemeClr val="tx1"/>
                </a:solidFill>
                <a:latin typeface="Times New Roman" panose="02020603050405020304" pitchFamily="18" charset="0"/>
                <a:cs typeface="Times New Roman" panose="02020603050405020304" pitchFamily="18" charset="0"/>
              </a:rPr>
              <a:t>2</a:t>
            </a:r>
            <a:r>
              <a:rPr lang="en-US" altLang="zh-CN" dirty="0">
                <a:solidFill>
                  <a:schemeClr val="tx1"/>
                </a:solidFill>
              </a:rPr>
              <a:t>.</a:t>
            </a:r>
            <a:r>
              <a:rPr lang="zh-CN" altLang="en-US" dirty="0">
                <a:solidFill>
                  <a:schemeClr val="tx1"/>
                </a:solidFill>
              </a:rPr>
              <a:t>残差分布杂乱无序，无明显趋势；</a:t>
            </a:r>
            <a:r>
              <a:rPr lang="en-US" altLang="zh-CN" dirty="0">
                <a:solidFill>
                  <a:schemeClr val="tx1"/>
                </a:solidFill>
                <a:latin typeface="Times New Roman" panose="02020603050405020304" pitchFamily="18" charset="0"/>
                <a:cs typeface="Times New Roman" panose="02020603050405020304" pitchFamily="18" charset="0"/>
              </a:rPr>
              <a:t>3</a:t>
            </a:r>
            <a:r>
              <a:rPr lang="en-US" altLang="zh-CN" dirty="0">
                <a:solidFill>
                  <a:schemeClr val="tx1"/>
                </a:solidFill>
              </a:rPr>
              <a:t>.</a:t>
            </a:r>
            <a:r>
              <a:rPr lang="zh-CN" altLang="en-US" dirty="0">
                <a:solidFill>
                  <a:schemeClr val="tx1"/>
                </a:solidFill>
              </a:rPr>
              <a:t>同方差假设基本成立</a:t>
            </a:r>
          </a:p>
        </p:txBody>
      </p:sp>
      <p:sp>
        <p:nvSpPr>
          <p:cNvPr id="9" name="云形标注 16">
            <a:extLst>
              <a:ext uri="{FF2B5EF4-FFF2-40B4-BE49-F238E27FC236}">
                <a16:creationId xmlns="" xmlns:a16="http://schemas.microsoft.com/office/drawing/2014/main" id="{947861E7-509D-4BC6-A21B-1341B2982CDF}"/>
              </a:ext>
            </a:extLst>
          </p:cNvPr>
          <p:cNvSpPr/>
          <p:nvPr/>
        </p:nvSpPr>
        <p:spPr>
          <a:xfrm rot="781451">
            <a:off x="6047714" y="1836215"/>
            <a:ext cx="3122373" cy="1024008"/>
          </a:xfrm>
          <a:prstGeom prst="cloud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QQ</a:t>
            </a:r>
            <a:r>
              <a:rPr lang="zh-CN" altLang="en-US" dirty="0">
                <a:solidFill>
                  <a:schemeClr val="tx1"/>
                </a:solidFill>
              </a:rPr>
              <a:t>图：并不满足正态性假设</a:t>
            </a:r>
          </a:p>
        </p:txBody>
      </p:sp>
      <p:grpSp>
        <p:nvGrpSpPr>
          <p:cNvPr id="10" name="组合 9">
            <a:extLst>
              <a:ext uri="{FF2B5EF4-FFF2-40B4-BE49-F238E27FC236}">
                <a16:creationId xmlns="" xmlns:a16="http://schemas.microsoft.com/office/drawing/2014/main" id="{B66496E7-2387-4AE1-82C4-410E3B3E9548}"/>
              </a:ext>
            </a:extLst>
          </p:cNvPr>
          <p:cNvGrpSpPr/>
          <p:nvPr/>
        </p:nvGrpSpPr>
        <p:grpSpPr>
          <a:xfrm>
            <a:off x="7242906" y="3776390"/>
            <a:ext cx="1024008" cy="3122373"/>
            <a:chOff x="7242906" y="3776390"/>
            <a:chExt cx="1024008" cy="3122373"/>
          </a:xfrm>
        </p:grpSpPr>
        <p:sp>
          <p:nvSpPr>
            <p:cNvPr id="11" name="云形标注 18">
              <a:extLst>
                <a:ext uri="{FF2B5EF4-FFF2-40B4-BE49-F238E27FC236}">
                  <a16:creationId xmlns="" xmlns:a16="http://schemas.microsoft.com/office/drawing/2014/main" id="{C4D02323-67A1-430C-AD7E-9B04C4B02EB6}"/>
                </a:ext>
              </a:extLst>
            </p:cNvPr>
            <p:cNvSpPr/>
            <p:nvPr/>
          </p:nvSpPr>
          <p:spPr>
            <a:xfrm rot="7773831" flipH="1">
              <a:off x="6193723" y="4825573"/>
              <a:ext cx="3122373" cy="1024008"/>
            </a:xfrm>
            <a:prstGeom prst="cloud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2" name="文本框 11">
              <a:extLst>
                <a:ext uri="{FF2B5EF4-FFF2-40B4-BE49-F238E27FC236}">
                  <a16:creationId xmlns="" xmlns:a16="http://schemas.microsoft.com/office/drawing/2014/main" id="{ECAC8A64-96F7-46C2-A017-7614EC9FD944}"/>
                </a:ext>
              </a:extLst>
            </p:cNvPr>
            <p:cNvSpPr txBox="1"/>
            <p:nvPr/>
          </p:nvSpPr>
          <p:spPr>
            <a:xfrm rot="18588544">
              <a:off x="6794711" y="4900693"/>
              <a:ext cx="2038078" cy="646331"/>
            </a:xfrm>
            <a:prstGeom prst="rect">
              <a:avLst/>
            </a:prstGeom>
            <a:noFill/>
          </p:spPr>
          <p:txBody>
            <a:bodyPr wrap="square" rtlCol="0">
              <a:spAutoFit/>
            </a:bodyPr>
            <a:lstStyle/>
            <a:p>
              <a:r>
                <a:rPr lang="en-US" altLang="zh-CN" dirty="0"/>
                <a:t>Cook</a:t>
              </a:r>
              <a:r>
                <a:rPr lang="zh-CN" altLang="en-US" dirty="0"/>
                <a:t>距离：不存在明显异常值点</a:t>
              </a:r>
            </a:p>
          </p:txBody>
        </p:sp>
      </p:grpSp>
    </p:spTree>
    <p:extLst>
      <p:ext uri="{BB962C8B-B14F-4D97-AF65-F5344CB8AC3E}">
        <p14:creationId xmlns:p14="http://schemas.microsoft.com/office/powerpoint/2010/main" val="269142928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模型多重共线性检验参数估计与显著性检验说明</a:t>
            </a:r>
          </a:p>
        </p:txBody>
      </p:sp>
      <p:sp>
        <p:nvSpPr>
          <p:cNvPr id="3" name="文本框 2">
            <a:extLst>
              <a:ext uri="{FF2B5EF4-FFF2-40B4-BE49-F238E27FC236}">
                <a16:creationId xmlns="" xmlns:a16="http://schemas.microsoft.com/office/drawing/2014/main" id="{218B30CA-094A-4B6B-994D-A07C21548630}"/>
              </a:ext>
            </a:extLst>
          </p:cNvPr>
          <p:cNvSpPr txBox="1"/>
          <p:nvPr/>
        </p:nvSpPr>
        <p:spPr>
          <a:xfrm>
            <a:off x="2356645" y="1593923"/>
            <a:ext cx="7770277" cy="1708160"/>
          </a:xfrm>
          <a:prstGeom prst="rect">
            <a:avLst/>
          </a:prstGeom>
          <a:noFill/>
        </p:spPr>
        <p:txBody>
          <a:bodyPr wrap="square" rtlCol="0">
            <a:spAutoFit/>
          </a:bodyPr>
          <a:lstStyle/>
          <a:p>
            <a:pPr indent="457200"/>
            <a:r>
              <a:rPr lang="zh-CN" altLang="en-US" sz="2100" dirty="0"/>
              <a:t>  通过建立全模型，我们可以发现所产生的结果与现实状况严重不符，除储蓄增额，其余变量都应该与因变量呈正相关关系，但结果却出现了多个负相关，而且只有进口总额和人均</a:t>
            </a:r>
            <a:r>
              <a:rPr lang="en-US" altLang="zh-CN" sz="2100" dirty="0"/>
              <a:t>GDP</a:t>
            </a:r>
            <a:r>
              <a:rPr lang="zh-CN" altLang="en-US" sz="2100" dirty="0"/>
              <a:t>对居民消费水平的影响是显著的，因此我们考虑到这可能是变量间的多重共线性造成的，因此对全模型进行多重共线性诊断。</a:t>
            </a:r>
            <a:endParaRPr lang="en-US" altLang="zh-CN" sz="2100" dirty="0"/>
          </a:p>
        </p:txBody>
      </p:sp>
      <p:pic>
        <p:nvPicPr>
          <p:cNvPr id="7" name="图片 6">
            <a:extLst>
              <a:ext uri="{FF2B5EF4-FFF2-40B4-BE49-F238E27FC236}">
                <a16:creationId xmlns="" xmlns:a16="http://schemas.microsoft.com/office/drawing/2014/main" id="{CF55A025-8F58-44F0-9D95-4CC9FE4ECA61}"/>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80631" y="3450980"/>
            <a:ext cx="7646291" cy="782189"/>
          </a:xfrm>
          <a:prstGeom prst="rect">
            <a:avLst/>
          </a:prstGeom>
        </p:spPr>
      </p:pic>
      <p:sp>
        <p:nvSpPr>
          <p:cNvPr id="9" name="矩形 8">
            <a:extLst>
              <a:ext uri="{FF2B5EF4-FFF2-40B4-BE49-F238E27FC236}">
                <a16:creationId xmlns="" xmlns:a16="http://schemas.microsoft.com/office/drawing/2014/main" id="{C207A0FD-95EF-4844-AE32-1AA00BC2618C}"/>
              </a:ext>
            </a:extLst>
          </p:cNvPr>
          <p:cNvSpPr/>
          <p:nvPr/>
        </p:nvSpPr>
        <p:spPr>
          <a:xfrm>
            <a:off x="2339239" y="4275627"/>
            <a:ext cx="7878765" cy="1643527"/>
          </a:xfrm>
          <a:prstGeom prst="rect">
            <a:avLst/>
          </a:prstGeom>
        </p:spPr>
        <p:txBody>
          <a:bodyPr wrap="square">
            <a:spAutoFit/>
          </a:bodyPr>
          <a:lstStyle/>
          <a:p>
            <a:pPr lvl="0" indent="457200">
              <a:lnSpc>
                <a:spcPct val="120000"/>
              </a:lnSpc>
            </a:pPr>
            <a:r>
              <a:rPr lang="zh-CN" altLang="en-US" sz="2100" dirty="0">
                <a:solidFill>
                  <a:prstClr val="black"/>
                </a:solidFill>
              </a:rPr>
              <a:t>  通过多重共线性的检验，我们发现</a:t>
            </a:r>
            <a:r>
              <a:rPr lang="en-US" altLang="zh-CN" sz="2100" dirty="0">
                <a:solidFill>
                  <a:prstClr val="black"/>
                </a:solidFill>
              </a:rPr>
              <a:t>VIF</a:t>
            </a:r>
            <a:r>
              <a:rPr lang="zh-CN" altLang="en-US" sz="2100" dirty="0">
                <a:solidFill>
                  <a:prstClr val="black"/>
                </a:solidFill>
              </a:rPr>
              <a:t>值几乎都远大于</a:t>
            </a:r>
            <a:r>
              <a:rPr lang="en-US" altLang="zh-CN" sz="2100" dirty="0">
                <a:solidFill>
                  <a:prstClr val="black"/>
                </a:solidFill>
                <a:latin typeface="Times New Roman" panose="02020603050405020304" pitchFamily="18" charset="0"/>
                <a:cs typeface="Times New Roman" panose="02020603050405020304" pitchFamily="18" charset="0"/>
              </a:rPr>
              <a:t>10</a:t>
            </a:r>
            <a:r>
              <a:rPr lang="zh-CN" altLang="en-US" sz="2100" dirty="0">
                <a:solidFill>
                  <a:prstClr val="black"/>
                </a:solidFill>
              </a:rPr>
              <a:t>，这表明自变量间存在着十分严重的多重共线性，因为变量之间存在着较为明显的线性相关性，所以采用</a:t>
            </a:r>
            <a:r>
              <a:rPr lang="zh-CN" altLang="en-US" sz="2100" dirty="0">
                <a:solidFill>
                  <a:srgbClr val="FF0000"/>
                </a:solidFill>
              </a:rPr>
              <a:t>主成分分析法</a:t>
            </a:r>
            <a:r>
              <a:rPr lang="zh-CN" altLang="en-US" sz="2100" dirty="0">
                <a:solidFill>
                  <a:prstClr val="black"/>
                </a:solidFill>
              </a:rPr>
              <a:t>消除多重共线性。</a:t>
            </a:r>
          </a:p>
        </p:txBody>
      </p:sp>
    </p:spTree>
    <p:extLst>
      <p:ext uri="{BB962C8B-B14F-4D97-AF65-F5344CB8AC3E}">
        <p14:creationId xmlns:p14="http://schemas.microsoft.com/office/powerpoint/2010/main" val="3329997258"/>
      </p:ext>
    </p:extLst>
  </p:cSld>
  <p:clrMapOvr>
    <a:masterClrMapping/>
  </p:clrMapOvr>
  <p:transition spd="slow" advTm="3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主成分分析法</a:t>
            </a:r>
          </a:p>
        </p:txBody>
      </p:sp>
      <p:sp>
        <p:nvSpPr>
          <p:cNvPr id="3" name="文本框 2">
            <a:extLst>
              <a:ext uri="{FF2B5EF4-FFF2-40B4-BE49-F238E27FC236}">
                <a16:creationId xmlns="" xmlns:a16="http://schemas.microsoft.com/office/drawing/2014/main" id="{B93E9830-6E81-4299-9933-A73220986A89}"/>
              </a:ext>
            </a:extLst>
          </p:cNvPr>
          <p:cNvSpPr txBox="1"/>
          <p:nvPr/>
        </p:nvSpPr>
        <p:spPr>
          <a:xfrm>
            <a:off x="889460" y="2030278"/>
            <a:ext cx="7950200" cy="505972"/>
          </a:xfrm>
          <a:prstGeom prst="rect">
            <a:avLst/>
          </a:prstGeom>
          <a:noFill/>
        </p:spPr>
        <p:txBody>
          <a:bodyPr wrap="square" rtlCol="0">
            <a:spAutoFit/>
          </a:bodyPr>
          <a:lstStyle/>
          <a:p>
            <a:pPr indent="457200">
              <a:lnSpc>
                <a:spcPct val="120000"/>
              </a:lnSpc>
            </a:pPr>
            <a:r>
              <a:rPr lang="zh-CN" altLang="en-US" sz="2400" dirty="0"/>
              <a:t> </a:t>
            </a:r>
          </a:p>
        </p:txBody>
      </p:sp>
      <p:pic>
        <p:nvPicPr>
          <p:cNvPr id="7" name="图片 6">
            <a:extLst>
              <a:ext uri="{FF2B5EF4-FFF2-40B4-BE49-F238E27FC236}">
                <a16:creationId xmlns="" xmlns:a16="http://schemas.microsoft.com/office/drawing/2014/main" id="{F5CC8C43-8D8E-497A-9EBB-218AB3635D97}"/>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9573" y="1929437"/>
            <a:ext cx="4517917" cy="1790118"/>
          </a:xfrm>
          <a:prstGeom prst="rect">
            <a:avLst/>
          </a:prstGeom>
        </p:spPr>
      </p:pic>
      <p:pic>
        <p:nvPicPr>
          <p:cNvPr id="9" name="图片 8">
            <a:extLst>
              <a:ext uri="{FF2B5EF4-FFF2-40B4-BE49-F238E27FC236}">
                <a16:creationId xmlns="" xmlns:a16="http://schemas.microsoft.com/office/drawing/2014/main" id="{1787013E-7D4B-4E7D-A0F4-AE0C08EB4C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27603" y="1923401"/>
            <a:ext cx="2768709" cy="4458588"/>
          </a:xfrm>
          <a:prstGeom prst="rect">
            <a:avLst/>
          </a:prstGeom>
        </p:spPr>
      </p:pic>
      <p:pic>
        <p:nvPicPr>
          <p:cNvPr id="11" name="图片 10">
            <a:extLst>
              <a:ext uri="{FF2B5EF4-FFF2-40B4-BE49-F238E27FC236}">
                <a16:creationId xmlns="" xmlns:a16="http://schemas.microsoft.com/office/drawing/2014/main" id="{BF8D3D2C-FEDC-47C4-9C5E-4C51898186DC}"/>
              </a:ext>
            </a:extLst>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573026" y="4004613"/>
            <a:ext cx="3291534" cy="2137187"/>
          </a:xfrm>
          <a:prstGeom prst="rect">
            <a:avLst/>
          </a:prstGeom>
        </p:spPr>
      </p:pic>
    </p:spTree>
    <p:extLst>
      <p:ext uri="{BB962C8B-B14F-4D97-AF65-F5344CB8AC3E}">
        <p14:creationId xmlns:p14="http://schemas.microsoft.com/office/powerpoint/2010/main" val="2684542789"/>
      </p:ext>
    </p:extLst>
  </p:cSld>
  <p:clrMapOvr>
    <a:masterClrMapping/>
  </p:clrMapOvr>
  <p:transition spd="slow" advTm="3000">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主成分分析</a:t>
            </a:r>
          </a:p>
        </p:txBody>
      </p:sp>
      <p:sp>
        <p:nvSpPr>
          <p:cNvPr id="5" name="文本框 4">
            <a:extLst>
              <a:ext uri="{FF2B5EF4-FFF2-40B4-BE49-F238E27FC236}">
                <a16:creationId xmlns="" xmlns:a16="http://schemas.microsoft.com/office/drawing/2014/main" id="{B30E56A3-FFD7-4E92-85CA-C47EB2285E23}"/>
              </a:ext>
            </a:extLst>
          </p:cNvPr>
          <p:cNvSpPr txBox="1"/>
          <p:nvPr/>
        </p:nvSpPr>
        <p:spPr>
          <a:xfrm>
            <a:off x="889460" y="2030278"/>
            <a:ext cx="7950200" cy="1865126"/>
          </a:xfrm>
          <a:prstGeom prst="rect">
            <a:avLst/>
          </a:prstGeom>
          <a:noFill/>
        </p:spPr>
        <p:txBody>
          <a:bodyPr wrap="square" rtlCol="0">
            <a:spAutoFit/>
          </a:bodyPr>
          <a:lstStyle/>
          <a:p>
            <a:pPr indent="457200">
              <a:lnSpc>
                <a:spcPct val="120000"/>
              </a:lnSpc>
            </a:pPr>
            <a:r>
              <a:rPr lang="zh-CN" altLang="en-US" sz="2400" dirty="0"/>
              <a:t> 通过碎石图我们可以发现应该选择的主成分个数为</a:t>
            </a:r>
            <a:r>
              <a:rPr lang="en-US" altLang="zh-CN" sz="2400" dirty="0"/>
              <a:t>1</a:t>
            </a:r>
            <a:r>
              <a:rPr lang="zh-CN" altLang="en-US" sz="2400" dirty="0"/>
              <a:t>，但结合实际情况，储蓄增额与其它变量之间的差别较明显，所以确定主成分个数为</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，通过载荷图可以得到主成分计算公式为：</a:t>
            </a:r>
          </a:p>
        </p:txBody>
      </p:sp>
      <mc:AlternateContent xmlns:mc="http://schemas.openxmlformats.org/markup-compatibility/2006" xmlns:a14="http://schemas.microsoft.com/office/drawing/2010/main">
        <mc:Choice Requires="a14">
          <p:sp>
            <p:nvSpPr>
              <p:cNvPr id="6" name="矩形 5">
                <a:extLst>
                  <a:ext uri="{FF2B5EF4-FFF2-40B4-BE49-F238E27FC236}">
                    <a16:creationId xmlns="" xmlns:a16="http://schemas.microsoft.com/office/drawing/2014/main" id="{770EDBDF-9125-4CFA-8CBA-0DB3BAFAF3BD}"/>
                  </a:ext>
                </a:extLst>
              </p:cNvPr>
              <p:cNvSpPr/>
              <p:nvPr/>
            </p:nvSpPr>
            <p:spPr>
              <a:xfrm>
                <a:off x="876870" y="3895404"/>
                <a:ext cx="7742856" cy="4308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zh-CN" altLang="en-US" sz="2200" smtClean="0"/>
                        <m:t>Comp</m:t>
                      </m:r>
                      <m:r>
                        <a:rPr lang="zh-CN" altLang="en-US" sz="2200" i="0">
                          <a:latin typeface="Cambria Math" panose="02040503050406030204" pitchFamily="18" charset="0"/>
                        </a:rPr>
                        <m:t>.1</m:t>
                      </m:r>
                      <m:r>
                        <m:rPr>
                          <m:nor/>
                        </m:rPr>
                        <a:rPr lang="zh-CN" altLang="en-US" sz="2200" i="1">
                          <a:latin typeface="Cambria Math" panose="02040503050406030204" pitchFamily="18" charset="0"/>
                        </a:rPr>
                        <m:t>=</m:t>
                      </m:r>
                      <m:r>
                        <a:rPr lang="zh-CN" altLang="en-US" sz="2200" i="0">
                          <a:latin typeface="Cambria Math" panose="02040503050406030204" pitchFamily="18" charset="0"/>
                        </a:rPr>
                        <m:t>0.458</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1</m:t>
                          </m:r>
                        </m:sub>
                      </m:sSub>
                      <m:r>
                        <a:rPr lang="zh-CN" altLang="en-US" sz="2200" i="0">
                          <a:latin typeface="Cambria Math" panose="02040503050406030204" pitchFamily="18" charset="0"/>
                        </a:rPr>
                        <m:t>+0.445</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2</m:t>
                          </m:r>
                        </m:sub>
                      </m:sSub>
                      <m:r>
                        <a:rPr lang="zh-CN" altLang="en-US" sz="2200" i="0">
                          <a:latin typeface="Cambria Math" panose="02040503050406030204" pitchFamily="18" charset="0"/>
                        </a:rPr>
                        <m:t>+0.454</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3</m:t>
                          </m:r>
                        </m:sub>
                      </m:sSub>
                      <m:r>
                        <a:rPr lang="zh-CN" altLang="en-US" sz="2200" i="0">
                          <a:latin typeface="Cambria Math" panose="02040503050406030204" pitchFamily="18" charset="0"/>
                        </a:rPr>
                        <m:t>+0.423</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4</m:t>
                          </m:r>
                        </m:sub>
                      </m:sSub>
                      <m:r>
                        <a:rPr lang="zh-CN" altLang="en-US" sz="2200" i="0">
                          <a:latin typeface="Cambria Math" panose="02040503050406030204" pitchFamily="18" charset="0"/>
                        </a:rPr>
                        <m:t>+0.456</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5</m:t>
                          </m:r>
                        </m:sub>
                      </m:sSub>
                    </m:oMath>
                  </m:oMathPara>
                </a14:m>
                <a:endParaRPr lang="zh-CN" altLang="en-US" sz="2200" dirty="0"/>
              </a:p>
            </p:txBody>
          </p:sp>
        </mc:Choice>
        <mc:Fallback xmlns="">
          <p:sp>
            <p:nvSpPr>
              <p:cNvPr id="6" name="矩形 5">
                <a:extLst>
                  <a:ext uri="{FF2B5EF4-FFF2-40B4-BE49-F238E27FC236}">
                    <a16:creationId xmlns:a16="http://schemas.microsoft.com/office/drawing/2014/main" id="{770EDBDF-9125-4CFA-8CBA-0DB3BAFAF3BD}"/>
                  </a:ext>
                </a:extLst>
              </p:cNvPr>
              <p:cNvSpPr>
                <a:spLocks noRot="1" noChangeAspect="1" noMove="1" noResize="1" noEditPoints="1" noAdjustHandles="1" noChangeArrowheads="1" noChangeShapeType="1" noTextEdit="1"/>
              </p:cNvSpPr>
              <p:nvPr/>
            </p:nvSpPr>
            <p:spPr>
              <a:xfrm>
                <a:off x="876870" y="3895404"/>
                <a:ext cx="7742856" cy="430887"/>
              </a:xfrm>
              <a:prstGeom prst="rect">
                <a:avLst/>
              </a:prstGeom>
              <a:blipFill>
                <a:blip r:embed="rId2"/>
                <a:stretch>
                  <a:fillRect b="-183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矩形 6">
                <a:extLst>
                  <a:ext uri="{FF2B5EF4-FFF2-40B4-BE49-F238E27FC236}">
                    <a16:creationId xmlns="" xmlns:a16="http://schemas.microsoft.com/office/drawing/2014/main" id="{C916BC5A-7A91-42BB-B78F-8E1E1D717699}"/>
                  </a:ext>
                </a:extLst>
              </p:cNvPr>
              <p:cNvSpPr/>
              <p:nvPr/>
            </p:nvSpPr>
            <p:spPr>
              <a:xfrm>
                <a:off x="926273" y="4531279"/>
                <a:ext cx="7950200" cy="4308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zh-CN" altLang="en-US" sz="2200" smtClean="0"/>
                        <m:t>Comp</m:t>
                      </m:r>
                      <m:r>
                        <a:rPr lang="zh-CN" altLang="en-US" sz="2200" i="0">
                          <a:latin typeface="Cambria Math" panose="02040503050406030204" pitchFamily="18" charset="0"/>
                        </a:rPr>
                        <m:t>.2</m:t>
                      </m:r>
                      <m:r>
                        <m:rPr>
                          <m:nor/>
                        </m:rPr>
                        <a:rPr lang="zh-CN" altLang="en-US" sz="2200" i="1">
                          <a:latin typeface="Cambria Math" panose="02040503050406030204" pitchFamily="18" charset="0"/>
                        </a:rPr>
                        <m:t>=</m:t>
                      </m:r>
                      <m:r>
                        <a:rPr lang="zh-CN" altLang="en-US" sz="2200" i="0">
                          <a:latin typeface="Cambria Math" panose="02040503050406030204" pitchFamily="18" charset="0"/>
                        </a:rPr>
                        <m:t>−0.176</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1</m:t>
                          </m:r>
                        </m:sub>
                      </m:sSub>
                      <m:r>
                        <a:rPr lang="zh-CN" altLang="en-US" sz="2200" i="0">
                          <a:latin typeface="Cambria Math" panose="02040503050406030204" pitchFamily="18" charset="0"/>
                        </a:rPr>
                        <m:t>−0.149</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2</m:t>
                          </m:r>
                        </m:sub>
                      </m:sSub>
                      <m:r>
                        <a:rPr lang="zh-CN" altLang="en-US" sz="2200" i="0">
                          <a:latin typeface="Cambria Math" panose="02040503050406030204" pitchFamily="18" charset="0"/>
                        </a:rPr>
                        <m:t>−0.258</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3</m:t>
                          </m:r>
                        </m:sub>
                      </m:sSub>
                      <m:r>
                        <a:rPr lang="zh-CN" altLang="en-US" sz="2200" i="0">
                          <a:latin typeface="Cambria Math" panose="02040503050406030204" pitchFamily="18" charset="0"/>
                        </a:rPr>
                        <m:t>+0.902</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4</m:t>
                          </m:r>
                        </m:sub>
                      </m:sSub>
                      <m:r>
                        <a:rPr lang="zh-CN" altLang="en-US" sz="2200" i="0">
                          <a:latin typeface="Cambria Math" panose="02040503050406030204" pitchFamily="18" charset="0"/>
                        </a:rPr>
                        <m:t>−0.257</m:t>
                      </m:r>
                      <m:sSub>
                        <m:sSubPr>
                          <m:ctrlPr>
                            <a:rPr lang="zh-CN" altLang="en-US" sz="2200" i="1">
                              <a:latin typeface="Cambria Math" panose="02040503050406030204" pitchFamily="18" charset="0"/>
                            </a:rPr>
                          </m:ctrlPr>
                        </m:sSubPr>
                        <m:e>
                          <m:r>
                            <m:rPr>
                              <m:nor/>
                            </m:rPr>
                            <a:rPr lang="zh-CN" altLang="en-US" sz="2200" i="1">
                              <a:latin typeface="Cambria Math" panose="02040503050406030204" pitchFamily="18" charset="0"/>
                            </a:rPr>
                            <m:t>X</m:t>
                          </m:r>
                        </m:e>
                        <m:sub>
                          <m:r>
                            <a:rPr lang="zh-CN" altLang="en-US" sz="2200" i="0">
                              <a:latin typeface="Cambria Math" panose="02040503050406030204" pitchFamily="18" charset="0"/>
                            </a:rPr>
                            <m:t>5</m:t>
                          </m:r>
                        </m:sub>
                      </m:sSub>
                    </m:oMath>
                  </m:oMathPara>
                </a14:m>
                <a:endParaRPr lang="zh-CN" altLang="en-US" sz="2200" dirty="0"/>
              </a:p>
            </p:txBody>
          </p:sp>
        </mc:Choice>
        <mc:Fallback xmlns="">
          <p:sp>
            <p:nvSpPr>
              <p:cNvPr id="7" name="矩形 6">
                <a:extLst>
                  <a:ext uri="{FF2B5EF4-FFF2-40B4-BE49-F238E27FC236}">
                    <a16:creationId xmlns:a16="http://schemas.microsoft.com/office/drawing/2014/main" id="{C916BC5A-7A91-42BB-B78F-8E1E1D717699}"/>
                  </a:ext>
                </a:extLst>
              </p:cNvPr>
              <p:cNvSpPr>
                <a:spLocks noRot="1" noChangeAspect="1" noMove="1" noResize="1" noEditPoints="1" noAdjustHandles="1" noChangeArrowheads="1" noChangeShapeType="1" noTextEdit="1"/>
              </p:cNvSpPr>
              <p:nvPr/>
            </p:nvSpPr>
            <p:spPr>
              <a:xfrm>
                <a:off x="926273" y="4531279"/>
                <a:ext cx="7950200" cy="430887"/>
              </a:xfrm>
              <a:prstGeom prst="rect">
                <a:avLst/>
              </a:prstGeom>
              <a:blipFill>
                <a:blip r:embed="rId3"/>
                <a:stretch>
                  <a:fillRect l="-230" b="-18310"/>
                </a:stretch>
              </a:blipFill>
            </p:spPr>
            <p:txBody>
              <a:bodyPr/>
              <a:lstStyle/>
              <a:p>
                <a:r>
                  <a:rPr lang="zh-CN" altLang="en-US">
                    <a:noFill/>
                  </a:rPr>
                  <a:t> </a:t>
                </a:r>
              </a:p>
            </p:txBody>
          </p:sp>
        </mc:Fallback>
      </mc:AlternateContent>
      <p:pic>
        <p:nvPicPr>
          <p:cNvPr id="8" name="图片 7">
            <a:extLst>
              <a:ext uri="{FF2B5EF4-FFF2-40B4-BE49-F238E27FC236}">
                <a16:creationId xmlns="" xmlns:a16="http://schemas.microsoft.com/office/drawing/2014/main" id="{F42FBE0F-46C3-44F4-A772-36CC4AA06F3A}"/>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7302" y="5278829"/>
            <a:ext cx="3255695" cy="726853"/>
          </a:xfrm>
          <a:prstGeom prst="rect">
            <a:avLst/>
          </a:prstGeom>
        </p:spPr>
      </p:pic>
      <p:sp>
        <p:nvSpPr>
          <p:cNvPr id="9" name="圆角矩形标注 8">
            <a:extLst>
              <a:ext uri="{FF2B5EF4-FFF2-40B4-BE49-F238E27FC236}">
                <a16:creationId xmlns="" xmlns:a16="http://schemas.microsoft.com/office/drawing/2014/main" id="{9A6CCEC3-E2B3-42C9-A204-6F5B67A36B9D}"/>
              </a:ext>
            </a:extLst>
          </p:cNvPr>
          <p:cNvSpPr/>
          <p:nvPr/>
        </p:nvSpPr>
        <p:spPr>
          <a:xfrm rot="5400000">
            <a:off x="5165654" y="4804521"/>
            <a:ext cx="811308" cy="1587040"/>
          </a:xfrm>
          <a:prstGeom prst="wedgeRoundRect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a:solidFill>
                  <a:schemeClr val="tx1"/>
                </a:solidFill>
              </a:rPr>
              <a:t>有效的去除了多重共线性</a:t>
            </a:r>
          </a:p>
        </p:txBody>
      </p:sp>
    </p:spTree>
    <p:extLst>
      <p:ext uri="{BB962C8B-B14F-4D97-AF65-F5344CB8AC3E}">
        <p14:creationId xmlns:p14="http://schemas.microsoft.com/office/powerpoint/2010/main" val="416893948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in)">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301859" y="1119176"/>
            <a:ext cx="5125668" cy="887669"/>
            <a:chOff x="6277005" y="1119176"/>
            <a:chExt cx="5125668" cy="887669"/>
          </a:xfrm>
        </p:grpSpPr>
        <p:sp>
          <p:nvSpPr>
            <p:cNvPr id="16" name="菱形 15"/>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研究背景及意义</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4" name="直接连接符 33"/>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6277005" y="2597253"/>
            <a:ext cx="5125668" cy="771282"/>
            <a:chOff x="6277005" y="2597253"/>
            <a:chExt cx="5125668" cy="771282"/>
          </a:xfrm>
        </p:grpSpPr>
        <p:sp>
          <p:nvSpPr>
            <p:cNvPr id="22" name="菱形 21"/>
            <p:cNvSpPr/>
            <p:nvPr/>
          </p:nvSpPr>
          <p:spPr bwMode="auto">
            <a:xfrm>
              <a:off x="6277005" y="259725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4" name="TextBox 31"/>
            <p:cNvSpPr txBox="1"/>
            <p:nvPr/>
          </p:nvSpPr>
          <p:spPr bwMode="auto">
            <a:xfrm>
              <a:off x="7281987" y="261883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研究材料和方法</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7" name="直接连接符 36"/>
            <p:cNvCxnSpPr/>
            <p:nvPr/>
          </p:nvCxnSpPr>
          <p:spPr>
            <a:xfrm>
              <a:off x="7340054" y="336853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277005" y="3958943"/>
            <a:ext cx="5125668" cy="771282"/>
            <a:chOff x="6277005" y="3958943"/>
            <a:chExt cx="5125668" cy="771282"/>
          </a:xfrm>
        </p:grpSpPr>
        <p:sp>
          <p:nvSpPr>
            <p:cNvPr id="26" name="菱形 25"/>
            <p:cNvSpPr/>
            <p:nvPr/>
          </p:nvSpPr>
          <p:spPr bwMode="auto">
            <a:xfrm>
              <a:off x="6277005" y="395894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8" name="TextBox 31"/>
            <p:cNvSpPr txBox="1"/>
            <p:nvPr/>
          </p:nvSpPr>
          <p:spPr bwMode="auto">
            <a:xfrm>
              <a:off x="7281987" y="398052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研究结果与讨论</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8" name="直接连接符 37"/>
            <p:cNvCxnSpPr/>
            <p:nvPr/>
          </p:nvCxnSpPr>
          <p:spPr>
            <a:xfrm>
              <a:off x="7340054" y="4724350"/>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randombar(horizontal)">
                                      <p:cBhvr>
                                        <p:cTn id="12" dur="500"/>
                                        <p:tgtEl>
                                          <p:spTgt spid="6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randombar(horizontal)">
                                      <p:cBhvr>
                                        <p:cTn id="22" dur="500"/>
                                        <p:tgtEl>
                                          <p:spTgt spid="63"/>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randombar(horizontal)">
                                      <p:cBhvr>
                                        <p:cTn id="27" dur="500"/>
                                        <p:tgtEl>
                                          <p:spTgt spid="6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新模型诊断</a:t>
            </a:r>
          </a:p>
        </p:txBody>
      </p:sp>
      <p:pic>
        <p:nvPicPr>
          <p:cNvPr id="6" name="图片 5">
            <a:extLst>
              <a:ext uri="{FF2B5EF4-FFF2-40B4-BE49-F238E27FC236}">
                <a16:creationId xmlns="" xmlns:a16="http://schemas.microsoft.com/office/drawing/2014/main" id="{82BEDC78-9548-46A4-AEAE-07BCBD2EC67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08394" y="1196263"/>
            <a:ext cx="3967969" cy="4219514"/>
          </a:xfrm>
          <a:prstGeom prst="rect">
            <a:avLst/>
          </a:prstGeom>
        </p:spPr>
      </p:pic>
      <p:pic>
        <p:nvPicPr>
          <p:cNvPr id="7" name="图片 6">
            <a:extLst>
              <a:ext uri="{FF2B5EF4-FFF2-40B4-BE49-F238E27FC236}">
                <a16:creationId xmlns="" xmlns:a16="http://schemas.microsoft.com/office/drawing/2014/main" id="{CFACF8F2-19C0-4ADC-8CFF-576AAD3E02D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6000" y="1075675"/>
            <a:ext cx="3967969" cy="4219514"/>
          </a:xfrm>
          <a:prstGeom prst="rect">
            <a:avLst/>
          </a:prstGeom>
        </p:spPr>
      </p:pic>
      <p:pic>
        <p:nvPicPr>
          <p:cNvPr id="8" name="图片 7">
            <a:extLst>
              <a:ext uri="{FF2B5EF4-FFF2-40B4-BE49-F238E27FC236}">
                <a16:creationId xmlns="" xmlns:a16="http://schemas.microsoft.com/office/drawing/2014/main" id="{68878842-8F51-4B54-8D85-7576F2AD930D}"/>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93032" y="5362511"/>
            <a:ext cx="3708557" cy="930719"/>
          </a:xfrm>
          <a:prstGeom prst="rect">
            <a:avLst/>
          </a:prstGeom>
        </p:spPr>
      </p:pic>
      <p:pic>
        <p:nvPicPr>
          <p:cNvPr id="9" name="图片 8">
            <a:extLst>
              <a:ext uri="{FF2B5EF4-FFF2-40B4-BE49-F238E27FC236}">
                <a16:creationId xmlns="" xmlns:a16="http://schemas.microsoft.com/office/drawing/2014/main" id="{63A49EC7-12EB-4571-9CE2-E0EC6C88F438}"/>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61105" y="5316965"/>
            <a:ext cx="2127358" cy="930719"/>
          </a:xfrm>
          <a:prstGeom prst="rect">
            <a:avLst/>
          </a:prstGeom>
        </p:spPr>
      </p:pic>
      <p:grpSp>
        <p:nvGrpSpPr>
          <p:cNvPr id="10" name="组合 9">
            <a:extLst>
              <a:ext uri="{FF2B5EF4-FFF2-40B4-BE49-F238E27FC236}">
                <a16:creationId xmlns="" xmlns:a16="http://schemas.microsoft.com/office/drawing/2014/main" id="{2F48C279-7165-4480-A31F-CC08FE43CF64}"/>
              </a:ext>
            </a:extLst>
          </p:cNvPr>
          <p:cNvGrpSpPr/>
          <p:nvPr/>
        </p:nvGrpSpPr>
        <p:grpSpPr>
          <a:xfrm>
            <a:off x="6538132" y="5233047"/>
            <a:ext cx="1702231" cy="1305086"/>
            <a:chOff x="6679769" y="5219700"/>
            <a:chExt cx="1702231" cy="1305086"/>
          </a:xfrm>
        </p:grpSpPr>
        <p:cxnSp>
          <p:nvCxnSpPr>
            <p:cNvPr id="11" name="直接连接符 10">
              <a:extLst>
                <a:ext uri="{FF2B5EF4-FFF2-40B4-BE49-F238E27FC236}">
                  <a16:creationId xmlns="" xmlns:a16="http://schemas.microsoft.com/office/drawing/2014/main" id="{0C7FACD0-1E55-4C7D-A3F5-71FF3C73CB75}"/>
                </a:ext>
              </a:extLst>
            </p:cNvPr>
            <p:cNvCxnSpPr/>
            <p:nvPr/>
          </p:nvCxnSpPr>
          <p:spPr>
            <a:xfrm>
              <a:off x="6679769" y="6044339"/>
              <a:ext cx="623619" cy="480447"/>
            </a:xfrm>
            <a:prstGeom prst="line">
              <a:avLst/>
            </a:prstGeom>
            <a:ln w="76200">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2" name="直接连接符 11">
              <a:extLst>
                <a:ext uri="{FF2B5EF4-FFF2-40B4-BE49-F238E27FC236}">
                  <a16:creationId xmlns="" xmlns:a16="http://schemas.microsoft.com/office/drawing/2014/main" id="{9F3E0F28-1A73-4697-918F-3A3C18492250}"/>
                </a:ext>
              </a:extLst>
            </p:cNvPr>
            <p:cNvCxnSpPr/>
            <p:nvPr/>
          </p:nvCxnSpPr>
          <p:spPr>
            <a:xfrm flipV="1">
              <a:off x="7303388" y="5219700"/>
              <a:ext cx="1078612" cy="12954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8483676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模型预测</a:t>
            </a:r>
          </a:p>
        </p:txBody>
      </p:sp>
      <p:pic>
        <p:nvPicPr>
          <p:cNvPr id="5" name="图片 4">
            <a:extLst>
              <a:ext uri="{FF2B5EF4-FFF2-40B4-BE49-F238E27FC236}">
                <a16:creationId xmlns="" xmlns:a16="http://schemas.microsoft.com/office/drawing/2014/main" id="{F7BF702B-C327-449F-9CFE-48F370C600A5}"/>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79810" y="1037524"/>
            <a:ext cx="7169500" cy="5128301"/>
          </a:xfrm>
          <a:prstGeom prst="rect">
            <a:avLst/>
          </a:prstGeom>
        </p:spPr>
      </p:pic>
    </p:spTree>
    <p:extLst>
      <p:ext uri="{BB962C8B-B14F-4D97-AF65-F5344CB8AC3E}">
        <p14:creationId xmlns:p14="http://schemas.microsoft.com/office/powerpoint/2010/main" val="949023955"/>
      </p:ext>
    </p:extLst>
  </p:cSld>
  <p:clrMapOvr>
    <a:masterClrMapping/>
  </p:clrMapOvr>
  <p:transition spd="slow" advTm="3000">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模型预测</a:t>
            </a:r>
          </a:p>
        </p:txBody>
      </p:sp>
      <p:pic>
        <p:nvPicPr>
          <p:cNvPr id="3" name="图片 2">
            <a:extLst>
              <a:ext uri="{FF2B5EF4-FFF2-40B4-BE49-F238E27FC236}">
                <a16:creationId xmlns="" xmlns:a16="http://schemas.microsoft.com/office/drawing/2014/main" id="{9EE136C0-5338-4D9C-9439-24C11651AAE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8701" y="1058808"/>
            <a:ext cx="6951717" cy="4921738"/>
          </a:xfrm>
          <a:prstGeom prst="rect">
            <a:avLst/>
          </a:prstGeom>
        </p:spPr>
      </p:pic>
    </p:spTree>
    <p:extLst>
      <p:ext uri="{BB962C8B-B14F-4D97-AF65-F5344CB8AC3E}">
        <p14:creationId xmlns:p14="http://schemas.microsoft.com/office/powerpoint/2010/main" val="758752880"/>
      </p:ext>
    </p:extLst>
  </p:cSld>
  <p:clrMapOvr>
    <a:masterClrMapping/>
  </p:clrMapOvr>
  <p:transition spd="slow" advTm="3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研究结果与讨论</a:t>
            </a:r>
          </a:p>
        </p:txBody>
      </p:sp>
      <p:sp>
        <p:nvSpPr>
          <p:cNvPr id="17" name="矩形 16"/>
          <p:cNvSpPr/>
          <p:nvPr/>
        </p:nvSpPr>
        <p:spPr>
          <a:xfrm>
            <a:off x="2960980" y="4910084"/>
            <a:ext cx="6281320" cy="700576"/>
          </a:xfrm>
          <a:prstGeom prst="rect">
            <a:avLst/>
          </a:prstGeom>
        </p:spPr>
        <p:txBody>
          <a:bodyPr wrap="square">
            <a:spAutoFit/>
          </a:bodyPr>
          <a:lstStyle/>
          <a:p>
            <a:pPr algn="ctr">
              <a:lnSpc>
                <a:spcPct val="150000"/>
              </a:lnSpc>
            </a:pP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Lorem Ipsum is simply dummy text of the printing and typesetting industry. </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a:xfrm>
            <a:off x="1341437" y="209880"/>
            <a:ext cx="11566695" cy="775541"/>
          </a:xfrm>
        </p:spPr>
        <p:txBody>
          <a:bodyPr/>
          <a:lstStyle/>
          <a:p>
            <a:r>
              <a:rPr lang="zh-CN" altLang="en-US" dirty="0"/>
              <a:t>结论与建议：</a:t>
            </a:r>
          </a:p>
        </p:txBody>
      </p:sp>
      <p:sp>
        <p:nvSpPr>
          <p:cNvPr id="5" name="矩形 4">
            <a:extLst>
              <a:ext uri="{FF2B5EF4-FFF2-40B4-BE49-F238E27FC236}">
                <a16:creationId xmlns="" xmlns:a16="http://schemas.microsoft.com/office/drawing/2014/main" id="{8662D2BD-239C-4C6D-8420-049148BDCAC6}"/>
              </a:ext>
            </a:extLst>
          </p:cNvPr>
          <p:cNvSpPr/>
          <p:nvPr/>
        </p:nvSpPr>
        <p:spPr>
          <a:xfrm>
            <a:off x="2195613" y="1162546"/>
            <a:ext cx="7997125" cy="5035353"/>
          </a:xfrm>
          <a:prstGeom prst="rect">
            <a:avLst/>
          </a:prstGeom>
        </p:spPr>
        <p:txBody>
          <a:bodyPr wrap="square">
            <a:spAutoFit/>
          </a:bodyPr>
          <a:lstStyle/>
          <a:p>
            <a:pPr indent="457200">
              <a:lnSpc>
                <a:spcPct val="150000"/>
              </a:lnSpc>
            </a:pPr>
            <a:r>
              <a:rPr lang="en-US" altLang="zh-CN" dirty="0">
                <a:latin typeface="Calibri" panose="020F0502020204030204" charset="0"/>
                <a:ea typeface="宋体" panose="02010600030101010101" pitchFamily="2" charset="-122"/>
                <a:cs typeface="Times New Roman" panose="02020603050405020304" pitchFamily="18" charset="0"/>
              </a:rPr>
              <a:t>1</a:t>
            </a:r>
            <a:r>
              <a:rPr lang="zh-CN" altLang="en-US" dirty="0">
                <a:latin typeface="Calibri" panose="020F0502020204030204" charset="0"/>
                <a:ea typeface="宋体" panose="02010600030101010101" pitchFamily="2" charset="-122"/>
                <a:cs typeface="Times New Roman" panose="02020603050405020304" pitchFamily="18" charset="0"/>
              </a:rPr>
              <a:t>、提高职工工资水平</a:t>
            </a:r>
          </a:p>
          <a:p>
            <a:pPr indent="457200">
              <a:lnSpc>
                <a:spcPct val="150000"/>
              </a:lnSpc>
            </a:pPr>
            <a:r>
              <a:rPr lang="zh-CN" altLang="en-US" dirty="0">
                <a:latin typeface="Calibri" panose="020F0502020204030204" charset="0"/>
                <a:ea typeface="宋体" panose="02010600030101010101" pitchFamily="2" charset="-122"/>
                <a:cs typeface="Times New Roman" panose="02020603050405020304" pitchFamily="18" charset="0"/>
              </a:rPr>
              <a:t>要坚持以人民为中心的发展思想，提高要素分配中劳动要素的分配比例，深化改革开放大力发展国民经济，提高居民整体收入水平，缩小城乡收入差距。由于我国还处于社会主义初级阶段，农村人口基数庞大，只有调整和优化农业结构、振兴乡镇企业、加大对农业的投入、改良和完善农村的市场环境才能提高农民的收入，增强农民的购买力。</a:t>
            </a:r>
          </a:p>
          <a:p>
            <a:pPr indent="457200">
              <a:lnSpc>
                <a:spcPct val="150000"/>
              </a:lnSpc>
            </a:pPr>
            <a:r>
              <a:rPr lang="en-US" altLang="zh-CN" dirty="0">
                <a:latin typeface="Calibri" panose="020F0502020204030204" charset="0"/>
                <a:ea typeface="宋体" panose="02010600030101010101" pitchFamily="2" charset="-122"/>
                <a:cs typeface="Times New Roman" panose="02020603050405020304" pitchFamily="18" charset="0"/>
              </a:rPr>
              <a:t>2</a:t>
            </a:r>
            <a:r>
              <a:rPr lang="zh-CN" altLang="en-US" dirty="0">
                <a:latin typeface="Calibri" panose="020F0502020204030204" charset="0"/>
                <a:ea typeface="宋体" panose="02010600030101010101" pitchFamily="2" charset="-122"/>
                <a:cs typeface="Times New Roman" panose="02020603050405020304" pitchFamily="18" charset="0"/>
              </a:rPr>
              <a:t>、降低储蓄额刺激消费</a:t>
            </a:r>
          </a:p>
          <a:p>
            <a:pPr indent="457200">
              <a:lnSpc>
                <a:spcPct val="150000"/>
              </a:lnSpc>
            </a:pPr>
            <a:r>
              <a:rPr lang="zh-CN" altLang="en-US" dirty="0">
                <a:latin typeface="Calibri" panose="020F0502020204030204" charset="0"/>
                <a:ea typeface="宋体" panose="02010600030101010101" pitchFamily="2" charset="-122"/>
                <a:cs typeface="Times New Roman" panose="02020603050405020304" pitchFamily="18" charset="0"/>
              </a:rPr>
              <a:t>存钱是中国人的传统思想，所以要想提高居民消费水平必须降低储蓄增额，改变居民的消费思想倡导合理、科学的消费结构和模式。与此同时政府要鼓励居民改变传统的消费习惯向精神文化消费转变，提高居民的消费档次，从而促进居民消费水平的提高。</a:t>
            </a:r>
          </a:p>
          <a:p>
            <a:pPr indent="457200">
              <a:lnSpc>
                <a:spcPct val="150000"/>
              </a:lnSpc>
            </a:pPr>
            <a:endParaRPr dirty="0">
              <a:latin typeface="Calibri" panose="020F050202020403020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930661"/>
      </p:ext>
    </p:extLst>
  </p:cSld>
  <p:clrMapOvr>
    <a:masterClrMapping/>
  </p:clrMapOvr>
  <p:transition spd="slow" advTm="3000">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88984" y="4537108"/>
            <a:ext cx="5587330" cy="406385"/>
            <a:chOff x="1065638" y="5253033"/>
            <a:chExt cx="2817548" cy="406385"/>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65638" y="5267987"/>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陈鹏丞 聂再冉</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 </a:t>
              </a:r>
              <a:r>
                <a:rPr lang="zh-CN" altLang="en-US" sz="180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白玉</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景</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grpSp>
        <p:nvGrpSpPr>
          <p:cNvPr id="23" name="组合 22"/>
          <p:cNvGrpSpPr/>
          <p:nvPr/>
        </p:nvGrpSpPr>
        <p:grpSpPr>
          <a:xfrm>
            <a:off x="3930955" y="1954056"/>
            <a:ext cx="4503391" cy="1633559"/>
            <a:chOff x="1324617" y="2000836"/>
            <a:chExt cx="4503391" cy="1633559"/>
          </a:xfrm>
        </p:grpSpPr>
        <p:sp>
          <p:nvSpPr>
            <p:cNvPr id="24" name="矩形 23"/>
            <p:cNvSpPr/>
            <p:nvPr/>
          </p:nvSpPr>
          <p:spPr>
            <a:xfrm>
              <a:off x="1324617" y="2989235"/>
              <a:ext cx="4503391" cy="645160"/>
            </a:xfrm>
            <a:prstGeom prst="rect">
              <a:avLst/>
            </a:prstGeom>
          </p:spPr>
          <p:txBody>
            <a:bodyPr wrap="square">
              <a:spAutoFit/>
            </a:bodyPr>
            <a:lstStyle/>
            <a:p>
              <a:pPr algn="ctr"/>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5" name="文本框 24"/>
            <p:cNvSpPr txBox="1"/>
            <p:nvPr/>
          </p:nvSpPr>
          <p:spPr>
            <a:xfrm>
              <a:off x="1533869" y="2000836"/>
              <a:ext cx="2091501" cy="1015663"/>
            </a:xfrm>
            <a:prstGeom prst="rect">
              <a:avLst/>
            </a:prstGeom>
            <a:noFill/>
          </p:spPr>
          <p:txBody>
            <a:bodyPr wrap="square" rtlCol="0">
              <a:spAutoFit/>
            </a:bodyPr>
            <a:lstStyle/>
            <a:p>
              <a:pPr algn="ctr"/>
              <a:endParaRPr lang="zh-CN" altLang="en-US" sz="6000" b="1" dirty="0">
                <a:solidFill>
                  <a:schemeClr val="tx1">
                    <a:lumMod val="85000"/>
                    <a:lumOff val="15000"/>
                  </a:schemeClr>
                </a:solidFill>
              </a:endParaRPr>
            </a:p>
          </p:txBody>
        </p:sp>
      </p:grpSp>
    </p:spTree>
    <p:extLst>
      <p:ext uri="{BB962C8B-B14F-4D97-AF65-F5344CB8AC3E}">
        <p14:creationId xmlns:p14="http://schemas.microsoft.com/office/powerpoint/2010/main" val="387405305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2"/>
                                        </p:tgtEl>
                                        <p:attrNameLst>
                                          <p:attrName>style.visibility</p:attrName>
                                        </p:attrNameLst>
                                      </p:cBhvr>
                                      <p:to>
                                        <p:strVal val="visible"/>
                                      </p:to>
                                    </p:set>
                                    <p:animEffect transition="in" filter="fade">
                                      <p:cBhvr>
                                        <p:cTn id="13" dur="1000"/>
                                        <p:tgtEl>
                                          <p:spTgt spid="132"/>
                                        </p:tgtEl>
                                      </p:cBhvr>
                                    </p:animEffect>
                                    <p:anim calcmode="lin" valueType="num">
                                      <p:cBhvr>
                                        <p:cTn id="14" dur="1000" fill="hold"/>
                                        <p:tgtEl>
                                          <p:spTgt spid="132"/>
                                        </p:tgtEl>
                                        <p:attrNameLst>
                                          <p:attrName>ppt_x</p:attrName>
                                        </p:attrNameLst>
                                      </p:cBhvr>
                                      <p:tavLst>
                                        <p:tav tm="0">
                                          <p:val>
                                            <p:strVal val="#ppt_x"/>
                                          </p:val>
                                        </p:tav>
                                        <p:tav tm="100000">
                                          <p:val>
                                            <p:strVal val="#ppt_x"/>
                                          </p:val>
                                        </p:tav>
                                      </p:tavLst>
                                    </p:anim>
                                    <p:anim calcmode="lin" valueType="num">
                                      <p:cBhvr>
                                        <p:cTn id="1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fade">
                                      <p:cBhvr>
                                        <p:cTn id="20" dur="1000"/>
                                        <p:tgtEl>
                                          <p:spTgt spid="138"/>
                                        </p:tgtEl>
                                      </p:cBhvr>
                                    </p:animEffect>
                                    <p:anim calcmode="lin" valueType="num">
                                      <p:cBhvr>
                                        <p:cTn id="21" dur="1000" fill="hold"/>
                                        <p:tgtEl>
                                          <p:spTgt spid="138"/>
                                        </p:tgtEl>
                                        <p:attrNameLst>
                                          <p:attrName>ppt_x</p:attrName>
                                        </p:attrNameLst>
                                      </p:cBhvr>
                                      <p:tavLst>
                                        <p:tav tm="0">
                                          <p:val>
                                            <p:strVal val="#ppt_x"/>
                                          </p:val>
                                        </p:tav>
                                        <p:tav tm="100000">
                                          <p:val>
                                            <p:strVal val="#ppt_x"/>
                                          </p:val>
                                        </p:tav>
                                      </p:tavLst>
                                    </p:anim>
                                    <p:anim calcmode="lin" valueType="num">
                                      <p:cBhvr>
                                        <p:cTn id="2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randombar(horizontal)">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randombar(horizontal)">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研究背景及意义</a:t>
            </a:r>
            <a:endParaRPr lang="en-US" alt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形状 8"/>
          <p:cNvSpPr/>
          <p:nvPr/>
        </p:nvSpPr>
        <p:spPr>
          <a:xfrm>
            <a:off x="351437" y="3346365"/>
            <a:ext cx="990000" cy="180449"/>
          </a:xfrm>
          <a:custGeom>
            <a:avLst/>
            <a:gdLst>
              <a:gd name="connsiteX0" fmla="*/ 3749516 w 7629525"/>
              <a:gd name="connsiteY0" fmla="*/ 1391222 h 1390650"/>
              <a:gd name="connsiteX1" fmla="*/ 3667601 w 7629525"/>
              <a:gd name="connsiteY1" fmla="*/ 1331215 h 1390650"/>
              <a:gd name="connsiteX2" fmla="*/ 3477101 w 7629525"/>
              <a:gd name="connsiteY2" fmla="*/ 754000 h 1390650"/>
              <a:gd name="connsiteX3" fmla="*/ 3404711 w 7629525"/>
              <a:gd name="connsiteY3" fmla="*/ 923545 h 1390650"/>
              <a:gd name="connsiteX4" fmla="*/ 3324701 w 7629525"/>
              <a:gd name="connsiteY4" fmla="*/ 975932 h 1390650"/>
              <a:gd name="connsiteX5" fmla="*/ 7144 w 7629525"/>
              <a:gd name="connsiteY5" fmla="*/ 975932 h 1390650"/>
              <a:gd name="connsiteX6" fmla="*/ 7144 w 7629525"/>
              <a:gd name="connsiteY6" fmla="*/ 802577 h 1390650"/>
              <a:gd name="connsiteX7" fmla="*/ 3267551 w 7629525"/>
              <a:gd name="connsiteY7" fmla="*/ 802577 h 1390650"/>
              <a:gd name="connsiteX8" fmla="*/ 3408521 w 7629525"/>
              <a:gd name="connsiteY8" fmla="*/ 474917 h 1390650"/>
              <a:gd name="connsiteX9" fmla="*/ 3492341 w 7629525"/>
              <a:gd name="connsiteY9" fmla="*/ 422530 h 1390650"/>
              <a:gd name="connsiteX10" fmla="*/ 3571399 w 7629525"/>
              <a:gd name="connsiteY10" fmla="*/ 482537 h 1390650"/>
              <a:gd name="connsiteX11" fmla="*/ 3724751 w 7629525"/>
              <a:gd name="connsiteY11" fmla="*/ 949262 h 1390650"/>
              <a:gd name="connsiteX12" fmla="*/ 3877151 w 7629525"/>
              <a:gd name="connsiteY12" fmla="*/ 78677 h 1390650"/>
              <a:gd name="connsiteX13" fmla="*/ 3960019 w 7629525"/>
              <a:gd name="connsiteY13" fmla="*/ 7240 h 1390650"/>
              <a:gd name="connsiteX14" fmla="*/ 4046696 w 7629525"/>
              <a:gd name="connsiteY14" fmla="*/ 73915 h 1390650"/>
              <a:gd name="connsiteX15" fmla="*/ 4223862 w 7629525"/>
              <a:gd name="connsiteY15" fmla="*/ 813055 h 1390650"/>
              <a:gd name="connsiteX16" fmla="*/ 4375309 w 7629525"/>
              <a:gd name="connsiteY16" fmla="*/ 813055 h 1390650"/>
              <a:gd name="connsiteX17" fmla="*/ 4530566 w 7629525"/>
              <a:gd name="connsiteY17" fmla="*/ 450152 h 1390650"/>
              <a:gd name="connsiteX18" fmla="*/ 4614387 w 7629525"/>
              <a:gd name="connsiteY18" fmla="*/ 397765 h 1390650"/>
              <a:gd name="connsiteX19" fmla="*/ 4693444 w 7629525"/>
              <a:gd name="connsiteY19" fmla="*/ 457772 h 1390650"/>
              <a:gd name="connsiteX20" fmla="*/ 4852512 w 7629525"/>
              <a:gd name="connsiteY20" fmla="*/ 946405 h 1390650"/>
              <a:gd name="connsiteX21" fmla="*/ 5004912 w 7629525"/>
              <a:gd name="connsiteY21" fmla="*/ 78677 h 1390650"/>
              <a:gd name="connsiteX22" fmla="*/ 5086826 w 7629525"/>
              <a:gd name="connsiteY22" fmla="*/ 7240 h 1390650"/>
              <a:gd name="connsiteX23" fmla="*/ 5174456 w 7629525"/>
              <a:gd name="connsiteY23" fmla="*/ 71057 h 1390650"/>
              <a:gd name="connsiteX24" fmla="*/ 5379244 w 7629525"/>
              <a:gd name="connsiteY24" fmla="*/ 832105 h 1390650"/>
              <a:gd name="connsiteX25" fmla="*/ 7627144 w 7629525"/>
              <a:gd name="connsiteY25" fmla="*/ 832105 h 1390650"/>
              <a:gd name="connsiteX26" fmla="*/ 7627144 w 7629525"/>
              <a:gd name="connsiteY26" fmla="*/ 1005460 h 1390650"/>
              <a:gd name="connsiteX27" fmla="*/ 5311617 w 7629525"/>
              <a:gd name="connsiteY27" fmla="*/ 1005460 h 1390650"/>
              <a:gd name="connsiteX28" fmla="*/ 5227796 w 7629525"/>
              <a:gd name="connsiteY28" fmla="*/ 941642 h 1390650"/>
              <a:gd name="connsiteX29" fmla="*/ 5106829 w 7629525"/>
              <a:gd name="connsiteY29" fmla="*/ 493967 h 1390650"/>
              <a:gd name="connsiteX30" fmla="*/ 4962049 w 7629525"/>
              <a:gd name="connsiteY30" fmla="*/ 1319785 h 1390650"/>
              <a:gd name="connsiteX31" fmla="*/ 4882991 w 7629525"/>
              <a:gd name="connsiteY31" fmla="*/ 1391222 h 1390650"/>
              <a:gd name="connsiteX32" fmla="*/ 4794409 w 7629525"/>
              <a:gd name="connsiteY32" fmla="*/ 1331215 h 1390650"/>
              <a:gd name="connsiteX33" fmla="*/ 4598194 w 7629525"/>
              <a:gd name="connsiteY33" fmla="*/ 730187 h 1390650"/>
              <a:gd name="connsiteX34" fmla="*/ 4511516 w 7629525"/>
              <a:gd name="connsiteY34" fmla="*/ 933070 h 1390650"/>
              <a:gd name="connsiteX35" fmla="*/ 4431506 w 7629525"/>
              <a:gd name="connsiteY35" fmla="*/ 985457 h 1390650"/>
              <a:gd name="connsiteX36" fmla="*/ 4155281 w 7629525"/>
              <a:gd name="connsiteY36" fmla="*/ 985457 h 1390650"/>
              <a:gd name="connsiteX37" fmla="*/ 4070509 w 7629525"/>
              <a:gd name="connsiteY37" fmla="*/ 918782 h 1390650"/>
              <a:gd name="connsiteX38" fmla="*/ 3975259 w 7629525"/>
              <a:gd name="connsiteY38" fmla="*/ 520637 h 1390650"/>
              <a:gd name="connsiteX39" fmla="*/ 3835241 w 7629525"/>
              <a:gd name="connsiteY39" fmla="*/ 1318832 h 1390650"/>
              <a:gd name="connsiteX40" fmla="*/ 3756184 w 7629525"/>
              <a:gd name="connsiteY40" fmla="*/ 1390270 h 1390650"/>
              <a:gd name="connsiteX41" fmla="*/ 3749516 w 7629525"/>
              <a:gd name="connsiteY41" fmla="*/ 1391222 h 139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629525" h="1390650">
                <a:moveTo>
                  <a:pt x="3749516" y="1391222"/>
                </a:moveTo>
                <a:cubicBezTo>
                  <a:pt x="3712369" y="1391222"/>
                  <a:pt x="3679031" y="1367410"/>
                  <a:pt x="3667601" y="1331215"/>
                </a:cubicBezTo>
                <a:lnTo>
                  <a:pt x="3477101" y="754000"/>
                </a:lnTo>
                <a:lnTo>
                  <a:pt x="3404711" y="923545"/>
                </a:lnTo>
                <a:cubicBezTo>
                  <a:pt x="3391376" y="954977"/>
                  <a:pt x="3359944" y="975932"/>
                  <a:pt x="3324701" y="975932"/>
                </a:cubicBezTo>
                <a:lnTo>
                  <a:pt x="7144" y="975932"/>
                </a:lnTo>
                <a:lnTo>
                  <a:pt x="7144" y="802577"/>
                </a:lnTo>
                <a:lnTo>
                  <a:pt x="3267551" y="802577"/>
                </a:lnTo>
                <a:lnTo>
                  <a:pt x="3408521" y="474917"/>
                </a:lnTo>
                <a:cubicBezTo>
                  <a:pt x="3422809" y="441580"/>
                  <a:pt x="3456146" y="420625"/>
                  <a:pt x="3492341" y="422530"/>
                </a:cubicBezTo>
                <a:cubicBezTo>
                  <a:pt x="3528536" y="424435"/>
                  <a:pt x="3559969" y="448247"/>
                  <a:pt x="3571399" y="482537"/>
                </a:cubicBezTo>
                <a:lnTo>
                  <a:pt x="3724751" y="949262"/>
                </a:lnTo>
                <a:lnTo>
                  <a:pt x="3877151" y="78677"/>
                </a:lnTo>
                <a:cubicBezTo>
                  <a:pt x="3883819" y="37720"/>
                  <a:pt x="3919061" y="8192"/>
                  <a:pt x="3960019" y="7240"/>
                </a:cubicBezTo>
                <a:cubicBezTo>
                  <a:pt x="4000976" y="6287"/>
                  <a:pt x="4037171" y="33910"/>
                  <a:pt x="4046696" y="73915"/>
                </a:cubicBezTo>
                <a:lnTo>
                  <a:pt x="4223862" y="813055"/>
                </a:lnTo>
                <a:lnTo>
                  <a:pt x="4375309" y="813055"/>
                </a:lnTo>
                <a:lnTo>
                  <a:pt x="4530566" y="450152"/>
                </a:lnTo>
                <a:cubicBezTo>
                  <a:pt x="4544854" y="416815"/>
                  <a:pt x="4578191" y="395860"/>
                  <a:pt x="4614387" y="397765"/>
                </a:cubicBezTo>
                <a:cubicBezTo>
                  <a:pt x="4650581" y="399670"/>
                  <a:pt x="4682014" y="423482"/>
                  <a:pt x="4693444" y="457772"/>
                </a:cubicBezTo>
                <a:lnTo>
                  <a:pt x="4852512" y="946405"/>
                </a:lnTo>
                <a:lnTo>
                  <a:pt x="5004912" y="78677"/>
                </a:lnTo>
                <a:cubicBezTo>
                  <a:pt x="5011579" y="38672"/>
                  <a:pt x="5045869" y="9145"/>
                  <a:pt x="5086826" y="7240"/>
                </a:cubicBezTo>
                <a:cubicBezTo>
                  <a:pt x="5127784" y="5335"/>
                  <a:pt x="5163979" y="32005"/>
                  <a:pt x="5174456" y="71057"/>
                </a:cubicBezTo>
                <a:lnTo>
                  <a:pt x="5379244" y="832105"/>
                </a:lnTo>
                <a:lnTo>
                  <a:pt x="7627144" y="832105"/>
                </a:lnTo>
                <a:lnTo>
                  <a:pt x="7627144" y="1005460"/>
                </a:lnTo>
                <a:lnTo>
                  <a:pt x="5311617" y="1005460"/>
                </a:lnTo>
                <a:cubicBezTo>
                  <a:pt x="5272564" y="1005460"/>
                  <a:pt x="5238274" y="978790"/>
                  <a:pt x="5227796" y="941642"/>
                </a:cubicBezTo>
                <a:lnTo>
                  <a:pt x="5106829" y="493967"/>
                </a:lnTo>
                <a:lnTo>
                  <a:pt x="4962049" y="1319785"/>
                </a:lnTo>
                <a:cubicBezTo>
                  <a:pt x="4955381" y="1358837"/>
                  <a:pt x="4922044" y="1388365"/>
                  <a:pt x="4882991" y="1391222"/>
                </a:cubicBezTo>
                <a:cubicBezTo>
                  <a:pt x="4842987" y="1394080"/>
                  <a:pt x="4806791" y="1369315"/>
                  <a:pt x="4794409" y="1331215"/>
                </a:cubicBezTo>
                <a:lnTo>
                  <a:pt x="4598194" y="730187"/>
                </a:lnTo>
                <a:lnTo>
                  <a:pt x="4511516" y="933070"/>
                </a:lnTo>
                <a:cubicBezTo>
                  <a:pt x="4498181" y="964502"/>
                  <a:pt x="4466749" y="985457"/>
                  <a:pt x="4431506" y="985457"/>
                </a:cubicBezTo>
                <a:lnTo>
                  <a:pt x="4155281" y="985457"/>
                </a:lnTo>
                <a:cubicBezTo>
                  <a:pt x="4115276" y="985457"/>
                  <a:pt x="4080034" y="957835"/>
                  <a:pt x="4070509" y="918782"/>
                </a:cubicBezTo>
                <a:lnTo>
                  <a:pt x="3975259" y="520637"/>
                </a:lnTo>
                <a:lnTo>
                  <a:pt x="3835241" y="1318832"/>
                </a:lnTo>
                <a:cubicBezTo>
                  <a:pt x="3828574" y="1357885"/>
                  <a:pt x="3796189" y="1387412"/>
                  <a:pt x="3756184" y="1390270"/>
                </a:cubicBezTo>
                <a:cubicBezTo>
                  <a:pt x="3754279" y="1391222"/>
                  <a:pt x="3752374" y="1391222"/>
                  <a:pt x="3749516" y="1391222"/>
                </a:cubicBezTo>
                <a:close/>
              </a:path>
            </a:pathLst>
          </a:custGeom>
          <a:solidFill>
            <a:schemeClr val="bg1">
              <a:lumMod val="75000"/>
            </a:schemeClr>
          </a:solidFill>
          <a:ln w="9525" cap="flat">
            <a:noFill/>
            <a:prstDash val="solid"/>
            <a:miter/>
          </a:ln>
        </p:spPr>
        <p:txBody>
          <a:bodyPr rtlCol="0" anchor="ct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 name="椭圆 9"/>
          <p:cNvSpPr/>
          <p:nvPr/>
        </p:nvSpPr>
        <p:spPr>
          <a:xfrm>
            <a:off x="3149991" y="2214989"/>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1</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2" name="椭圆 11"/>
          <p:cNvSpPr/>
          <p:nvPr/>
        </p:nvSpPr>
        <p:spPr>
          <a:xfrm>
            <a:off x="3620307" y="3218183"/>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2</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5" name="椭圆 14"/>
          <p:cNvSpPr/>
          <p:nvPr/>
        </p:nvSpPr>
        <p:spPr>
          <a:xfrm>
            <a:off x="3149991" y="4213207"/>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3</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4" name="标题 3"/>
          <p:cNvSpPr>
            <a:spLocks noGrp="1"/>
          </p:cNvSpPr>
          <p:nvPr>
            <p:ph type="title"/>
          </p:nvPr>
        </p:nvSpPr>
        <p:spPr>
          <a:xfrm>
            <a:off x="1341437" y="260213"/>
            <a:ext cx="10850563" cy="663575"/>
          </a:xfrm>
        </p:spPr>
        <p:txBody>
          <a:bodyPr/>
          <a:lstStyle/>
          <a:p>
            <a:r>
              <a:rPr lang="zh-CN" altLang="en-US" sz="2800" dirty="0"/>
              <a:t>研究背景</a:t>
            </a:r>
          </a:p>
        </p:txBody>
      </p:sp>
      <p:pic>
        <p:nvPicPr>
          <p:cNvPr id="6" name="图片 5" descr="图片包含 餐桌, 人员, 室内, 人物&#10;&#10;已生成极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1437" y="2433399"/>
            <a:ext cx="2278870" cy="1991202"/>
          </a:xfrm>
          <a:prstGeom prst="ellipse">
            <a:avLst/>
          </a:prstGeom>
        </p:spPr>
      </p:pic>
      <p:sp>
        <p:nvSpPr>
          <p:cNvPr id="3" name="矩形 2">
            <a:extLst>
              <a:ext uri="{FF2B5EF4-FFF2-40B4-BE49-F238E27FC236}">
                <a16:creationId xmlns="" xmlns:a16="http://schemas.microsoft.com/office/drawing/2014/main" id="{AD0FD0F9-9367-4D35-A9C0-501EC3F1185F}"/>
              </a:ext>
            </a:extLst>
          </p:cNvPr>
          <p:cNvSpPr/>
          <p:nvPr/>
        </p:nvSpPr>
        <p:spPr>
          <a:xfrm>
            <a:off x="4507626" y="1220921"/>
            <a:ext cx="7332937" cy="4458400"/>
          </a:xfrm>
          <a:prstGeom prst="rect">
            <a:avLst/>
          </a:prstGeom>
        </p:spPr>
        <p:txBody>
          <a:bodyPr wrap="square">
            <a:spAutoFit/>
          </a:bodyPr>
          <a:lstStyle/>
          <a:p>
            <a:pPr>
              <a:lnSpc>
                <a:spcPct val="150000"/>
              </a:lnSpc>
            </a:pPr>
            <a:r>
              <a:rPr lang="en-US" altLang="zh-CN" sz="2400" dirty="0"/>
              <a:t>          </a:t>
            </a:r>
            <a:r>
              <a:rPr lang="zh-CN" altLang="zh-CN" sz="2400" dirty="0"/>
              <a:t>我国自改革开放以来，市场经济体制不断完善，经济与社会的发展都取得了非常大的成就，人民的生活水平也得到了显著的提高。消费作为经济社会发展的动力，在推动经济发展中起着很重要的作用。</a:t>
            </a:r>
            <a:endParaRPr lang="en-US" altLang="zh-CN" sz="2400" dirty="0"/>
          </a:p>
          <a:p>
            <a:pPr>
              <a:lnSpc>
                <a:spcPct val="150000"/>
              </a:lnSpc>
            </a:pPr>
            <a:r>
              <a:rPr lang="en-US" altLang="zh-CN" sz="2400" dirty="0"/>
              <a:t>          </a:t>
            </a:r>
            <a:r>
              <a:rPr lang="zh-CN" altLang="zh-CN" sz="2400" dirty="0"/>
              <a:t>要刺激消费、扩大内需就必须要找到影响我国居民消费水平的关键因素，并找出其中的规律</a:t>
            </a:r>
            <a:r>
              <a:rPr lang="zh-CN" altLang="en-US" sz="2400" dirty="0"/>
              <a:t>。而且，提高我国居民消费水平有利于促进国家的发展，</a:t>
            </a:r>
            <a:r>
              <a:rPr lang="zh-CN" altLang="zh-CN" sz="2400" dirty="0"/>
              <a:t>因此研究居民消费水平的变化具有十分重要的意义。</a:t>
            </a:r>
          </a:p>
        </p:txBody>
      </p:sp>
    </p:spTree>
  </p:cSld>
  <p:clrMapOvr>
    <a:masterClrMapping/>
  </p:clrMapOvr>
  <p:transition spd="slow" advTm="3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研究材料和方法</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指标确定</a:t>
            </a:r>
          </a:p>
        </p:txBody>
      </p:sp>
      <p:sp>
        <p:nvSpPr>
          <p:cNvPr id="3" name="矩形 2">
            <a:extLst>
              <a:ext uri="{FF2B5EF4-FFF2-40B4-BE49-F238E27FC236}">
                <a16:creationId xmlns="" xmlns:a16="http://schemas.microsoft.com/office/drawing/2014/main" id="{D1642509-9174-4D7C-99B0-A823F1B562CE}"/>
              </a:ext>
            </a:extLst>
          </p:cNvPr>
          <p:cNvSpPr/>
          <p:nvPr/>
        </p:nvSpPr>
        <p:spPr>
          <a:xfrm>
            <a:off x="967762" y="1478670"/>
            <a:ext cx="10256475" cy="3453638"/>
          </a:xfrm>
          <a:prstGeom prst="rect">
            <a:avLst/>
          </a:prstGeom>
        </p:spPr>
        <p:txBody>
          <a:bodyPr wrap="square">
            <a:spAutoFit/>
          </a:bodyPr>
          <a:lstStyle/>
          <a:p>
            <a:pPr>
              <a:lnSpc>
                <a:spcPct val="120000"/>
              </a:lnSpc>
              <a:buClr>
                <a:schemeClr val="accent1"/>
              </a:buClr>
            </a:pPr>
            <a:r>
              <a:rPr lang="en-US" altLang="zh-CN" sz="2300" dirty="0"/>
              <a:t>           </a:t>
            </a:r>
            <a:r>
              <a:rPr lang="zh-CN" altLang="zh-CN" sz="2300" dirty="0"/>
              <a:t>王吉恒</a:t>
            </a:r>
            <a:r>
              <a:rPr lang="zh-CN" altLang="en-US" sz="2300" dirty="0"/>
              <a:t>等人</a:t>
            </a:r>
            <a:r>
              <a:rPr lang="zh-CN" altLang="zh-CN" sz="2300" dirty="0"/>
              <a:t>在《论我国居民消费水平的影响因素</a:t>
            </a:r>
            <a:r>
              <a:rPr lang="en-US" altLang="zh-CN" sz="2300" dirty="0"/>
              <a:t>》</a:t>
            </a:r>
            <a:r>
              <a:rPr lang="zh-CN" altLang="en-US" sz="2300" dirty="0"/>
              <a:t>一</a:t>
            </a:r>
            <a:r>
              <a:rPr lang="zh-CN" altLang="zh-CN" sz="2300" dirty="0"/>
              <a:t>文中指出国民生产总值、居民收入和储蓄、通货膨胀和社会保障等都是影响我国居民消费水平的重要因素。</a:t>
            </a:r>
            <a:endParaRPr lang="en-US" altLang="zh-CN" sz="2300" dirty="0"/>
          </a:p>
          <a:p>
            <a:pPr>
              <a:lnSpc>
                <a:spcPct val="120000"/>
              </a:lnSpc>
              <a:buClr>
                <a:schemeClr val="accent1"/>
              </a:buClr>
            </a:pPr>
            <a:r>
              <a:rPr lang="en-US" altLang="zh-CN" sz="2300" dirty="0"/>
              <a:t>          </a:t>
            </a:r>
            <a:r>
              <a:rPr lang="zh-CN" altLang="zh-CN" sz="2300" dirty="0"/>
              <a:t>刘慧敏在《我国居民消费水平影响因素的实证分析》中采用了人均国内生产总值、居民可支配收入、物价水平等因素进行居民消费水平的研究。</a:t>
            </a:r>
            <a:endParaRPr lang="en-US" altLang="zh-CN" sz="2300" dirty="0"/>
          </a:p>
          <a:p>
            <a:pPr>
              <a:lnSpc>
                <a:spcPct val="120000"/>
              </a:lnSpc>
              <a:buClr>
                <a:schemeClr val="accent1"/>
              </a:buClr>
            </a:pPr>
            <a:r>
              <a:rPr lang="en-US" altLang="zh-CN" sz="2300" dirty="0"/>
              <a:t>          </a:t>
            </a:r>
            <a:r>
              <a:rPr lang="zh-CN" altLang="zh-CN" sz="2300" dirty="0"/>
              <a:t>在前人研究的基础上，本文决定选取</a:t>
            </a:r>
            <a:r>
              <a:rPr lang="zh-CN" altLang="en-US" sz="2300" dirty="0"/>
              <a:t>居民平均消费水平绝对数</a:t>
            </a:r>
            <a:r>
              <a:rPr lang="zh-CN" altLang="zh-CN" sz="2300" dirty="0"/>
              <a:t>、物价指数、进口总额、职工</a:t>
            </a:r>
            <a:r>
              <a:rPr lang="zh-CN" altLang="en-US" sz="2300" dirty="0"/>
              <a:t>平均</a:t>
            </a:r>
            <a:r>
              <a:rPr lang="zh-CN" altLang="zh-CN" sz="2300" dirty="0"/>
              <a:t>工资、</a:t>
            </a:r>
            <a:r>
              <a:rPr lang="zh-CN" altLang="en-US" sz="2300" dirty="0"/>
              <a:t>居民平均储蓄增加额</a:t>
            </a:r>
            <a:r>
              <a:rPr lang="zh-CN" altLang="zh-CN" sz="2300" dirty="0"/>
              <a:t>以及</a:t>
            </a:r>
            <a:r>
              <a:rPr lang="zh-CN" altLang="en-US" sz="2300" dirty="0"/>
              <a:t>人均国内生产总值</a:t>
            </a:r>
            <a:r>
              <a:rPr lang="zh-CN" altLang="zh-CN" sz="2300" dirty="0"/>
              <a:t>为变量</a:t>
            </a:r>
            <a:r>
              <a:rPr lang="zh-CN" altLang="en-US" sz="2300" dirty="0"/>
              <a:t>指标</a:t>
            </a:r>
            <a:r>
              <a:rPr lang="zh-CN" altLang="zh-CN" sz="2300" dirty="0"/>
              <a:t>进行分析研究。</a:t>
            </a:r>
          </a:p>
        </p:txBody>
      </p:sp>
      <p:sp>
        <p:nvSpPr>
          <p:cNvPr id="7" name="圆角矩形 8">
            <a:extLst>
              <a:ext uri="{FF2B5EF4-FFF2-40B4-BE49-F238E27FC236}">
                <a16:creationId xmlns="" xmlns:a16="http://schemas.microsoft.com/office/drawing/2014/main" id="{01001BF3-9490-4171-91F7-FD59BF8D8AF1}"/>
              </a:ext>
            </a:extLst>
          </p:cNvPr>
          <p:cNvSpPr/>
          <p:nvPr/>
        </p:nvSpPr>
        <p:spPr>
          <a:xfrm>
            <a:off x="3543300" y="1905000"/>
            <a:ext cx="4622800" cy="4191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9">
            <a:extLst>
              <a:ext uri="{FF2B5EF4-FFF2-40B4-BE49-F238E27FC236}">
                <a16:creationId xmlns="" xmlns:a16="http://schemas.microsoft.com/office/drawing/2014/main" id="{90C7E10B-FC1C-43F1-B4D0-81F9B253D5B0}"/>
              </a:ext>
            </a:extLst>
          </p:cNvPr>
          <p:cNvSpPr/>
          <p:nvPr/>
        </p:nvSpPr>
        <p:spPr>
          <a:xfrm>
            <a:off x="2929624" y="3136900"/>
            <a:ext cx="5363475" cy="4445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7404079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变量说明</a:t>
            </a:r>
          </a:p>
        </p:txBody>
      </p:sp>
      <mc:AlternateContent xmlns:mc="http://schemas.openxmlformats.org/markup-compatibility/2006" xmlns:a14="http://schemas.microsoft.com/office/drawing/2010/main">
        <mc:Choice Requires="a14">
          <p:sp>
            <p:nvSpPr>
              <p:cNvPr id="6" name="矩形 5">
                <a:extLst>
                  <a:ext uri="{FF2B5EF4-FFF2-40B4-BE49-F238E27FC236}">
                    <a16:creationId xmlns="" xmlns:a16="http://schemas.microsoft.com/office/drawing/2014/main" id="{DC54C093-B042-42DB-9270-DA1B426B8713}"/>
                  </a:ext>
                </a:extLst>
              </p:cNvPr>
              <p:cNvSpPr/>
              <p:nvPr/>
            </p:nvSpPr>
            <p:spPr>
              <a:xfrm>
                <a:off x="960065" y="1941632"/>
                <a:ext cx="8260597" cy="3970318"/>
              </a:xfrm>
              <a:prstGeom prst="rect">
                <a:avLst/>
              </a:prstGeom>
            </p:spPr>
            <p:txBody>
              <a:bodyPr wrap="square">
                <a:spAutoFit/>
              </a:bodyPr>
              <a:lstStyle/>
              <a:p>
                <a:pPr marL="342900" indent="-342900">
                  <a:lnSpc>
                    <a:spcPct val="150000"/>
                  </a:lnSpc>
                  <a:buClr>
                    <a:schemeClr val="accent1"/>
                  </a:buClr>
                  <a:buFont typeface="Wingdings" panose="05000000000000000000" pitchFamily="2" charset="2"/>
                  <a:buChar char="l"/>
                </a:pPr>
                <a:r>
                  <a:rPr lang="zh-CN" altLang="en-US" sz="2400" dirty="0">
                    <a:latin typeface="+mn-ea"/>
                  </a:rPr>
                  <a:t>居民平均消费水平绝对数 </a:t>
                </a:r>
                <a14:m>
                  <m:oMath xmlns:m="http://schemas.openxmlformats.org/officeDocument/2006/math">
                    <m:r>
                      <m:rPr>
                        <m:sty m:val="p"/>
                      </m:rPr>
                      <a:rPr lang="en-US" altLang="zh-CN" sz="2400" b="0" i="0" smtClean="0">
                        <a:latin typeface="Cambria Math" panose="02040503050406030204" pitchFamily="18" charset="0"/>
                      </a:rPr>
                      <m:t>Y</m:t>
                    </m:r>
                  </m:oMath>
                </a14:m>
                <a:r>
                  <a:rPr lang="zh-CN" altLang="en-US" sz="2400" dirty="0">
                    <a:latin typeface="+mn-ea"/>
                  </a:rPr>
                  <a:t>（单位：元）</a:t>
                </a:r>
                <a:endParaRPr lang="en-US" altLang="zh-CN" sz="2400" dirty="0">
                  <a:latin typeface="+mn-ea"/>
                </a:endParaRPr>
              </a:p>
              <a:p>
                <a:pPr marL="342900" indent="-342900">
                  <a:lnSpc>
                    <a:spcPct val="150000"/>
                  </a:lnSpc>
                  <a:buClr>
                    <a:schemeClr val="accent1"/>
                  </a:buClr>
                  <a:buFont typeface="Wingdings" panose="05000000000000000000" pitchFamily="2" charset="2"/>
                  <a:buChar char="l"/>
                </a:pPr>
                <a:r>
                  <a:rPr lang="zh-CN" altLang="en-US" sz="2400" dirty="0"/>
                  <a:t>物价指数 </a:t>
                </a:r>
                <a14:m>
                  <m:oMath xmlns:m="http://schemas.openxmlformats.org/officeDocument/2006/math">
                    <m:sSub>
                      <m:sSubPr>
                        <m:ctrlPr>
                          <a:rPr lang="en-US" altLang="zh-CN" sz="2400" i="1" smtClean="0">
                            <a:latin typeface="Cambria Math" panose="02040503050406030204" pitchFamily="18" charset="0"/>
                          </a:rPr>
                        </m:ctrlPr>
                      </m:sSubPr>
                      <m:e>
                        <m:r>
                          <m:rPr>
                            <m:sty m:val="p"/>
                          </m:rPr>
                          <a:rPr lang="en-US" altLang="zh-CN" sz="2400" b="0" i="0" smtClean="0">
                            <a:latin typeface="Cambria Math" panose="02040503050406030204" pitchFamily="18" charset="0"/>
                          </a:rPr>
                          <m:t>X</m:t>
                        </m:r>
                      </m:e>
                      <m:sub>
                        <m:r>
                          <a:rPr lang="en-US" altLang="zh-CN" sz="2400" b="0" i="0" smtClean="0">
                            <a:latin typeface="Cambria Math" panose="02040503050406030204" pitchFamily="18" charset="0"/>
                          </a:rPr>
                          <m:t>1</m:t>
                        </m:r>
                      </m:sub>
                    </m:sSub>
                    <m:r>
                      <a:rPr lang="en-US" altLang="zh-CN" sz="2400" i="1">
                        <a:latin typeface="Cambria Math" panose="02040503050406030204" pitchFamily="18" charset="0"/>
                      </a:rPr>
                      <m:t> </m:t>
                    </m:r>
                  </m:oMath>
                </a14:m>
                <a:r>
                  <a:rPr lang="zh-CN" altLang="en-US" sz="2400" dirty="0"/>
                  <a:t>（单位：百分之）</a:t>
                </a:r>
                <a:endParaRPr lang="en-US" altLang="zh-CN" sz="2400" dirty="0"/>
              </a:p>
              <a:p>
                <a:pPr marL="342900" indent="-342900">
                  <a:lnSpc>
                    <a:spcPct val="150000"/>
                  </a:lnSpc>
                  <a:buClr>
                    <a:schemeClr val="accent1"/>
                  </a:buClr>
                  <a:buFont typeface="Wingdings" panose="05000000000000000000" pitchFamily="2" charset="2"/>
                  <a:buChar char="l"/>
                </a:pPr>
                <a:r>
                  <a:rPr lang="zh-CN" altLang="en-US" sz="2400" dirty="0">
                    <a:latin typeface="+mn-ea"/>
                  </a:rPr>
                  <a:t>进口总额 </a:t>
                </a:r>
                <a14:m>
                  <m:oMath xmlns:m="http://schemas.openxmlformats.org/officeDocument/2006/math">
                    <m:sSub>
                      <m:sSubPr>
                        <m:ctrlPr>
                          <a:rPr lang="en-US" altLang="zh-CN" sz="2400" i="1">
                            <a:latin typeface="Cambria Math" panose="02040503050406030204" pitchFamily="18" charset="0"/>
                          </a:rPr>
                        </m:ctrlPr>
                      </m:sSubPr>
                      <m:e>
                        <m:r>
                          <m:rPr>
                            <m:sty m:val="p"/>
                          </m:rPr>
                          <a:rPr lang="en-US" altLang="zh-CN" sz="2400">
                            <a:latin typeface="Cambria Math" panose="02040503050406030204" pitchFamily="18" charset="0"/>
                          </a:rPr>
                          <m:t>X</m:t>
                        </m:r>
                      </m:e>
                      <m:sub>
                        <m:r>
                          <a:rPr lang="en-US" altLang="zh-CN" sz="2400" b="0" i="0" smtClean="0">
                            <a:latin typeface="Cambria Math" panose="02040503050406030204" pitchFamily="18" charset="0"/>
                          </a:rPr>
                          <m:t>2</m:t>
                        </m:r>
                      </m:sub>
                    </m:sSub>
                  </m:oMath>
                </a14:m>
                <a:r>
                  <a:rPr lang="zh-CN" altLang="en-US" sz="2400" dirty="0">
                    <a:latin typeface="+mn-ea"/>
                  </a:rPr>
                  <a:t>（单位：亿元）</a:t>
                </a:r>
                <a:endParaRPr lang="en-US" altLang="zh-CN" sz="2400" dirty="0">
                  <a:latin typeface="+mn-ea"/>
                </a:endParaRPr>
              </a:p>
              <a:p>
                <a:pPr marL="342900" indent="-342900">
                  <a:lnSpc>
                    <a:spcPct val="150000"/>
                  </a:lnSpc>
                  <a:buClr>
                    <a:schemeClr val="accent1"/>
                  </a:buClr>
                  <a:buFont typeface="Wingdings" panose="05000000000000000000" pitchFamily="2" charset="2"/>
                  <a:buChar char="l"/>
                </a:pPr>
                <a:r>
                  <a:rPr lang="zh-CN" altLang="en-US" sz="2400" dirty="0">
                    <a:latin typeface="+mn-ea"/>
                  </a:rPr>
                  <a:t>职工平均工资 </a:t>
                </a:r>
                <a14:m>
                  <m:oMath xmlns:m="http://schemas.openxmlformats.org/officeDocument/2006/math">
                    <m:sSub>
                      <m:sSubPr>
                        <m:ctrlPr>
                          <a:rPr lang="en-US" altLang="zh-CN" sz="2400" i="1">
                            <a:latin typeface="Cambria Math" panose="02040503050406030204" pitchFamily="18" charset="0"/>
                          </a:rPr>
                        </m:ctrlPr>
                      </m:sSubPr>
                      <m:e>
                        <m:r>
                          <m:rPr>
                            <m:sty m:val="p"/>
                          </m:rPr>
                          <a:rPr lang="en-US" altLang="zh-CN" sz="2400">
                            <a:latin typeface="Cambria Math" panose="02040503050406030204" pitchFamily="18" charset="0"/>
                          </a:rPr>
                          <m:t>X</m:t>
                        </m:r>
                      </m:e>
                      <m:sub>
                        <m:r>
                          <a:rPr lang="en-US" altLang="zh-CN" sz="2400" b="0" i="0" smtClean="0">
                            <a:latin typeface="Cambria Math" panose="02040503050406030204" pitchFamily="18" charset="0"/>
                          </a:rPr>
                          <m:t>3</m:t>
                        </m:r>
                      </m:sub>
                    </m:sSub>
                  </m:oMath>
                </a14:m>
                <a:r>
                  <a:rPr lang="zh-CN" altLang="en-US" sz="2400" dirty="0">
                    <a:latin typeface="+mn-ea"/>
                  </a:rPr>
                  <a:t>（单位：元）</a:t>
                </a:r>
                <a:r>
                  <a:rPr lang="en-US" altLang="zh-CN" sz="2400" dirty="0">
                    <a:latin typeface="+mn-ea"/>
                  </a:rPr>
                  <a:t>  </a:t>
                </a:r>
              </a:p>
              <a:p>
                <a:pPr marL="342900" indent="-342900">
                  <a:lnSpc>
                    <a:spcPct val="150000"/>
                  </a:lnSpc>
                  <a:buClr>
                    <a:schemeClr val="accent1"/>
                  </a:buClr>
                  <a:buFont typeface="Wingdings" panose="05000000000000000000" pitchFamily="2" charset="2"/>
                  <a:buChar char="l"/>
                </a:pPr>
                <a:r>
                  <a:rPr lang="zh-CN" altLang="en-US" sz="2400" dirty="0">
                    <a:latin typeface="+mn-ea"/>
                  </a:rPr>
                  <a:t>居民平均储蓄增加额 </a:t>
                </a:r>
                <a14:m>
                  <m:oMath xmlns:m="http://schemas.openxmlformats.org/officeDocument/2006/math">
                    <m:sSub>
                      <m:sSubPr>
                        <m:ctrlPr>
                          <a:rPr lang="en-US" altLang="zh-CN" sz="2400" i="1">
                            <a:latin typeface="Cambria Math" panose="02040503050406030204" pitchFamily="18" charset="0"/>
                          </a:rPr>
                        </m:ctrlPr>
                      </m:sSubPr>
                      <m:e>
                        <m:r>
                          <m:rPr>
                            <m:sty m:val="p"/>
                          </m:rPr>
                          <a:rPr lang="en-US" altLang="zh-CN" sz="2400">
                            <a:latin typeface="Cambria Math" panose="02040503050406030204" pitchFamily="18" charset="0"/>
                          </a:rPr>
                          <m:t>X</m:t>
                        </m:r>
                      </m:e>
                      <m:sub>
                        <m:r>
                          <a:rPr lang="en-US" altLang="zh-CN" sz="2400" b="0" i="0" smtClean="0">
                            <a:latin typeface="Cambria Math" panose="02040503050406030204" pitchFamily="18" charset="0"/>
                          </a:rPr>
                          <m:t>4</m:t>
                        </m:r>
                      </m:sub>
                    </m:sSub>
                  </m:oMath>
                </a14:m>
                <a:r>
                  <a:rPr lang="zh-CN" altLang="en-US" sz="2400" dirty="0">
                    <a:latin typeface="+mn-ea"/>
                  </a:rPr>
                  <a:t>（单位：亿元）</a:t>
                </a:r>
                <a:endParaRPr lang="en-US" altLang="zh-CN" sz="2400" dirty="0">
                  <a:latin typeface="+mn-ea"/>
                </a:endParaRPr>
              </a:p>
              <a:p>
                <a:pPr marL="342900" indent="-342900">
                  <a:lnSpc>
                    <a:spcPct val="150000"/>
                  </a:lnSpc>
                  <a:buClr>
                    <a:schemeClr val="accent1"/>
                  </a:buClr>
                  <a:buFont typeface="Wingdings" panose="05000000000000000000" pitchFamily="2" charset="2"/>
                  <a:buChar char="l"/>
                </a:pPr>
                <a:r>
                  <a:rPr lang="zh-CN" altLang="en-US" sz="2400" dirty="0">
                    <a:latin typeface="+mn-ea"/>
                  </a:rPr>
                  <a:t>人均国内生产总值 </a:t>
                </a:r>
                <a14:m>
                  <m:oMath xmlns:m="http://schemas.openxmlformats.org/officeDocument/2006/math">
                    <m:sSub>
                      <m:sSubPr>
                        <m:ctrlPr>
                          <a:rPr lang="en-US" altLang="zh-CN" sz="2400" i="1">
                            <a:latin typeface="Cambria Math" panose="02040503050406030204" pitchFamily="18" charset="0"/>
                          </a:rPr>
                        </m:ctrlPr>
                      </m:sSubPr>
                      <m:e>
                        <m:r>
                          <m:rPr>
                            <m:sty m:val="p"/>
                          </m:rPr>
                          <a:rPr lang="en-US" altLang="zh-CN" sz="2400">
                            <a:latin typeface="Cambria Math" panose="02040503050406030204" pitchFamily="18" charset="0"/>
                          </a:rPr>
                          <m:t>X</m:t>
                        </m:r>
                      </m:e>
                      <m:sub>
                        <m:r>
                          <a:rPr lang="en-US" altLang="zh-CN" sz="2400" b="0" i="0" smtClean="0">
                            <a:latin typeface="Cambria Math" panose="02040503050406030204" pitchFamily="18" charset="0"/>
                          </a:rPr>
                          <m:t>5</m:t>
                        </m:r>
                      </m:sub>
                    </m:sSub>
                  </m:oMath>
                </a14:m>
                <a:r>
                  <a:rPr lang="zh-CN" altLang="en-US" sz="2400" dirty="0">
                    <a:latin typeface="+mn-ea"/>
                  </a:rPr>
                  <a:t>（单位：元）</a:t>
                </a:r>
                <a:r>
                  <a:rPr lang="en-US" altLang="zh-CN" sz="2400" dirty="0">
                    <a:latin typeface="+mn-ea"/>
                  </a:rPr>
                  <a:t>       </a:t>
                </a:r>
                <a:endParaRPr lang="zh-CN" altLang="zh-CN" sz="2400" dirty="0">
                  <a:latin typeface="+mn-ea"/>
                </a:endParaRPr>
              </a:p>
              <a:p>
                <a:pPr marL="342900" indent="-342900">
                  <a:lnSpc>
                    <a:spcPct val="150000"/>
                  </a:lnSpc>
                  <a:buClr>
                    <a:schemeClr val="accent1"/>
                  </a:buClr>
                  <a:buFont typeface="Wingdings" panose="05000000000000000000" pitchFamily="2" charset="2"/>
                  <a:buChar char="l"/>
                </a:pPr>
                <a:endParaRPr lang="en-US" altLang="zh-CN" sz="2400" dirty="0"/>
              </a:p>
            </p:txBody>
          </p:sp>
        </mc:Choice>
        <mc:Fallback xmlns="">
          <p:sp>
            <p:nvSpPr>
              <p:cNvPr id="6" name="矩形 5">
                <a:extLst>
                  <a:ext uri="{FF2B5EF4-FFF2-40B4-BE49-F238E27FC236}">
                    <a16:creationId xmlns:a16="http://schemas.microsoft.com/office/drawing/2014/main" id="{DC54C093-B042-42DB-9270-DA1B426B8713}"/>
                  </a:ext>
                </a:extLst>
              </p:cNvPr>
              <p:cNvSpPr>
                <a:spLocks noRot="1" noChangeAspect="1" noMove="1" noResize="1" noEditPoints="1" noAdjustHandles="1" noChangeArrowheads="1" noChangeShapeType="1" noTextEdit="1"/>
              </p:cNvSpPr>
              <p:nvPr/>
            </p:nvSpPr>
            <p:spPr>
              <a:xfrm>
                <a:off x="960065" y="1941632"/>
                <a:ext cx="8260597" cy="3970318"/>
              </a:xfrm>
              <a:prstGeom prst="rect">
                <a:avLst/>
              </a:prstGeom>
              <a:blipFill>
                <a:blip r:embed="rId2"/>
                <a:stretch>
                  <a:fillRect l="-95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38424134"/>
      </p:ext>
    </p:extLst>
  </p:cSld>
  <p:clrMapOvr>
    <a:masterClrMapping/>
  </p:clrMapOvr>
  <p:transition spd="slow" advTm="3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数据预处理</a:t>
            </a:r>
          </a:p>
        </p:txBody>
      </p:sp>
      <p:sp>
        <p:nvSpPr>
          <p:cNvPr id="4" name="文本框 3">
            <a:extLst>
              <a:ext uri="{FF2B5EF4-FFF2-40B4-BE49-F238E27FC236}">
                <a16:creationId xmlns="" xmlns:a16="http://schemas.microsoft.com/office/drawing/2014/main" id="{16DDA177-8884-4971-9F4A-25F1B58A9881}"/>
              </a:ext>
            </a:extLst>
          </p:cNvPr>
          <p:cNvSpPr txBox="1"/>
          <p:nvPr/>
        </p:nvSpPr>
        <p:spPr>
          <a:xfrm>
            <a:off x="841056" y="1961406"/>
            <a:ext cx="7998603" cy="1865126"/>
          </a:xfrm>
          <a:prstGeom prst="rect">
            <a:avLst/>
          </a:prstGeom>
          <a:noFill/>
        </p:spPr>
        <p:txBody>
          <a:bodyPr wrap="square" rtlCol="0">
            <a:spAutoFit/>
          </a:bodyPr>
          <a:lstStyle/>
          <a:p>
            <a:pPr indent="457200">
              <a:lnSpc>
                <a:spcPct val="120000"/>
              </a:lnSpc>
            </a:pPr>
            <a:r>
              <a:rPr lang="zh-CN" altLang="en-US" sz="2400" dirty="0"/>
              <a:t>  观察得到的数据可以发现，在</a:t>
            </a:r>
            <a:r>
              <a:rPr lang="en-US" altLang="zh-CN" sz="2400" dirty="0">
                <a:latin typeface="Times New Roman" panose="02020603050405020304" pitchFamily="18" charset="0"/>
                <a:cs typeface="Times New Roman" panose="02020603050405020304" pitchFamily="18" charset="0"/>
              </a:rPr>
              <a:t>2015</a:t>
            </a:r>
            <a:r>
              <a:rPr lang="zh-CN" altLang="en-US" sz="2400" dirty="0"/>
              <a:t>年的数据样本中缺少了居民平均储蓄增加额这一变量的数值，考虑变量间都具有较强的线性相关性，所以采用回归的方法对数据进行了填补，结果如下：</a:t>
            </a:r>
          </a:p>
        </p:txBody>
      </p:sp>
      <p:pic>
        <p:nvPicPr>
          <p:cNvPr id="5" name="图片 4">
            <a:extLst>
              <a:ext uri="{FF2B5EF4-FFF2-40B4-BE49-F238E27FC236}">
                <a16:creationId xmlns="" xmlns:a16="http://schemas.microsoft.com/office/drawing/2014/main" id="{9AE7DF33-7867-461A-A056-D4F4FCB6468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9460" y="4151695"/>
            <a:ext cx="7593541" cy="858350"/>
          </a:xfrm>
          <a:prstGeom prst="rect">
            <a:avLst/>
          </a:prstGeom>
        </p:spPr>
      </p:pic>
      <p:sp>
        <p:nvSpPr>
          <p:cNvPr id="7" name="圆角矩形 7">
            <a:extLst>
              <a:ext uri="{FF2B5EF4-FFF2-40B4-BE49-F238E27FC236}">
                <a16:creationId xmlns="" xmlns:a16="http://schemas.microsoft.com/office/drawing/2014/main" id="{8BC1DE11-9C8F-41E9-86A6-61D676607FDF}"/>
              </a:ext>
            </a:extLst>
          </p:cNvPr>
          <p:cNvSpPr/>
          <p:nvPr/>
        </p:nvSpPr>
        <p:spPr>
          <a:xfrm>
            <a:off x="5532895" y="2893969"/>
            <a:ext cx="1477505" cy="406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9">
            <a:extLst>
              <a:ext uri="{FF2B5EF4-FFF2-40B4-BE49-F238E27FC236}">
                <a16:creationId xmlns="" xmlns:a16="http://schemas.microsoft.com/office/drawing/2014/main" id="{2D166DCC-2800-467A-9D2A-952722C084AB}"/>
              </a:ext>
            </a:extLst>
          </p:cNvPr>
          <p:cNvSpPr/>
          <p:nvPr/>
        </p:nvSpPr>
        <p:spPr>
          <a:xfrm>
            <a:off x="6114865" y="4401863"/>
            <a:ext cx="1301936" cy="51303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3725229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EC026C-BDE2-42FF-9B55-ADDC9C3EFFF8}"/>
              </a:ext>
            </a:extLst>
          </p:cNvPr>
          <p:cNvSpPr>
            <a:spLocks noGrp="1"/>
          </p:cNvSpPr>
          <p:nvPr>
            <p:ph type="title"/>
          </p:nvPr>
        </p:nvSpPr>
        <p:spPr/>
        <p:txBody>
          <a:bodyPr/>
          <a:lstStyle/>
          <a:p>
            <a:r>
              <a:rPr lang="zh-CN" altLang="en-US" dirty="0"/>
              <a:t>变量说明</a:t>
            </a:r>
          </a:p>
        </p:txBody>
      </p:sp>
      <mc:AlternateContent xmlns:mc="http://schemas.openxmlformats.org/markup-compatibility/2006" xmlns:a14="http://schemas.microsoft.com/office/drawing/2010/main">
        <mc:Choice Requires="a14">
          <p:sp>
            <p:nvSpPr>
              <p:cNvPr id="5" name="矩形 4">
                <a:extLst>
                  <a:ext uri="{FF2B5EF4-FFF2-40B4-BE49-F238E27FC236}">
                    <a16:creationId xmlns="" xmlns:a16="http://schemas.microsoft.com/office/drawing/2014/main" id="{1A70DE43-24E2-4A4E-BE6E-EB9995466B51}"/>
                  </a:ext>
                </a:extLst>
              </p:cNvPr>
              <p:cNvSpPr/>
              <p:nvPr/>
            </p:nvSpPr>
            <p:spPr>
              <a:xfrm>
                <a:off x="889460" y="1849351"/>
                <a:ext cx="7950200" cy="4681603"/>
              </a:xfrm>
              <a:prstGeom prst="rect">
                <a:avLst/>
              </a:prstGeom>
            </p:spPr>
            <p:txBody>
              <a:bodyPr wrap="square">
                <a:spAutoFit/>
              </a:bodyPr>
              <a:lstStyle/>
              <a:p>
                <a:pPr indent="457200" algn="just">
                  <a:lnSpc>
                    <a:spcPct val="150000"/>
                  </a:lnSpc>
                  <a:spcAft>
                    <a:spcPts val="0"/>
                  </a:spcAft>
                </a:pPr>
                <a:r>
                  <a:rPr lang="zh-CN" altLang="en-US" sz="2000" kern="100" dirty="0">
                    <a:effectLst/>
                    <a:latin typeface="+mn-ea"/>
                    <a:cs typeface="Times New Roman" panose="02020603050405020304" pitchFamily="18" charset="0"/>
                  </a:rPr>
                  <a:t> 原始数据中各变量的单位是不统一的，为了去除量纲，需要对进行缺失值填补后的数据进行标准化处理。</a:t>
                </a:r>
                <a:endParaRPr lang="en-US" altLang="zh-CN" sz="2000" kern="100" dirty="0">
                  <a:effectLst/>
                  <a:latin typeface="+mn-ea"/>
                  <a:cs typeface="Times New Roman" panose="02020603050405020304" pitchFamily="18" charset="0"/>
                </a:endParaRPr>
              </a:p>
              <a:p>
                <a:pPr indent="457200" algn="just">
                  <a:lnSpc>
                    <a:spcPct val="150000"/>
                  </a:lnSpc>
                  <a:spcAft>
                    <a:spcPts val="0"/>
                  </a:spcAft>
                </a:pPr>
                <a:r>
                  <a:rPr lang="en-US" altLang="zh-CN" sz="2000" kern="100" dirty="0">
                    <a:effectLst/>
                    <a:latin typeface="+mn-ea"/>
                    <a:cs typeface="Times New Roman" panose="02020603050405020304" pitchFamily="18" charset="0"/>
                  </a:rPr>
                  <a:t> </a:t>
                </a:r>
                <a:r>
                  <a:rPr lang="zh-CN" altLang="zh-CN" sz="2000" kern="100" dirty="0">
                    <a:effectLst/>
                    <a:latin typeface="+mn-ea"/>
                    <a:cs typeface="Times New Roman" panose="02020603050405020304" pitchFamily="18" charset="0"/>
                  </a:rPr>
                  <a:t>数据标准化的处理方法有</a:t>
                </a:r>
                <a:r>
                  <a:rPr lang="en-US" altLang="zh-CN" sz="2000" kern="100" dirty="0">
                    <a:effectLst/>
                    <a:latin typeface="Times New Roman" panose="02020603050405020304" pitchFamily="18" charset="0"/>
                    <a:cs typeface="Times New Roman" panose="02020603050405020304" pitchFamily="18" charset="0"/>
                  </a:rPr>
                  <a:t>Z-Score</a:t>
                </a:r>
                <a:r>
                  <a:rPr lang="zh-CN" altLang="zh-CN" sz="2000" kern="100" dirty="0">
                    <a:effectLst/>
                    <a:latin typeface="+mn-ea"/>
                    <a:cs typeface="Times New Roman" panose="02020603050405020304" pitchFamily="18" charset="0"/>
                  </a:rPr>
                  <a:t>值标准化、最小最大值标准化、归一化标准化等方法，但迄今尚未有通用的法则对标准化方法进行选择，所以本文采用最常用的</a:t>
                </a:r>
                <a:r>
                  <a:rPr lang="en-US" altLang="zh-CN" sz="2000" kern="100" dirty="0">
                    <a:effectLst/>
                    <a:latin typeface="Times New Roman" panose="02020603050405020304" pitchFamily="18" charset="0"/>
                    <a:cs typeface="Times New Roman" panose="02020603050405020304" pitchFamily="18" charset="0"/>
                  </a:rPr>
                  <a:t>Z-Score</a:t>
                </a:r>
                <a:r>
                  <a:rPr lang="zh-CN" altLang="zh-CN" sz="2000" kern="100" dirty="0">
                    <a:effectLst/>
                    <a:latin typeface="+mn-ea"/>
                    <a:cs typeface="Times New Roman" panose="02020603050405020304" pitchFamily="18" charset="0"/>
                  </a:rPr>
                  <a:t>值标准化方法，对原始数据进行标准化处理。</a:t>
                </a:r>
              </a:p>
              <a:p>
                <a:pPr indent="457200" algn="just">
                  <a:lnSpc>
                    <a:spcPct val="150000"/>
                  </a:lnSpc>
                  <a:spcAft>
                    <a:spcPts val="0"/>
                  </a:spcAft>
                </a:pPr>
                <a:r>
                  <a:rPr lang="en-US" altLang="zh-CN" sz="2000" kern="100" dirty="0">
                    <a:effectLst/>
                    <a:latin typeface="+mn-ea"/>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Z-Score</a:t>
                </a:r>
                <a:r>
                  <a:rPr lang="zh-CN" altLang="zh-CN" sz="2000" kern="100" dirty="0">
                    <a:effectLst/>
                    <a:latin typeface="+mn-ea"/>
                    <a:cs typeface="Times New Roman" panose="02020603050405020304" pitchFamily="18" charset="0"/>
                  </a:rPr>
                  <a:t>值标准化方法计算公式：</a:t>
                </a: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sSubSup>
                        <m:sSubSupPr>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𝑖</m:t>
                          </m:r>
                        </m:sub>
                        <m:sup>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m:t>
                          </m:r>
                        </m:sup>
                      </m:sSubSup>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d>
                            <m:dPr>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𝑥</m:t>
                                  </m:r>
                                </m:e>
                              </m:acc>
                            </m:e>
                          </m:d>
                        </m:num>
                        <m:den>
                          <m:r>
                            <a:rPr lang="en-US" altLang="zh-CN" sz="2000" i="1" kern="100">
                              <a:effectLst/>
                              <a:latin typeface="Cambria Math" panose="02040503050406030204" pitchFamily="18" charset="0"/>
                              <a:ea typeface="宋体" panose="02010600030101010101" pitchFamily="2" charset="-122"/>
                              <a:cs typeface="Times New Roman" panose="02020603050405020304" pitchFamily="18" charset="0"/>
                            </a:rPr>
                            <m:t>𝜎</m:t>
                          </m:r>
                        </m:den>
                      </m:f>
                    </m:oMath>
                  </m:oMathPara>
                </a14:m>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a:p>
                <a:pPr indent="304800" algn="just">
                  <a:lnSpc>
                    <a:spcPct val="150000"/>
                  </a:lnSpc>
                  <a:spcAft>
                    <a:spcPts val="0"/>
                  </a:spcAft>
                </a:pPr>
                <a:r>
                  <a:rPr lang="zh-CN" altLang="zh-CN" sz="2000" kern="100" dirty="0">
                    <a:effectLst/>
                    <a:latin typeface="Calibri" panose="020F0502020204030204" pitchFamily="34" charset="0"/>
                    <a:ea typeface="Adobe 楷体 Std R" panose="02020400000000000000" pitchFamily="18" charset="-122"/>
                    <a:cs typeface="Times New Roman" panose="02020603050405020304" pitchFamily="18" charset="0"/>
                  </a:rPr>
                  <a:t>（注：</a:t>
                </a:r>
                <a14:m>
                  <m:oMath xmlns:m="http://schemas.openxmlformats.org/officeDocument/2006/math">
                    <m:acc>
                      <m:accPr>
                        <m:chr m:val="̅"/>
                        <m:ctrlPr>
                          <a:rPr lang="zh-CN" altLang="zh-CN" sz="2000" i="1" kern="100">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100">
                            <a:effectLst/>
                            <a:latin typeface="Cambria Math" panose="02040503050406030204" pitchFamily="18" charset="0"/>
                            <a:ea typeface="Adobe 楷体 Std R" panose="02020400000000000000" pitchFamily="18" charset="-122"/>
                            <a:cs typeface="Times New Roman" panose="02020603050405020304" pitchFamily="18" charset="0"/>
                          </a:rPr>
                          <m:t>𝑥</m:t>
                        </m:r>
                      </m:e>
                    </m:acc>
                    <m:r>
                      <a:rPr lang="en-US" altLang="zh-CN" sz="2000" i="1" kern="100">
                        <a:effectLst/>
                        <a:latin typeface="Cambria Math" panose="02040503050406030204" pitchFamily="18" charset="0"/>
                        <a:ea typeface="Adobe 楷体 Std R" panose="02020400000000000000" pitchFamily="18" charset="-122"/>
                        <a:cs typeface="Times New Roman" panose="02020603050405020304" pitchFamily="18" charset="0"/>
                      </a:rPr>
                      <m:t> </m:t>
                    </m:r>
                  </m:oMath>
                </a14:m>
                <a:r>
                  <a:rPr lang="zh-CN" altLang="zh-CN" sz="2000" kern="100" dirty="0">
                    <a:effectLst/>
                    <a:latin typeface="Calibri" panose="020F0502020204030204" pitchFamily="34" charset="0"/>
                    <a:ea typeface="Adobe 楷体 Std R" panose="02020400000000000000" pitchFamily="18" charset="-122"/>
                    <a:cs typeface="Times New Roman" panose="02020603050405020304" pitchFamily="18" charset="0"/>
                  </a:rPr>
                  <a:t>表示均值，</a:t>
                </a:r>
                <a14:m>
                  <m:oMath xmlns:m="http://schemas.openxmlformats.org/officeDocument/2006/math">
                    <m:r>
                      <a:rPr lang="en-US" altLang="zh-CN" sz="2000" i="1" kern="100">
                        <a:effectLst/>
                        <a:latin typeface="Cambria Math" panose="02040503050406030204" pitchFamily="18" charset="0"/>
                        <a:ea typeface="Adobe 楷体 Std R" panose="02020400000000000000" pitchFamily="18" charset="-122"/>
                        <a:cs typeface="Times New Roman" panose="02020603050405020304" pitchFamily="18" charset="0"/>
                      </a:rPr>
                      <m:t>𝜎</m:t>
                    </m:r>
                    <m:r>
                      <a:rPr lang="en-US" altLang="zh-CN" sz="2000" i="1" kern="100">
                        <a:effectLst/>
                        <a:latin typeface="Cambria Math" panose="02040503050406030204" pitchFamily="18" charset="0"/>
                        <a:ea typeface="Adobe 楷体 Std R" panose="02020400000000000000" pitchFamily="18" charset="-122"/>
                        <a:cs typeface="Times New Roman" panose="02020603050405020304" pitchFamily="18" charset="0"/>
                      </a:rPr>
                      <m:t> </m:t>
                    </m:r>
                  </m:oMath>
                </a14:m>
                <a:r>
                  <a:rPr lang="zh-CN" altLang="zh-CN" sz="2000" kern="100" dirty="0">
                    <a:effectLst/>
                    <a:latin typeface="Calibri" panose="020F0502020204030204" pitchFamily="34" charset="0"/>
                    <a:ea typeface="Adobe 楷体 Std R" panose="02020400000000000000" pitchFamily="18" charset="-122"/>
                    <a:cs typeface="Times New Roman" panose="02020603050405020304" pitchFamily="18" charset="0"/>
                  </a:rPr>
                  <a:t>表示标准差）</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mc:Choice>
        <mc:Fallback xmlns="">
          <p:sp>
            <p:nvSpPr>
              <p:cNvPr id="5" name="矩形 4">
                <a:extLst>
                  <a:ext uri="{FF2B5EF4-FFF2-40B4-BE49-F238E27FC236}">
                    <a16:creationId xmlns:a16="http://schemas.microsoft.com/office/drawing/2014/main" id="{1A70DE43-24E2-4A4E-BE6E-EB9995466B51}"/>
                  </a:ext>
                </a:extLst>
              </p:cNvPr>
              <p:cNvSpPr>
                <a:spLocks noRot="1" noChangeAspect="1" noMove="1" noResize="1" noEditPoints="1" noAdjustHandles="1" noChangeArrowheads="1" noChangeShapeType="1" noTextEdit="1"/>
              </p:cNvSpPr>
              <p:nvPr/>
            </p:nvSpPr>
            <p:spPr>
              <a:xfrm>
                <a:off x="889460" y="1849351"/>
                <a:ext cx="7950200" cy="4681603"/>
              </a:xfrm>
              <a:prstGeom prst="rect">
                <a:avLst/>
              </a:prstGeom>
              <a:blipFill>
                <a:blip r:embed="rId2"/>
                <a:stretch>
                  <a:fillRect l="-844" r="-767" b="-26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60875281"/>
      </p:ext>
    </p:extLst>
  </p:cSld>
  <p:clrMapOvr>
    <a:masterClrMapping/>
  </p:clrMapOvr>
  <p:transition spd="slow" advTm="3000">
    <p:push dir="u"/>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90000" tIns="46800" rIns="90000" bIns="46800" rtlCol="0" anchor="ctr" anchorCtr="0">
        <a:normAutofit/>
      </a:bodyPr>
      <a:lstStyle>
        <a:defPPr algn="ct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37</TotalTime>
  <Words>1325</Words>
  <Application>Microsoft Office PowerPoint</Application>
  <PresentationFormat>宽屏</PresentationFormat>
  <Paragraphs>99</Paragraphs>
  <Slides>25</Slides>
  <Notes>7</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Adobe 楷体 Std R</vt:lpstr>
      <vt:lpstr>等线</vt:lpstr>
      <vt:lpstr>宋体</vt:lpstr>
      <vt:lpstr>微软雅黑</vt:lpstr>
      <vt:lpstr>站酷快乐体2016修订版</vt:lpstr>
      <vt:lpstr>Arial</vt:lpstr>
      <vt:lpstr>Calibri</vt:lpstr>
      <vt:lpstr>Cambria Math</vt:lpstr>
      <vt:lpstr>Perpetua</vt:lpstr>
      <vt:lpstr>Times New Roman</vt:lpstr>
      <vt:lpstr>Wingdings</vt:lpstr>
      <vt:lpstr>Wingdings 2</vt:lpstr>
      <vt:lpstr>千图网拥有20W+精美PPT模板 更多PPT模板下载至：www.58pic.com/office/ppt</vt:lpstr>
      <vt:lpstr> 123</vt:lpstr>
      <vt:lpstr>PowerPoint 演示文稿</vt:lpstr>
      <vt:lpstr>PowerPoint 演示文稿</vt:lpstr>
      <vt:lpstr>PowerPoint 演示文稿</vt:lpstr>
      <vt:lpstr>研究背景</vt:lpstr>
      <vt:lpstr>PowerPoint 演示文稿</vt:lpstr>
      <vt:lpstr>指标确定</vt:lpstr>
      <vt:lpstr>变量说明</vt:lpstr>
      <vt:lpstr>数据预处理</vt:lpstr>
      <vt:lpstr>变量说明</vt:lpstr>
      <vt:lpstr>描述性分析</vt:lpstr>
      <vt:lpstr>描述性分析</vt:lpstr>
      <vt:lpstr>描述性分析</vt:lpstr>
      <vt:lpstr>描述性分析</vt:lpstr>
      <vt:lpstr>模型假设与说明</vt:lpstr>
      <vt:lpstr>模型假设参数估计与显著性检验说明</vt:lpstr>
      <vt:lpstr>模型诊断</vt:lpstr>
      <vt:lpstr>模型多重共线性检验参数估计与显著性检验说明</vt:lpstr>
      <vt:lpstr>主成分分析法</vt:lpstr>
      <vt:lpstr>主成分分析</vt:lpstr>
      <vt:lpstr>新模型诊断</vt:lpstr>
      <vt:lpstr>模型预测</vt:lpstr>
      <vt:lpstr>模型预测</vt:lpstr>
      <vt:lpstr>PowerPoint 演示文稿</vt:lpstr>
      <vt:lpstr>结论与建议：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cpc</dc:creator>
  <cp:lastModifiedBy>admin</cp:lastModifiedBy>
  <cp:revision>131</cp:revision>
  <dcterms:created xsi:type="dcterms:W3CDTF">2018-04-25T14:27:00Z</dcterms:created>
  <dcterms:modified xsi:type="dcterms:W3CDTF">2020-09-06T01:35:52Z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2052-11.1.0.8214</vt:lpwstr>
  </property>
</Properties>
</file>