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theme/themeOverride12.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heme/themeOverride13.xml" ContentType="application/vnd.openxmlformats-officedocument.themeOverride+xml"/>
  <Override PartName="/ppt/notesSlides/notesSlide22.xml" ContentType="application/vnd.openxmlformats-officedocument.presentationml.notesSlide+xml"/>
  <Override PartName="/ppt/theme/themeOverride14.xml" ContentType="application/vnd.openxmlformats-officedocument.themeOverr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27"/>
  </p:notesMasterIdLst>
  <p:sldIdLst>
    <p:sldId id="339" r:id="rId3"/>
    <p:sldId id="258" r:id="rId4"/>
    <p:sldId id="257" r:id="rId5"/>
    <p:sldId id="295" r:id="rId6"/>
    <p:sldId id="319" r:id="rId7"/>
    <p:sldId id="307" r:id="rId8"/>
    <p:sldId id="324" r:id="rId9"/>
    <p:sldId id="325" r:id="rId10"/>
    <p:sldId id="326" r:id="rId11"/>
    <p:sldId id="327" r:id="rId12"/>
    <p:sldId id="328" r:id="rId13"/>
    <p:sldId id="329" r:id="rId14"/>
    <p:sldId id="330" r:id="rId15"/>
    <p:sldId id="331" r:id="rId16"/>
    <p:sldId id="332" r:id="rId17"/>
    <p:sldId id="333" r:id="rId18"/>
    <p:sldId id="334" r:id="rId19"/>
    <p:sldId id="335" r:id="rId20"/>
    <p:sldId id="336" r:id="rId21"/>
    <p:sldId id="338" r:id="rId22"/>
    <p:sldId id="337" r:id="rId23"/>
    <p:sldId id="320" r:id="rId24"/>
    <p:sldId id="310" r:id="rId25"/>
    <p:sldId id="340"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3172"/>
    <a:srgbClr val="FF9C00"/>
    <a:srgbClr val="FECB30"/>
    <a:srgbClr val="B23AF9"/>
    <a:srgbClr val="6F42FF"/>
    <a:srgbClr val="2AA1FF"/>
    <a:srgbClr val="1CAB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9" d="100"/>
          <a:sy n="49" d="100"/>
        </p:scale>
        <p:origin x="72" y="4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209957-232C-4C23-BD71-3CF7C12B4AAB}" type="datetimeFigureOut">
              <a:rPr lang="zh-CN" altLang="en-US" smtClean="0"/>
              <a:t>2020/9/6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D8AB2E-B972-4F63-8917-8AA4D44F9082}" type="slidenum">
              <a:rPr lang="zh-CN" altLang="en-US" smtClean="0"/>
              <a:t>‹#›</a:t>
            </a:fld>
            <a:endParaRPr lang="zh-CN" altLang="en-US"/>
          </a:p>
        </p:txBody>
      </p:sp>
    </p:spTree>
    <p:extLst>
      <p:ext uri="{BB962C8B-B14F-4D97-AF65-F5344CB8AC3E}">
        <p14:creationId xmlns:p14="http://schemas.microsoft.com/office/powerpoint/2010/main" val="3241379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1</a:t>
            </a:fld>
            <a:endParaRPr lang="zh-CN" altLang="en-US"/>
          </a:p>
        </p:txBody>
      </p:sp>
    </p:spTree>
    <p:extLst>
      <p:ext uri="{BB962C8B-B14F-4D97-AF65-F5344CB8AC3E}">
        <p14:creationId xmlns:p14="http://schemas.microsoft.com/office/powerpoint/2010/main" val="25177720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254043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0213890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12</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6604179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9245096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3035852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0415044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16</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747189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0610479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6484604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8718409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8E374D-6E28-41D4-B529-E46F9BB59559}" type="slidenum">
              <a:rPr lang="zh-CN" altLang="en-US" smtClean="0"/>
              <a:t>2</a:t>
            </a:fld>
            <a:endParaRPr lang="zh-CN" altLang="en-US"/>
          </a:p>
        </p:txBody>
      </p:sp>
    </p:spTree>
    <p:extLst>
      <p:ext uri="{BB962C8B-B14F-4D97-AF65-F5344CB8AC3E}">
        <p14:creationId xmlns:p14="http://schemas.microsoft.com/office/powerpoint/2010/main" val="10830107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20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1821580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21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3969332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22</a:t>
            </a:fld>
            <a:endParaRPr lang="zh-CN" altLang="en-US"/>
          </a:p>
        </p:txBody>
      </p:sp>
    </p:spTree>
    <p:extLst>
      <p:ext uri="{BB962C8B-B14F-4D97-AF65-F5344CB8AC3E}">
        <p14:creationId xmlns:p14="http://schemas.microsoft.com/office/powerpoint/2010/main" val="18909324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23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4205237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24</a:t>
            </a:fld>
            <a:endParaRPr lang="zh-CN" altLang="en-US"/>
          </a:p>
        </p:txBody>
      </p:sp>
    </p:spTree>
    <p:extLst>
      <p:ext uri="{BB962C8B-B14F-4D97-AF65-F5344CB8AC3E}">
        <p14:creationId xmlns:p14="http://schemas.microsoft.com/office/powerpoint/2010/main" val="8458603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3</a:t>
            </a:fld>
            <a:endParaRPr lang="zh-CN" altLang="en-US"/>
          </a:p>
        </p:txBody>
      </p:sp>
    </p:spTree>
    <p:extLst>
      <p:ext uri="{BB962C8B-B14F-4D97-AF65-F5344CB8AC3E}">
        <p14:creationId xmlns:p14="http://schemas.microsoft.com/office/powerpoint/2010/main" val="1649083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1307076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5</a:t>
            </a:fld>
            <a:endParaRPr lang="zh-CN" altLang="en-US"/>
          </a:p>
        </p:txBody>
      </p:sp>
    </p:spTree>
    <p:extLst>
      <p:ext uri="{BB962C8B-B14F-4D97-AF65-F5344CB8AC3E}">
        <p14:creationId xmlns:p14="http://schemas.microsoft.com/office/powerpoint/2010/main" val="8808097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6</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280003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686808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7764164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798678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Tree>
  </p:cSld>
  <p:clrMapOvr>
    <a:masterClrMapping/>
  </p:clrMapOvr>
  <p:transition spd="slow" advTm="3000">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341437" y="209880"/>
            <a:ext cx="10850563" cy="663575"/>
          </a:xfrm>
          <a:prstGeom prst="rect">
            <a:avLst/>
          </a:prstGeom>
        </p:spPr>
        <p:txBody>
          <a:bodyPr anchor="b"/>
          <a:lstStyle>
            <a:lvl1pPr>
              <a:defRPr sz="2400"/>
            </a:lvl1pPr>
          </a:lstStyle>
          <a:p>
            <a:r>
              <a:rPr lang="zh-CN" altLang="en-US"/>
              <a:t>单击此处编辑母版标题样式</a:t>
            </a:r>
          </a:p>
        </p:txBody>
      </p:sp>
      <p:sp>
        <p:nvSpPr>
          <p:cNvPr id="3" name="book-and-cd_43679"/>
          <p:cNvSpPr>
            <a:spLocks noChangeAspect="1"/>
          </p:cNvSpPr>
          <p:nvPr userDrawn="1"/>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Tree>
  </p:cSld>
  <p:clrMapOvr>
    <a:masterClrMapping/>
  </p:clrMapOvr>
  <p:transition spd="slow" advTm="300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0" name="矩形 9"/>
          <p:cNvSpPr/>
          <p:nvPr userDrawn="1"/>
        </p:nvSpPr>
        <p:spPr>
          <a:xfrm>
            <a:off x="0" y="0"/>
            <a:ext cx="12192000" cy="3848100"/>
          </a:xfrm>
          <a:prstGeom prst="rect">
            <a:avLst/>
          </a:prstGeom>
          <a:solidFill>
            <a:srgbClr val="1A31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88236D-BA36-4C90-BC5E-4C81E997770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3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Lst>
  <p:transition spd="slow" advTm="3000">
    <p:push dir="u"/>
  </p:transition>
  <p:hf sldNum="0" hdr="0" ftr="0" dt="0"/>
  <p:txStyles>
    <p:titleStyle>
      <a:lvl1pPr algn="l" defTabSz="913765"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228600" indent="-228600" algn="l" defTabSz="913765"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hemeOverride" Target="../theme/themeOverride9.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hemeOverride" Target="../theme/themeOverride10.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hemeOverride" Target="../theme/themeOverride11.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hemeOverride" Target="../theme/themeOverride1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13.xml"/><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hemeOverride" Target="../theme/themeOverride14.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hemeOverride" Target="../theme/themeOverride3.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4.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hemeOverride" Target="../theme/themeOverride6.xml"/><Relationship Id="rId4" Type="http://schemas.openxmlformats.org/officeDocument/2006/relationships/image" Target="../media/image3.e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hemeOverride" Target="../theme/themeOverride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矩形 116"/>
          <p:cNvSpPr/>
          <p:nvPr/>
        </p:nvSpPr>
        <p:spPr>
          <a:xfrm flipH="1">
            <a:off x="677419" y="598161"/>
            <a:ext cx="10825884" cy="5667826"/>
          </a:xfrm>
          <a:prstGeom prst="rect">
            <a:avLst/>
          </a:prstGeom>
          <a:blipFill dpi="0" rotWithShape="1">
            <a:blip r:embed="rId3">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矩形 114"/>
          <p:cNvSpPr/>
          <p:nvPr/>
        </p:nvSpPr>
        <p:spPr>
          <a:xfrm>
            <a:off x="716532" y="4943510"/>
            <a:ext cx="10825884" cy="1408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a:t>
            </a:r>
            <a:endParaRPr lang="zh-CN" altLang="en-US" dirty="0"/>
          </a:p>
        </p:txBody>
      </p:sp>
      <p:grpSp>
        <p:nvGrpSpPr>
          <p:cNvPr id="132" name="组合 131"/>
          <p:cNvGrpSpPr/>
          <p:nvPr/>
        </p:nvGrpSpPr>
        <p:grpSpPr>
          <a:xfrm>
            <a:off x="3335668" y="4537108"/>
            <a:ext cx="5587330" cy="406487"/>
            <a:chOff x="1038752" y="5253033"/>
            <a:chExt cx="2817548" cy="406487"/>
          </a:xfrm>
        </p:grpSpPr>
        <p:grpSp>
          <p:nvGrpSpPr>
            <p:cNvPr id="131" name="组合 130"/>
            <p:cNvGrpSpPr/>
            <p:nvPr/>
          </p:nvGrpSpPr>
          <p:grpSpPr>
            <a:xfrm>
              <a:off x="1546569" y="5253033"/>
              <a:ext cx="1855688" cy="391431"/>
              <a:chOff x="1546569" y="5326964"/>
              <a:chExt cx="1855688" cy="317500"/>
            </a:xfrm>
          </p:grpSpPr>
          <p:sp>
            <p:nvSpPr>
              <p:cNvPr id="118" name="矩形 117"/>
              <p:cNvSpPr/>
              <p:nvPr/>
            </p:nvSpPr>
            <p:spPr>
              <a:xfrm>
                <a:off x="1546569" y="5326964"/>
                <a:ext cx="1855688" cy="317500"/>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1546569"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a:off x="3110157"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4" name="文本占位符 1110"/>
            <p:cNvSpPr txBox="1"/>
            <p:nvPr/>
          </p:nvSpPr>
          <p:spPr>
            <a:xfrm>
              <a:off x="1038752" y="5268089"/>
              <a:ext cx="2817548" cy="391431"/>
            </a:xfrm>
            <a:prstGeom prst="round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defRPr/>
              </a:pP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汇报小组：</a:t>
              </a: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刘</a:t>
              </a:r>
              <a:r>
                <a:rPr lang="zh-CN" altLang="en-US" sz="1800" dirty="0" smtClean="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欣欣 安笑洁 余志鹏</a:t>
              </a:r>
              <a:endPar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endParaRPr>
            </a:p>
          </p:txBody>
        </p:sp>
      </p:grpSp>
      <p:grpSp>
        <p:nvGrpSpPr>
          <p:cNvPr id="138" name="组合 137"/>
          <p:cNvGrpSpPr/>
          <p:nvPr/>
        </p:nvGrpSpPr>
        <p:grpSpPr>
          <a:xfrm>
            <a:off x="9140168" y="5864709"/>
            <a:ext cx="2402207" cy="401662"/>
            <a:chOff x="6064369" y="-979684"/>
            <a:chExt cx="3102363" cy="401662"/>
          </a:xfrm>
        </p:grpSpPr>
        <p:grpSp>
          <p:nvGrpSpPr>
            <p:cNvPr id="137" name="组合 136"/>
            <p:cNvGrpSpPr/>
            <p:nvPr/>
          </p:nvGrpSpPr>
          <p:grpSpPr>
            <a:xfrm>
              <a:off x="6196432" y="-979684"/>
              <a:ext cx="2858407" cy="391432"/>
              <a:chOff x="6196432" y="-979684"/>
              <a:chExt cx="2858407" cy="391432"/>
            </a:xfrm>
          </p:grpSpPr>
          <p:sp>
            <p:nvSpPr>
              <p:cNvPr id="133" name="矩形 132"/>
              <p:cNvSpPr/>
              <p:nvPr/>
            </p:nvSpPr>
            <p:spPr>
              <a:xfrm>
                <a:off x="6322310" y="-979684"/>
                <a:ext cx="2586479" cy="391431"/>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a:off x="6196432"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椭圆 134"/>
              <p:cNvSpPr/>
              <p:nvPr/>
            </p:nvSpPr>
            <p:spPr>
              <a:xfrm>
                <a:off x="8762739"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5" name="文本占位符 1111"/>
            <p:cNvSpPr txBox="1"/>
            <p:nvPr/>
          </p:nvSpPr>
          <p:spPr>
            <a:xfrm>
              <a:off x="6064369" y="-969453"/>
              <a:ext cx="3102363" cy="391431"/>
            </a:xfrm>
            <a:prstGeom prst="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3765"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rPr>
                <a:t>指导老师</a:t>
              </a: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：张艳萍</a:t>
              </a:r>
              <a:endParaRPr kumimoji="0" lang="en-US" altLang="en-US" sz="1800" i="0" u="none" strike="noStrike" kern="1200" cap="none" spc="0" normalizeH="0" baseline="0" noProof="0" dirty="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endParaRPr>
            </a:p>
          </p:txBody>
        </p:sp>
      </p:grpSp>
      <p:cxnSp>
        <p:nvCxnSpPr>
          <p:cNvPr id="146" name="直接连接符 145"/>
          <p:cNvCxnSpPr/>
          <p:nvPr/>
        </p:nvCxnSpPr>
        <p:spPr>
          <a:xfrm>
            <a:off x="1651343" y="4943475"/>
            <a:ext cx="663232" cy="0"/>
          </a:xfrm>
          <a:prstGeom prst="line">
            <a:avLst/>
          </a:prstGeom>
          <a:ln w="38100">
            <a:solidFill>
              <a:srgbClr val="FF9C00"/>
            </a:solidFill>
          </a:ln>
        </p:spPr>
        <p:style>
          <a:lnRef idx="1">
            <a:schemeClr val="accent1"/>
          </a:lnRef>
          <a:fillRef idx="0">
            <a:schemeClr val="accent1"/>
          </a:fillRef>
          <a:effectRef idx="0">
            <a:schemeClr val="accent1"/>
          </a:effectRef>
          <a:fontRef idx="minor">
            <a:schemeClr val="tx1"/>
          </a:fontRef>
        </p:style>
      </p:cxnSp>
      <p:grpSp>
        <p:nvGrpSpPr>
          <p:cNvPr id="149" name="组合 148"/>
          <p:cNvGrpSpPr/>
          <p:nvPr/>
        </p:nvGrpSpPr>
        <p:grpSpPr>
          <a:xfrm>
            <a:off x="2902294" y="2056716"/>
            <a:ext cx="6708634" cy="1561973"/>
            <a:chOff x="1533869" y="2000836"/>
            <a:chExt cx="6708634" cy="1561973"/>
          </a:xfrm>
        </p:grpSpPr>
        <p:sp>
          <p:nvSpPr>
            <p:cNvPr id="5" name="矩形 4"/>
            <p:cNvSpPr/>
            <p:nvPr/>
          </p:nvSpPr>
          <p:spPr>
            <a:xfrm>
              <a:off x="1533869" y="2239370"/>
              <a:ext cx="6708634" cy="1323439"/>
            </a:xfrm>
            <a:prstGeom prst="rect">
              <a:avLst/>
            </a:prstGeom>
          </p:spPr>
          <p:txBody>
            <a:bodyPr wrap="square">
              <a:spAutoFit/>
            </a:bodyPr>
            <a:lstStyle/>
            <a:p>
              <a:pPr algn="ctr"/>
              <a:r>
                <a:rPr lang="zh-CN" altLang="en-US" sz="4000" b="1"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sym typeface="+mn-ea"/>
                </a:rPr>
                <a:t>基于多元线性回归的邯郸市空气质量分析</a:t>
              </a:r>
            </a:p>
          </p:txBody>
        </p:sp>
        <p:sp>
          <p:nvSpPr>
            <p:cNvPr id="147" name="文本框 146"/>
            <p:cNvSpPr txBox="1"/>
            <p:nvPr/>
          </p:nvSpPr>
          <p:spPr>
            <a:xfrm>
              <a:off x="1533869" y="2000836"/>
              <a:ext cx="2091501" cy="1015663"/>
            </a:xfrm>
            <a:prstGeom prst="rect">
              <a:avLst/>
            </a:prstGeom>
            <a:noFill/>
          </p:spPr>
          <p:txBody>
            <a:bodyPr wrap="square" rtlCol="0">
              <a:spAutoFit/>
            </a:bodyPr>
            <a:lstStyle/>
            <a:p>
              <a:endParaRPr lang="zh-CN" altLang="en-US" sz="6000" b="1" dirty="0">
                <a:solidFill>
                  <a:schemeClr val="tx1">
                    <a:lumMod val="85000"/>
                    <a:lumOff val="15000"/>
                  </a:schemeClr>
                </a:solidFill>
              </a:endParaRPr>
            </a:p>
          </p:txBody>
        </p:sp>
      </p:grpSp>
      <p:grpSp>
        <p:nvGrpSpPr>
          <p:cNvPr id="31" name="组合 30"/>
          <p:cNvGrpSpPr/>
          <p:nvPr/>
        </p:nvGrpSpPr>
        <p:grpSpPr>
          <a:xfrm>
            <a:off x="7042827" y="837908"/>
            <a:ext cx="4196672" cy="457054"/>
            <a:chOff x="7042827" y="837908"/>
            <a:chExt cx="4196672" cy="457054"/>
          </a:xfrm>
        </p:grpSpPr>
        <p:grpSp>
          <p:nvGrpSpPr>
            <p:cNvPr id="32" name="组合 31"/>
            <p:cNvGrpSpPr/>
            <p:nvPr/>
          </p:nvGrpSpPr>
          <p:grpSpPr>
            <a:xfrm>
              <a:off x="10795050" y="837908"/>
              <a:ext cx="444449" cy="457054"/>
              <a:chOff x="10795050" y="837908"/>
              <a:chExt cx="444449" cy="457054"/>
            </a:xfrm>
          </p:grpSpPr>
          <p:sp>
            <p:nvSpPr>
              <p:cNvPr id="34" name="businessman_57134"/>
              <p:cNvSpPr>
                <a:spLocks noChangeAspect="1"/>
              </p:cNvSpPr>
              <p:nvPr/>
            </p:nvSpPr>
            <p:spPr bwMode="auto">
              <a:xfrm>
                <a:off x="10884001" y="895204"/>
                <a:ext cx="279300" cy="304842"/>
              </a:xfrm>
              <a:custGeom>
                <a:avLst/>
                <a:gdLst>
                  <a:gd name="connsiteX0" fmla="*/ 243589 w 557114"/>
                  <a:gd name="connsiteY0" fmla="*/ 355438 h 608062"/>
                  <a:gd name="connsiteX1" fmla="*/ 277656 w 557114"/>
                  <a:gd name="connsiteY1" fmla="*/ 355438 h 608062"/>
                  <a:gd name="connsiteX2" fmla="*/ 277940 w 557114"/>
                  <a:gd name="connsiteY2" fmla="*/ 355438 h 608062"/>
                  <a:gd name="connsiteX3" fmla="*/ 278604 w 557114"/>
                  <a:gd name="connsiteY3" fmla="*/ 355438 h 608062"/>
                  <a:gd name="connsiteX4" fmla="*/ 279174 w 557114"/>
                  <a:gd name="connsiteY4" fmla="*/ 355438 h 608062"/>
                  <a:gd name="connsiteX5" fmla="*/ 279458 w 557114"/>
                  <a:gd name="connsiteY5" fmla="*/ 355438 h 608062"/>
                  <a:gd name="connsiteX6" fmla="*/ 279553 w 557114"/>
                  <a:gd name="connsiteY6" fmla="*/ 355438 h 608062"/>
                  <a:gd name="connsiteX7" fmla="*/ 313620 w 557114"/>
                  <a:gd name="connsiteY7" fmla="*/ 355438 h 608062"/>
                  <a:gd name="connsiteX8" fmla="*/ 324438 w 557114"/>
                  <a:gd name="connsiteY8" fmla="*/ 375432 h 608062"/>
                  <a:gd name="connsiteX9" fmla="*/ 298152 w 557114"/>
                  <a:gd name="connsiteY9" fmla="*/ 430202 h 608062"/>
                  <a:gd name="connsiteX10" fmla="*/ 301948 w 557114"/>
                  <a:gd name="connsiteY10" fmla="*/ 510272 h 608062"/>
                  <a:gd name="connsiteX11" fmla="*/ 356891 w 557114"/>
                  <a:gd name="connsiteY11" fmla="*/ 389172 h 608062"/>
                  <a:gd name="connsiteX12" fmla="*/ 356986 w 557114"/>
                  <a:gd name="connsiteY12" fmla="*/ 389172 h 608062"/>
                  <a:gd name="connsiteX13" fmla="*/ 376628 w 557114"/>
                  <a:gd name="connsiteY13" fmla="*/ 375337 h 608062"/>
                  <a:gd name="connsiteX14" fmla="*/ 383556 w 557114"/>
                  <a:gd name="connsiteY14" fmla="*/ 376474 h 608062"/>
                  <a:gd name="connsiteX15" fmla="*/ 383745 w 557114"/>
                  <a:gd name="connsiteY15" fmla="*/ 376569 h 608062"/>
                  <a:gd name="connsiteX16" fmla="*/ 518588 w 557114"/>
                  <a:gd name="connsiteY16" fmla="*/ 438920 h 608062"/>
                  <a:gd name="connsiteX17" fmla="*/ 557114 w 557114"/>
                  <a:gd name="connsiteY17" fmla="*/ 482224 h 608062"/>
                  <a:gd name="connsiteX18" fmla="*/ 557114 w 557114"/>
                  <a:gd name="connsiteY18" fmla="*/ 608062 h 608062"/>
                  <a:gd name="connsiteX19" fmla="*/ 279743 w 557114"/>
                  <a:gd name="connsiteY19" fmla="*/ 608062 h 608062"/>
                  <a:gd name="connsiteX20" fmla="*/ 279458 w 557114"/>
                  <a:gd name="connsiteY20" fmla="*/ 608062 h 608062"/>
                  <a:gd name="connsiteX21" fmla="*/ 279364 w 557114"/>
                  <a:gd name="connsiteY21" fmla="*/ 608062 h 608062"/>
                  <a:gd name="connsiteX22" fmla="*/ 279174 w 557114"/>
                  <a:gd name="connsiteY22" fmla="*/ 608062 h 608062"/>
                  <a:gd name="connsiteX23" fmla="*/ 278984 w 557114"/>
                  <a:gd name="connsiteY23" fmla="*/ 608062 h 608062"/>
                  <a:gd name="connsiteX24" fmla="*/ 278604 w 557114"/>
                  <a:gd name="connsiteY24" fmla="*/ 608062 h 608062"/>
                  <a:gd name="connsiteX25" fmla="*/ 278130 w 557114"/>
                  <a:gd name="connsiteY25" fmla="*/ 608062 h 608062"/>
                  <a:gd name="connsiteX26" fmla="*/ 277940 w 557114"/>
                  <a:gd name="connsiteY26" fmla="*/ 608062 h 608062"/>
                  <a:gd name="connsiteX27" fmla="*/ 277845 w 557114"/>
                  <a:gd name="connsiteY27" fmla="*/ 608062 h 608062"/>
                  <a:gd name="connsiteX28" fmla="*/ 277750 w 557114"/>
                  <a:gd name="connsiteY28" fmla="*/ 608062 h 608062"/>
                  <a:gd name="connsiteX29" fmla="*/ 277656 w 557114"/>
                  <a:gd name="connsiteY29" fmla="*/ 608062 h 608062"/>
                  <a:gd name="connsiteX30" fmla="*/ 277371 w 557114"/>
                  <a:gd name="connsiteY30" fmla="*/ 608062 h 608062"/>
                  <a:gd name="connsiteX31" fmla="*/ 0 w 557114"/>
                  <a:gd name="connsiteY31" fmla="*/ 608062 h 608062"/>
                  <a:gd name="connsiteX32" fmla="*/ 0 w 557114"/>
                  <a:gd name="connsiteY32" fmla="*/ 482224 h 608062"/>
                  <a:gd name="connsiteX33" fmla="*/ 38621 w 557114"/>
                  <a:gd name="connsiteY33" fmla="*/ 438920 h 608062"/>
                  <a:gd name="connsiteX34" fmla="*/ 173464 w 557114"/>
                  <a:gd name="connsiteY34" fmla="*/ 376569 h 608062"/>
                  <a:gd name="connsiteX35" fmla="*/ 173558 w 557114"/>
                  <a:gd name="connsiteY35" fmla="*/ 376474 h 608062"/>
                  <a:gd name="connsiteX36" fmla="*/ 180486 w 557114"/>
                  <a:gd name="connsiteY36" fmla="*/ 375337 h 608062"/>
                  <a:gd name="connsiteX37" fmla="*/ 200223 w 557114"/>
                  <a:gd name="connsiteY37" fmla="*/ 389172 h 608062"/>
                  <a:gd name="connsiteX38" fmla="*/ 255166 w 557114"/>
                  <a:gd name="connsiteY38" fmla="*/ 510272 h 608062"/>
                  <a:gd name="connsiteX39" fmla="*/ 258962 w 557114"/>
                  <a:gd name="connsiteY39" fmla="*/ 430202 h 608062"/>
                  <a:gd name="connsiteX40" fmla="*/ 232676 w 557114"/>
                  <a:gd name="connsiteY40" fmla="*/ 375432 h 608062"/>
                  <a:gd name="connsiteX41" fmla="*/ 243589 w 557114"/>
                  <a:gd name="connsiteY41" fmla="*/ 355438 h 608062"/>
                  <a:gd name="connsiteX42" fmla="*/ 276250 w 557114"/>
                  <a:gd name="connsiteY42" fmla="*/ 0 h 608062"/>
                  <a:gd name="connsiteX43" fmla="*/ 277674 w 557114"/>
                  <a:gd name="connsiteY43" fmla="*/ 0 h 608062"/>
                  <a:gd name="connsiteX44" fmla="*/ 277863 w 557114"/>
                  <a:gd name="connsiteY44" fmla="*/ 0 h 608062"/>
                  <a:gd name="connsiteX45" fmla="*/ 277958 w 557114"/>
                  <a:gd name="connsiteY45" fmla="*/ 0 h 608062"/>
                  <a:gd name="connsiteX46" fmla="*/ 279382 w 557114"/>
                  <a:gd name="connsiteY46" fmla="*/ 0 h 608062"/>
                  <a:gd name="connsiteX47" fmla="*/ 402570 w 557114"/>
                  <a:gd name="connsiteY47" fmla="*/ 104895 h 608062"/>
                  <a:gd name="connsiteX48" fmla="*/ 394693 w 557114"/>
                  <a:gd name="connsiteY48" fmla="*/ 159001 h 608062"/>
                  <a:gd name="connsiteX49" fmla="*/ 405892 w 557114"/>
                  <a:gd name="connsiteY49" fmla="*/ 184774 h 608062"/>
                  <a:gd name="connsiteX50" fmla="*/ 377040 w 557114"/>
                  <a:gd name="connsiteY50" fmla="*/ 236890 h 608062"/>
                  <a:gd name="connsiteX51" fmla="*/ 315731 w 557114"/>
                  <a:gd name="connsiteY51" fmla="*/ 311274 h 608062"/>
                  <a:gd name="connsiteX52" fmla="*/ 277958 w 557114"/>
                  <a:gd name="connsiteY52" fmla="*/ 319707 h 608062"/>
                  <a:gd name="connsiteX53" fmla="*/ 277958 w 557114"/>
                  <a:gd name="connsiteY53" fmla="*/ 319802 h 608062"/>
                  <a:gd name="connsiteX54" fmla="*/ 277863 w 557114"/>
                  <a:gd name="connsiteY54" fmla="*/ 319802 h 608062"/>
                  <a:gd name="connsiteX55" fmla="*/ 277674 w 557114"/>
                  <a:gd name="connsiteY55" fmla="*/ 319802 h 608062"/>
                  <a:gd name="connsiteX56" fmla="*/ 277674 w 557114"/>
                  <a:gd name="connsiteY56" fmla="*/ 319707 h 608062"/>
                  <a:gd name="connsiteX57" fmla="*/ 239901 w 557114"/>
                  <a:gd name="connsiteY57" fmla="*/ 311274 h 608062"/>
                  <a:gd name="connsiteX58" fmla="*/ 178592 w 557114"/>
                  <a:gd name="connsiteY58" fmla="*/ 236890 h 608062"/>
                  <a:gd name="connsiteX59" fmla="*/ 149740 w 557114"/>
                  <a:gd name="connsiteY59" fmla="*/ 184774 h 608062"/>
                  <a:gd name="connsiteX60" fmla="*/ 161034 w 557114"/>
                  <a:gd name="connsiteY60" fmla="*/ 159001 h 608062"/>
                  <a:gd name="connsiteX61" fmla="*/ 153062 w 557114"/>
                  <a:gd name="connsiteY61" fmla="*/ 104895 h 608062"/>
                  <a:gd name="connsiteX62" fmla="*/ 276250 w 557114"/>
                  <a:gd name="connsiteY62" fmla="*/ 0 h 60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57114" h="608062">
                    <a:moveTo>
                      <a:pt x="243589" y="355438"/>
                    </a:moveTo>
                    <a:lnTo>
                      <a:pt x="277656" y="355438"/>
                    </a:lnTo>
                    <a:lnTo>
                      <a:pt x="277940" y="355438"/>
                    </a:lnTo>
                    <a:lnTo>
                      <a:pt x="278604" y="355438"/>
                    </a:lnTo>
                    <a:lnTo>
                      <a:pt x="279174" y="355438"/>
                    </a:lnTo>
                    <a:lnTo>
                      <a:pt x="279458" y="355438"/>
                    </a:lnTo>
                    <a:lnTo>
                      <a:pt x="279553" y="355438"/>
                    </a:lnTo>
                    <a:lnTo>
                      <a:pt x="313620" y="355438"/>
                    </a:lnTo>
                    <a:cubicBezTo>
                      <a:pt x="325007" y="355438"/>
                      <a:pt x="330511" y="364630"/>
                      <a:pt x="324438" y="375432"/>
                    </a:cubicBezTo>
                    <a:cubicBezTo>
                      <a:pt x="321781" y="379980"/>
                      <a:pt x="298152" y="430202"/>
                      <a:pt x="298152" y="430202"/>
                    </a:cubicBezTo>
                    <a:lnTo>
                      <a:pt x="301948" y="510272"/>
                    </a:lnTo>
                    <a:cubicBezTo>
                      <a:pt x="317700" y="481655"/>
                      <a:pt x="343131" y="422432"/>
                      <a:pt x="356891" y="389172"/>
                    </a:cubicBezTo>
                    <a:cubicBezTo>
                      <a:pt x="356891" y="389172"/>
                      <a:pt x="356891" y="389172"/>
                      <a:pt x="356986" y="389172"/>
                    </a:cubicBezTo>
                    <a:cubicBezTo>
                      <a:pt x="359832" y="381117"/>
                      <a:pt x="367519" y="375337"/>
                      <a:pt x="376628" y="375337"/>
                    </a:cubicBezTo>
                    <a:cubicBezTo>
                      <a:pt x="379096" y="375337"/>
                      <a:pt x="381373" y="375716"/>
                      <a:pt x="383556" y="376474"/>
                    </a:cubicBezTo>
                    <a:cubicBezTo>
                      <a:pt x="383650" y="376474"/>
                      <a:pt x="383650" y="376474"/>
                      <a:pt x="383745" y="376569"/>
                    </a:cubicBezTo>
                    <a:cubicBezTo>
                      <a:pt x="387446" y="377706"/>
                      <a:pt x="464973" y="411724"/>
                      <a:pt x="518588" y="438920"/>
                    </a:cubicBezTo>
                    <a:cubicBezTo>
                      <a:pt x="542595" y="451049"/>
                      <a:pt x="557114" y="466305"/>
                      <a:pt x="557114" y="482224"/>
                    </a:cubicBezTo>
                    <a:lnTo>
                      <a:pt x="557114" y="608062"/>
                    </a:lnTo>
                    <a:lnTo>
                      <a:pt x="279743" y="608062"/>
                    </a:lnTo>
                    <a:lnTo>
                      <a:pt x="279458" y="608062"/>
                    </a:lnTo>
                    <a:lnTo>
                      <a:pt x="279364" y="608062"/>
                    </a:lnTo>
                    <a:lnTo>
                      <a:pt x="279174" y="608062"/>
                    </a:lnTo>
                    <a:lnTo>
                      <a:pt x="278984" y="608062"/>
                    </a:lnTo>
                    <a:lnTo>
                      <a:pt x="278604" y="608062"/>
                    </a:lnTo>
                    <a:lnTo>
                      <a:pt x="278130" y="608062"/>
                    </a:lnTo>
                    <a:lnTo>
                      <a:pt x="277940" y="608062"/>
                    </a:lnTo>
                    <a:lnTo>
                      <a:pt x="277845" y="608062"/>
                    </a:lnTo>
                    <a:lnTo>
                      <a:pt x="277750" y="608062"/>
                    </a:lnTo>
                    <a:lnTo>
                      <a:pt x="277656" y="608062"/>
                    </a:lnTo>
                    <a:lnTo>
                      <a:pt x="277371" y="608062"/>
                    </a:lnTo>
                    <a:lnTo>
                      <a:pt x="0" y="608062"/>
                    </a:lnTo>
                    <a:lnTo>
                      <a:pt x="0" y="482224"/>
                    </a:lnTo>
                    <a:cubicBezTo>
                      <a:pt x="0" y="466305"/>
                      <a:pt x="14519" y="451049"/>
                      <a:pt x="38621" y="438920"/>
                    </a:cubicBezTo>
                    <a:cubicBezTo>
                      <a:pt x="92141" y="411724"/>
                      <a:pt x="169668" y="377706"/>
                      <a:pt x="173464" y="376569"/>
                    </a:cubicBezTo>
                    <a:cubicBezTo>
                      <a:pt x="173464" y="376474"/>
                      <a:pt x="173464" y="376474"/>
                      <a:pt x="173558" y="376474"/>
                    </a:cubicBezTo>
                    <a:cubicBezTo>
                      <a:pt x="175741" y="375716"/>
                      <a:pt x="178018" y="375337"/>
                      <a:pt x="180486" y="375337"/>
                    </a:cubicBezTo>
                    <a:cubicBezTo>
                      <a:pt x="189595" y="375337"/>
                      <a:pt x="197282" y="381117"/>
                      <a:pt x="200223" y="389172"/>
                    </a:cubicBezTo>
                    <a:cubicBezTo>
                      <a:pt x="214078" y="422432"/>
                      <a:pt x="239414" y="481655"/>
                      <a:pt x="255166" y="510272"/>
                    </a:cubicBezTo>
                    <a:lnTo>
                      <a:pt x="258962" y="430202"/>
                    </a:lnTo>
                    <a:cubicBezTo>
                      <a:pt x="258962" y="430202"/>
                      <a:pt x="235333" y="379980"/>
                      <a:pt x="232676" y="375432"/>
                    </a:cubicBezTo>
                    <a:cubicBezTo>
                      <a:pt x="226603" y="364630"/>
                      <a:pt x="232107" y="355438"/>
                      <a:pt x="243589" y="355438"/>
                    </a:cubicBezTo>
                    <a:close/>
                    <a:moveTo>
                      <a:pt x="276250" y="0"/>
                    </a:moveTo>
                    <a:cubicBezTo>
                      <a:pt x="276725" y="0"/>
                      <a:pt x="277199" y="0"/>
                      <a:pt x="277674" y="0"/>
                    </a:cubicBezTo>
                    <a:cubicBezTo>
                      <a:pt x="277769" y="0"/>
                      <a:pt x="277769" y="0"/>
                      <a:pt x="277863" y="0"/>
                    </a:cubicBezTo>
                    <a:cubicBezTo>
                      <a:pt x="277863" y="0"/>
                      <a:pt x="277863" y="0"/>
                      <a:pt x="277958" y="0"/>
                    </a:cubicBezTo>
                    <a:cubicBezTo>
                      <a:pt x="278433" y="0"/>
                      <a:pt x="278907" y="0"/>
                      <a:pt x="279382" y="0"/>
                    </a:cubicBezTo>
                    <a:cubicBezTo>
                      <a:pt x="385487" y="0"/>
                      <a:pt x="405417" y="75615"/>
                      <a:pt x="402570" y="104895"/>
                    </a:cubicBezTo>
                    <a:cubicBezTo>
                      <a:pt x="400387" y="128395"/>
                      <a:pt x="394693" y="159001"/>
                      <a:pt x="394693" y="159001"/>
                    </a:cubicBezTo>
                    <a:cubicBezTo>
                      <a:pt x="394693" y="159001"/>
                      <a:pt x="405892" y="164118"/>
                      <a:pt x="405892" y="184774"/>
                    </a:cubicBezTo>
                    <a:cubicBezTo>
                      <a:pt x="402001" y="236511"/>
                      <a:pt x="381311" y="214149"/>
                      <a:pt x="377040" y="236890"/>
                    </a:cubicBezTo>
                    <a:cubicBezTo>
                      <a:pt x="370017" y="274603"/>
                      <a:pt x="336610" y="301893"/>
                      <a:pt x="315731" y="311274"/>
                    </a:cubicBezTo>
                    <a:cubicBezTo>
                      <a:pt x="303583" y="316770"/>
                      <a:pt x="291055" y="319518"/>
                      <a:pt x="277958" y="319707"/>
                    </a:cubicBezTo>
                    <a:lnTo>
                      <a:pt x="277958" y="319802"/>
                    </a:lnTo>
                    <a:cubicBezTo>
                      <a:pt x="277863" y="319802"/>
                      <a:pt x="277863" y="319802"/>
                      <a:pt x="277863" y="319802"/>
                    </a:cubicBezTo>
                    <a:cubicBezTo>
                      <a:pt x="277769" y="319802"/>
                      <a:pt x="277769" y="319802"/>
                      <a:pt x="277674" y="319802"/>
                    </a:cubicBezTo>
                    <a:lnTo>
                      <a:pt x="277674" y="319707"/>
                    </a:lnTo>
                    <a:cubicBezTo>
                      <a:pt x="264577" y="319518"/>
                      <a:pt x="252049" y="316770"/>
                      <a:pt x="239901" y="311274"/>
                    </a:cubicBezTo>
                    <a:cubicBezTo>
                      <a:pt x="219022" y="301893"/>
                      <a:pt x="185615" y="274603"/>
                      <a:pt x="178592" y="236890"/>
                    </a:cubicBezTo>
                    <a:cubicBezTo>
                      <a:pt x="174321" y="214149"/>
                      <a:pt x="153631" y="236511"/>
                      <a:pt x="149740" y="184774"/>
                    </a:cubicBezTo>
                    <a:cubicBezTo>
                      <a:pt x="149740" y="164118"/>
                      <a:pt x="161034" y="159001"/>
                      <a:pt x="161034" y="159001"/>
                    </a:cubicBezTo>
                    <a:cubicBezTo>
                      <a:pt x="161034" y="159001"/>
                      <a:pt x="155245" y="128395"/>
                      <a:pt x="153062" y="104895"/>
                    </a:cubicBezTo>
                    <a:cubicBezTo>
                      <a:pt x="150215" y="75615"/>
                      <a:pt x="170145" y="0"/>
                      <a:pt x="276250" y="0"/>
                    </a:cubicBezTo>
                    <a:close/>
                  </a:path>
                </a:pathLst>
              </a:custGeom>
              <a:solidFill>
                <a:srgbClr val="1A3172"/>
              </a:solidFill>
              <a:ln>
                <a:noFill/>
              </a:ln>
            </p:spPr>
          </p:sp>
          <p:sp>
            <p:nvSpPr>
              <p:cNvPr id="35" name="椭圆 34"/>
              <p:cNvSpPr/>
              <p:nvPr/>
            </p:nvSpPr>
            <p:spPr>
              <a:xfrm>
                <a:off x="10795050" y="837908"/>
                <a:ext cx="444449" cy="457054"/>
              </a:xfrm>
              <a:prstGeom prst="ellipse">
                <a:avLst/>
              </a:prstGeom>
              <a:noFill/>
              <a:ln w="25400">
                <a:solidFill>
                  <a:srgbClr val="1A317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文本框 32"/>
            <p:cNvSpPr txBox="1"/>
            <p:nvPr/>
          </p:nvSpPr>
          <p:spPr>
            <a:xfrm>
              <a:off x="7042827" y="915812"/>
              <a:ext cx="3707748" cy="379149"/>
            </a:xfrm>
            <a:prstGeom prst="rect">
              <a:avLst/>
            </a:prstGeom>
            <a:noFill/>
          </p:spPr>
          <p:txBody>
            <a:bodyPr wrap="square" rtlCol="0">
              <a:spAutoFit/>
            </a:bodyPr>
            <a:lstStyle/>
            <a:p>
              <a:pPr algn="r"/>
              <a:r>
                <a:rPr lang="zh-CN" altLang="en-US" dirty="0" smtClean="0">
                  <a:solidFill>
                    <a:schemeClr val="tx1">
                      <a:lumMod val="85000"/>
                      <a:lumOff val="15000"/>
                    </a:schemeClr>
                  </a:solidFill>
                  <a:latin typeface="+mn-ea"/>
                </a:rPr>
                <a:t>河北工程大学数理科学与工程学院</a:t>
              </a:r>
              <a:endParaRPr lang="zh-CN" altLang="en-US" dirty="0">
                <a:solidFill>
                  <a:schemeClr val="tx1">
                    <a:lumMod val="85000"/>
                    <a:lumOff val="15000"/>
                  </a:schemeClr>
                </a:solidFill>
                <a:latin typeface="+mn-ea"/>
              </a:endParaRPr>
            </a:p>
          </p:txBody>
        </p:sp>
      </p:grpSp>
    </p:spTree>
    <p:extLst>
      <p:ext uri="{BB962C8B-B14F-4D97-AF65-F5344CB8AC3E}">
        <p14:creationId xmlns:p14="http://schemas.microsoft.com/office/powerpoint/2010/main" val="390811085"/>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500" fill="hold"/>
                                        <p:tgtEl>
                                          <p:spTgt spid="117"/>
                                        </p:tgtEl>
                                        <p:attrNameLst>
                                          <p:attrName>ppt_x</p:attrName>
                                        </p:attrNameLst>
                                      </p:cBhvr>
                                      <p:tavLst>
                                        <p:tav tm="0">
                                          <p:val>
                                            <p:strVal val="#ppt_x"/>
                                          </p:val>
                                        </p:tav>
                                        <p:tav tm="100000">
                                          <p:val>
                                            <p:strVal val="#ppt_x"/>
                                          </p:val>
                                        </p:tav>
                                      </p:tavLst>
                                    </p:anim>
                                    <p:anim calcmode="lin" valueType="num">
                                      <p:cBhvr additive="base">
                                        <p:cTn id="8" dur="500" fill="hold"/>
                                        <p:tgtEl>
                                          <p:spTgt spid="1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149"/>
                                        </p:tgtEl>
                                        <p:attrNameLst>
                                          <p:attrName>style.visibility</p:attrName>
                                        </p:attrNameLst>
                                      </p:cBhvr>
                                      <p:to>
                                        <p:strVal val="visible"/>
                                      </p:to>
                                    </p:set>
                                    <p:animEffect transition="in" filter="randombar(horizontal)">
                                      <p:cBhvr>
                                        <p:cTn id="13" dur="500"/>
                                        <p:tgtEl>
                                          <p:spTgt spid="149"/>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146"/>
                                        </p:tgtEl>
                                        <p:attrNameLst>
                                          <p:attrName>style.visibility</p:attrName>
                                        </p:attrNameLst>
                                      </p:cBhvr>
                                      <p:to>
                                        <p:strVal val="visible"/>
                                      </p:to>
                                    </p:set>
                                    <p:animEffect transition="in" filter="randombar(horizontal)">
                                      <p:cBhvr>
                                        <p:cTn id="18" dur="500"/>
                                        <p:tgtEl>
                                          <p:spTgt spid="146"/>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132"/>
                                        </p:tgtEl>
                                        <p:attrNameLst>
                                          <p:attrName>style.visibility</p:attrName>
                                        </p:attrNameLst>
                                      </p:cBhvr>
                                      <p:to>
                                        <p:strVal val="visible"/>
                                      </p:to>
                                    </p:set>
                                    <p:animEffect transition="in" filter="fade">
                                      <p:cBhvr>
                                        <p:cTn id="23" dur="1000"/>
                                        <p:tgtEl>
                                          <p:spTgt spid="132"/>
                                        </p:tgtEl>
                                      </p:cBhvr>
                                    </p:animEffect>
                                    <p:anim calcmode="lin" valueType="num">
                                      <p:cBhvr>
                                        <p:cTn id="24" dur="1000" fill="hold"/>
                                        <p:tgtEl>
                                          <p:spTgt spid="132"/>
                                        </p:tgtEl>
                                        <p:attrNameLst>
                                          <p:attrName>ppt_x</p:attrName>
                                        </p:attrNameLst>
                                      </p:cBhvr>
                                      <p:tavLst>
                                        <p:tav tm="0">
                                          <p:val>
                                            <p:strVal val="#ppt_x"/>
                                          </p:val>
                                        </p:tav>
                                        <p:tav tm="100000">
                                          <p:val>
                                            <p:strVal val="#ppt_x"/>
                                          </p:val>
                                        </p:tav>
                                      </p:tavLst>
                                    </p:anim>
                                    <p:anim calcmode="lin" valueType="num">
                                      <p:cBhvr>
                                        <p:cTn id="25" dur="1000" fill="hold"/>
                                        <p:tgtEl>
                                          <p:spTgt spid="132"/>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138"/>
                                        </p:tgtEl>
                                        <p:attrNameLst>
                                          <p:attrName>style.visibility</p:attrName>
                                        </p:attrNameLst>
                                      </p:cBhvr>
                                      <p:to>
                                        <p:strVal val="visible"/>
                                      </p:to>
                                    </p:set>
                                    <p:animEffect transition="in" filter="fade">
                                      <p:cBhvr>
                                        <p:cTn id="30" dur="1000"/>
                                        <p:tgtEl>
                                          <p:spTgt spid="138"/>
                                        </p:tgtEl>
                                      </p:cBhvr>
                                    </p:animEffect>
                                    <p:anim calcmode="lin" valueType="num">
                                      <p:cBhvr>
                                        <p:cTn id="31" dur="1000" fill="hold"/>
                                        <p:tgtEl>
                                          <p:spTgt spid="138"/>
                                        </p:tgtEl>
                                        <p:attrNameLst>
                                          <p:attrName>ppt_x</p:attrName>
                                        </p:attrNameLst>
                                      </p:cBhvr>
                                      <p:tavLst>
                                        <p:tav tm="0">
                                          <p:val>
                                            <p:strVal val="#ppt_x"/>
                                          </p:val>
                                        </p:tav>
                                        <p:tav tm="100000">
                                          <p:val>
                                            <p:strVal val="#ppt_x"/>
                                          </p:val>
                                        </p:tav>
                                      </p:tavLst>
                                    </p:anim>
                                    <p:anim calcmode="lin" valueType="num">
                                      <p:cBhvr>
                                        <p:cTn id="32" dur="1000" fill="hold"/>
                                        <p:tgtEl>
                                          <p:spTgt spid="138"/>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randombar(horizontal)">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2537" y="260507"/>
            <a:ext cx="10850563" cy="663575"/>
          </a:xfrm>
        </p:spPr>
        <p:txBody>
          <a:bodyPr/>
          <a:lstStyle/>
          <a:p>
            <a:r>
              <a:rPr lang="zh-CN" altLang="en-US" sz="2800" dirty="0">
                <a:solidFill>
                  <a:schemeClr val="tx1">
                    <a:lumMod val="85000"/>
                    <a:lumOff val="15000"/>
                  </a:schemeClr>
                </a:solidFill>
              </a:rPr>
              <a:t>回归诊断</a:t>
            </a: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3" name="文本框 2">
            <a:extLst>
              <a:ext uri="{FF2B5EF4-FFF2-40B4-BE49-F238E27FC236}">
                <a16:creationId xmlns="" xmlns:a16="http://schemas.microsoft.com/office/drawing/2014/main" id="{A2E100D1-007E-4268-AD67-C9FCFF66E931}"/>
              </a:ext>
            </a:extLst>
          </p:cNvPr>
          <p:cNvSpPr txBox="1"/>
          <p:nvPr/>
        </p:nvSpPr>
        <p:spPr>
          <a:xfrm>
            <a:off x="6548755" y="1605280"/>
            <a:ext cx="5328285" cy="1568450"/>
          </a:xfrm>
          <a:prstGeom prst="rect">
            <a:avLst/>
          </a:prstGeom>
          <a:noFill/>
          <a:ln w="9525">
            <a:noFill/>
          </a:ln>
        </p:spPr>
        <p:txBody>
          <a:bodyPr wrap="square">
            <a:spAutoFit/>
          </a:bodyPr>
          <a:lstStyle/>
          <a:p>
            <a:pPr indent="457200" algn="just" fontAlgn="auto"/>
            <a:r>
              <a:rPr lang="zh-CN" sz="2400" b="0">
                <a:latin typeface="Times New Roman" panose="02020603050405020304" pitchFamily="18" charset="0"/>
                <a:ea typeface="宋体" panose="02010600030101010101" pitchFamily="2" charset="-122"/>
              </a:rPr>
              <a:t>如右图，估计结果中NO</a:t>
            </a:r>
            <a:r>
              <a:rPr lang="zh-CN" sz="2400" b="0" baseline="-25000">
                <a:latin typeface="Times New Roman" panose="02020603050405020304" pitchFamily="18" charset="0"/>
                <a:ea typeface="宋体" panose="02010600030101010101" pitchFamily="2" charset="-122"/>
              </a:rPr>
              <a:t>2</a:t>
            </a:r>
            <a:r>
              <a:rPr lang="zh-CN" sz="2400" b="0">
                <a:latin typeface="Times New Roman" panose="02020603050405020304" pitchFamily="18" charset="0"/>
                <a:ea typeface="宋体" panose="02010600030101010101" pitchFamily="2" charset="-122"/>
              </a:rPr>
              <a:t>，SO</a:t>
            </a:r>
            <a:r>
              <a:rPr lang="zh-CN" sz="2400" b="0" baseline="-25000">
                <a:latin typeface="Times New Roman" panose="02020603050405020304" pitchFamily="18" charset="0"/>
                <a:ea typeface="宋体" panose="02010600030101010101" pitchFamily="2" charset="-122"/>
              </a:rPr>
              <a:t>2</a:t>
            </a:r>
            <a:r>
              <a:rPr lang="zh-CN" sz="2400" b="0">
                <a:latin typeface="Times New Roman" panose="02020603050405020304" pitchFamily="18" charset="0"/>
                <a:ea typeface="宋体" panose="02010600030101010101" pitchFamily="2" charset="-122"/>
              </a:rPr>
              <a:t>和CO的系数估计的结果不显著，所以我们考虑将这三个变量去除之后再做模型的拟合。</a:t>
            </a:r>
          </a:p>
        </p:txBody>
      </p:sp>
      <p:pic>
        <p:nvPicPr>
          <p:cNvPr id="4" name="图片 3" descr="IMG_256">
            <a:extLst>
              <a:ext uri="{FF2B5EF4-FFF2-40B4-BE49-F238E27FC236}">
                <a16:creationId xmlns="" xmlns:a16="http://schemas.microsoft.com/office/drawing/2014/main" id="{302A582B-F6AF-49E0-94C4-5F972137355A}"/>
              </a:ext>
            </a:extLst>
          </p:cNvPr>
          <p:cNvPicPr>
            <a:picLocks noChangeAspect="1"/>
          </p:cNvPicPr>
          <p:nvPr/>
        </p:nvPicPr>
        <p:blipFill>
          <a:blip r:embed="rId4"/>
          <a:stretch>
            <a:fillRect/>
          </a:stretch>
        </p:blipFill>
        <p:spPr>
          <a:xfrm>
            <a:off x="697865" y="901700"/>
            <a:ext cx="4944110" cy="2518410"/>
          </a:xfrm>
          <a:prstGeom prst="rect">
            <a:avLst/>
          </a:prstGeom>
          <a:noFill/>
          <a:ln w="9525">
            <a:noFill/>
          </a:ln>
        </p:spPr>
      </p:pic>
      <p:graphicFrame>
        <p:nvGraphicFramePr>
          <p:cNvPr id="6" name="表格 5">
            <a:extLst>
              <a:ext uri="{FF2B5EF4-FFF2-40B4-BE49-F238E27FC236}">
                <a16:creationId xmlns="" xmlns:a16="http://schemas.microsoft.com/office/drawing/2014/main" id="{3F5903CF-2A34-4E2E-8280-BF4550286053}"/>
              </a:ext>
            </a:extLst>
          </p:cNvPr>
          <p:cNvGraphicFramePr/>
          <p:nvPr>
            <p:extLst>
              <p:ext uri="{D42A27DB-BD31-4B8C-83A1-F6EECF244321}">
                <p14:modId xmlns:p14="http://schemas.microsoft.com/office/powerpoint/2010/main" val="1557552639"/>
              </p:ext>
            </p:extLst>
          </p:nvPr>
        </p:nvGraphicFramePr>
        <p:xfrm>
          <a:off x="330835" y="3577590"/>
          <a:ext cx="5971540" cy="3200400"/>
        </p:xfrm>
        <a:graphic>
          <a:graphicData uri="http://schemas.openxmlformats.org/drawingml/2006/table">
            <a:tbl>
              <a:tblPr firstRow="1" bandRow="1">
                <a:tableStyleId>{3C2FFA5D-87B4-456A-9821-1D502468CF0F}</a:tableStyleId>
              </a:tblPr>
              <a:tblGrid>
                <a:gridCol w="1009015">
                  <a:extLst>
                    <a:ext uri="{9D8B030D-6E8A-4147-A177-3AD203B41FA5}">
                      <a16:colId xmlns="" xmlns:a16="http://schemas.microsoft.com/office/drawing/2014/main" val="20000"/>
                    </a:ext>
                  </a:extLst>
                </a:gridCol>
                <a:gridCol w="1008380">
                  <a:extLst>
                    <a:ext uri="{9D8B030D-6E8A-4147-A177-3AD203B41FA5}">
                      <a16:colId xmlns="" xmlns:a16="http://schemas.microsoft.com/office/drawing/2014/main" val="20001"/>
                    </a:ext>
                  </a:extLst>
                </a:gridCol>
                <a:gridCol w="1009015">
                  <a:extLst>
                    <a:ext uri="{9D8B030D-6E8A-4147-A177-3AD203B41FA5}">
                      <a16:colId xmlns="" xmlns:a16="http://schemas.microsoft.com/office/drawing/2014/main" val="20002"/>
                    </a:ext>
                  </a:extLst>
                </a:gridCol>
                <a:gridCol w="1008380">
                  <a:extLst>
                    <a:ext uri="{9D8B030D-6E8A-4147-A177-3AD203B41FA5}">
                      <a16:colId xmlns="" xmlns:a16="http://schemas.microsoft.com/office/drawing/2014/main" val="20003"/>
                    </a:ext>
                  </a:extLst>
                </a:gridCol>
                <a:gridCol w="1936750">
                  <a:extLst>
                    <a:ext uri="{9D8B030D-6E8A-4147-A177-3AD203B41FA5}">
                      <a16:colId xmlns="" xmlns:a16="http://schemas.microsoft.com/office/drawing/2014/main" val="20004"/>
                    </a:ext>
                  </a:extLst>
                </a:gridCol>
              </a:tblGrid>
              <a:tr h="213360">
                <a:tc gridSpan="5">
                  <a:txBody>
                    <a:bodyPr/>
                    <a:lstStyle/>
                    <a:p>
                      <a:pPr indent="0" algn="ctr">
                        <a:buNone/>
                      </a:pPr>
                      <a:r>
                        <a:rPr lang="zh-CN" altLang="en-US" sz="1400"/>
                        <a:t>表</a:t>
                      </a:r>
                      <a:r>
                        <a:rPr lang="en-US" altLang="zh-CN" sz="1400"/>
                        <a:t>2  </a:t>
                      </a:r>
                      <a:r>
                        <a:rPr lang="zh-CN" altLang="en-US" sz="1400"/>
                        <a:t>模型拟合结果</a:t>
                      </a:r>
                    </a:p>
                  </a:txBody>
                  <a:tcPr marL="68580" marR="68580" marT="0" marB="0"/>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00"/>
                  </a:ext>
                </a:extLst>
              </a:tr>
              <a:tr h="213360">
                <a:tc gridSpan="5">
                  <a:txBody>
                    <a:bodyPr/>
                    <a:lstStyle/>
                    <a:p>
                      <a:pPr indent="0">
                        <a:buNone/>
                      </a:pPr>
                      <a:r>
                        <a:rPr lang="en-US" sz="1400"/>
                        <a:t>lm(formula = AQI ~ PM2.5 + PM10 + O</a:t>
                      </a:r>
                      <a:r>
                        <a:rPr lang="en-US" sz="1400" baseline="-25000"/>
                        <a:t> 3</a:t>
                      </a:r>
                      <a:r>
                        <a:rPr lang="en-US" sz="1400"/>
                        <a:t>)</a:t>
                      </a:r>
                      <a:endParaRPr lang="en-US" altLang="en-US" sz="1400"/>
                    </a:p>
                  </a:txBody>
                  <a:tcPr marL="68580" marR="68580" marT="0" marB="0"/>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01"/>
                  </a:ext>
                </a:extLst>
              </a:tr>
              <a:tr h="213360">
                <a:tc gridSpan="5">
                  <a:txBody>
                    <a:bodyPr/>
                    <a:lstStyle/>
                    <a:p>
                      <a:pPr indent="0">
                        <a:buNone/>
                      </a:pPr>
                      <a:r>
                        <a:rPr lang="en-US" sz="1400"/>
                        <a:t>Residuals:</a:t>
                      </a:r>
                      <a:endParaRPr lang="en-US" altLang="en-US" sz="1400"/>
                    </a:p>
                  </a:txBody>
                  <a:tcPr marL="68580" marR="68580" marT="0" marB="0"/>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02"/>
                  </a:ext>
                </a:extLst>
              </a:tr>
              <a:tr h="213360">
                <a:tc>
                  <a:txBody>
                    <a:bodyPr/>
                    <a:lstStyle/>
                    <a:p>
                      <a:pPr indent="0">
                        <a:buNone/>
                      </a:pPr>
                      <a:r>
                        <a:rPr lang="en-US" sz="1400"/>
                        <a:t>Min </a:t>
                      </a:r>
                      <a:endParaRPr lang="en-US" altLang="en-US" sz="1400"/>
                    </a:p>
                  </a:txBody>
                  <a:tcPr marL="68580" marR="68580" marT="0" marB="0"/>
                </a:tc>
                <a:tc>
                  <a:txBody>
                    <a:bodyPr/>
                    <a:lstStyle/>
                    <a:p>
                      <a:pPr indent="0">
                        <a:buNone/>
                      </a:pPr>
                      <a:r>
                        <a:rPr lang="en-US" sz="1400"/>
                        <a:t> 1Q </a:t>
                      </a:r>
                      <a:endParaRPr lang="en-US" altLang="en-US" sz="1400"/>
                    </a:p>
                  </a:txBody>
                  <a:tcPr marL="68580" marR="68580" marT="0" marB="0"/>
                </a:tc>
                <a:tc>
                  <a:txBody>
                    <a:bodyPr/>
                    <a:lstStyle/>
                    <a:p>
                      <a:pPr indent="0">
                        <a:buNone/>
                      </a:pPr>
                      <a:r>
                        <a:rPr lang="en-US" sz="1400"/>
                        <a:t> Median </a:t>
                      </a:r>
                      <a:endParaRPr lang="en-US" altLang="en-US" sz="1400"/>
                    </a:p>
                  </a:txBody>
                  <a:tcPr marL="68580" marR="68580" marT="0" marB="0"/>
                </a:tc>
                <a:tc>
                  <a:txBody>
                    <a:bodyPr/>
                    <a:lstStyle/>
                    <a:p>
                      <a:pPr indent="0">
                        <a:buNone/>
                      </a:pPr>
                      <a:r>
                        <a:rPr lang="en-US" sz="1400"/>
                        <a:t> 3Q </a:t>
                      </a:r>
                      <a:endParaRPr lang="en-US" altLang="en-US" sz="1400"/>
                    </a:p>
                  </a:txBody>
                  <a:tcPr marL="68580" marR="68580" marT="0" marB="0"/>
                </a:tc>
                <a:tc>
                  <a:txBody>
                    <a:bodyPr/>
                    <a:lstStyle/>
                    <a:p>
                      <a:pPr indent="0">
                        <a:buNone/>
                      </a:pPr>
                      <a:r>
                        <a:rPr lang="en-US" sz="1400"/>
                        <a:t> Max</a:t>
                      </a:r>
                      <a:endParaRPr lang="en-US" altLang="en-US" sz="1400"/>
                    </a:p>
                  </a:txBody>
                  <a:tcPr marL="68580" marR="68580" marT="0" marB="0"/>
                </a:tc>
                <a:extLst>
                  <a:ext uri="{0D108BD9-81ED-4DB2-BD59-A6C34878D82A}">
                    <a16:rowId xmlns="" xmlns:a16="http://schemas.microsoft.com/office/drawing/2014/main" val="10003"/>
                  </a:ext>
                </a:extLst>
              </a:tr>
              <a:tr h="213360">
                <a:tc>
                  <a:txBody>
                    <a:bodyPr/>
                    <a:lstStyle/>
                    <a:p>
                      <a:pPr indent="0">
                        <a:buNone/>
                      </a:pPr>
                      <a:r>
                        <a:rPr lang="en-US" sz="1400"/>
                        <a:t> −4.0724</a:t>
                      </a:r>
                      <a:endParaRPr lang="en-US" altLang="en-US" sz="1400"/>
                    </a:p>
                  </a:txBody>
                  <a:tcPr marL="68580" marR="68580" marT="0" marB="0"/>
                </a:tc>
                <a:tc>
                  <a:txBody>
                    <a:bodyPr/>
                    <a:lstStyle/>
                    <a:p>
                      <a:pPr indent="0">
                        <a:buNone/>
                      </a:pPr>
                      <a:r>
                        <a:rPr lang="en-US" sz="1400"/>
                        <a:t> −0.1166 </a:t>
                      </a:r>
                      <a:endParaRPr lang="en-US" altLang="en-US" sz="1400"/>
                    </a:p>
                  </a:txBody>
                  <a:tcPr marL="68580" marR="68580" marT="0" marB="0"/>
                </a:tc>
                <a:tc>
                  <a:txBody>
                    <a:bodyPr/>
                    <a:lstStyle/>
                    <a:p>
                      <a:pPr indent="0">
                        <a:buNone/>
                      </a:pPr>
                      <a:r>
                        <a:rPr lang="en-US" sz="1400"/>
                        <a:t>−0.1166</a:t>
                      </a:r>
                      <a:endParaRPr lang="en-US" altLang="en-US" sz="1400"/>
                    </a:p>
                  </a:txBody>
                  <a:tcPr marL="68580" marR="68580" marT="0" marB="0"/>
                </a:tc>
                <a:tc>
                  <a:txBody>
                    <a:bodyPr/>
                    <a:lstStyle/>
                    <a:p>
                      <a:pPr indent="0">
                        <a:buNone/>
                      </a:pPr>
                      <a:r>
                        <a:rPr lang="en-US" sz="1400"/>
                        <a:t> 3.5825 </a:t>
                      </a:r>
                      <a:endParaRPr lang="en-US" altLang="en-US" sz="1400"/>
                    </a:p>
                  </a:txBody>
                  <a:tcPr marL="68580" marR="68580" marT="0" marB="0"/>
                </a:tc>
                <a:tc>
                  <a:txBody>
                    <a:bodyPr/>
                    <a:lstStyle/>
                    <a:p>
                      <a:pPr indent="0">
                        <a:buNone/>
                      </a:pPr>
                      <a:r>
                        <a:rPr lang="en-US" sz="1400"/>
                        <a:t> 19.8939</a:t>
                      </a:r>
                      <a:endParaRPr lang="en-US" altLang="en-US" sz="1400"/>
                    </a:p>
                  </a:txBody>
                  <a:tcPr marL="68580" marR="68580" marT="0" marB="0"/>
                </a:tc>
                <a:extLst>
                  <a:ext uri="{0D108BD9-81ED-4DB2-BD59-A6C34878D82A}">
                    <a16:rowId xmlns="" xmlns:a16="http://schemas.microsoft.com/office/drawing/2014/main" val="10004"/>
                  </a:ext>
                </a:extLst>
              </a:tr>
              <a:tr h="426720">
                <a:tc>
                  <a:txBody>
                    <a:bodyPr/>
                    <a:lstStyle/>
                    <a:p>
                      <a:pPr indent="0">
                        <a:buNone/>
                      </a:pPr>
                      <a:r>
                        <a:rPr lang="en-US" sz="1400"/>
                        <a:t>Coefficients:</a:t>
                      </a:r>
                      <a:endParaRPr lang="en-US" altLang="en-US" sz="1400"/>
                    </a:p>
                  </a:txBody>
                  <a:tcPr marL="68580" marR="68580" marT="0" marB="0"/>
                </a:tc>
                <a:tc gridSpan="4">
                  <a:txBody>
                    <a:bodyPr/>
                    <a:lstStyle/>
                    <a:p>
                      <a:pPr indent="0">
                        <a:buNone/>
                      </a:pPr>
                      <a:r>
                        <a:rPr lang="en-US" sz="1400"/>
                        <a:t>Estimate Std. Error t value Pr(&gt;|t|)</a:t>
                      </a:r>
                      <a:endParaRPr lang="en-US" altLang="en-US" sz="1400"/>
                    </a:p>
                  </a:txBody>
                  <a:tcPr marL="68580" marR="68580" marT="0" marB="0"/>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05"/>
                  </a:ext>
                </a:extLst>
              </a:tr>
              <a:tr h="213360">
                <a:tc>
                  <a:txBody>
                    <a:bodyPr/>
                    <a:lstStyle/>
                    <a:p>
                      <a:pPr indent="0">
                        <a:buNone/>
                      </a:pPr>
                      <a:r>
                        <a:rPr lang="en-US" sz="1400"/>
                        <a:t>(Intercept) </a:t>
                      </a:r>
                      <a:endParaRPr lang="en-US" altLang="en-US" sz="1400"/>
                    </a:p>
                  </a:txBody>
                  <a:tcPr marL="68580" marR="68580" marT="0" marB="0"/>
                </a:tc>
                <a:tc>
                  <a:txBody>
                    <a:bodyPr/>
                    <a:lstStyle/>
                    <a:p>
                      <a:pPr indent="0">
                        <a:buNone/>
                      </a:pPr>
                      <a:r>
                        <a:rPr lang="en-US" sz="1400"/>
                        <a:t>−9.12503 </a:t>
                      </a:r>
                      <a:endParaRPr lang="en-US" altLang="en-US" sz="1400"/>
                    </a:p>
                  </a:txBody>
                  <a:tcPr marL="68580" marR="68580" marT="0" marB="0"/>
                </a:tc>
                <a:tc>
                  <a:txBody>
                    <a:bodyPr/>
                    <a:lstStyle/>
                    <a:p>
                      <a:pPr indent="0">
                        <a:buNone/>
                      </a:pPr>
                      <a:r>
                        <a:rPr lang="en-US" sz="1400"/>
                        <a:t> 7.90795 </a:t>
                      </a:r>
                      <a:endParaRPr lang="en-US" altLang="en-US" sz="1400"/>
                    </a:p>
                  </a:txBody>
                  <a:tcPr marL="68580" marR="68580" marT="0" marB="0"/>
                </a:tc>
                <a:tc>
                  <a:txBody>
                    <a:bodyPr/>
                    <a:lstStyle/>
                    <a:p>
                      <a:pPr indent="0">
                        <a:buNone/>
                      </a:pPr>
                      <a:r>
                        <a:rPr lang="en-US" sz="1400"/>
                        <a:t> −1.154 </a:t>
                      </a:r>
                      <a:endParaRPr lang="en-US" altLang="en-US" sz="1400"/>
                    </a:p>
                  </a:txBody>
                  <a:tcPr marL="68580" marR="68580" marT="0" marB="0"/>
                </a:tc>
                <a:tc>
                  <a:txBody>
                    <a:bodyPr/>
                    <a:lstStyle/>
                    <a:p>
                      <a:pPr indent="0">
                        <a:buNone/>
                      </a:pPr>
                      <a:r>
                        <a:rPr lang="en-US" sz="1400"/>
                        <a:t> 0.255561</a:t>
                      </a:r>
                      <a:endParaRPr lang="en-US" altLang="en-US" sz="1400"/>
                    </a:p>
                  </a:txBody>
                  <a:tcPr marL="68580" marR="68580" marT="0" marB="0"/>
                </a:tc>
                <a:extLst>
                  <a:ext uri="{0D108BD9-81ED-4DB2-BD59-A6C34878D82A}">
                    <a16:rowId xmlns="" xmlns:a16="http://schemas.microsoft.com/office/drawing/2014/main" val="10006"/>
                  </a:ext>
                </a:extLst>
              </a:tr>
              <a:tr h="213360">
                <a:tc>
                  <a:txBody>
                    <a:bodyPr/>
                    <a:lstStyle/>
                    <a:p>
                      <a:pPr indent="0">
                        <a:buNone/>
                      </a:pPr>
                      <a:r>
                        <a:rPr lang="en-US" sz="1400"/>
                        <a:t>PM2.5</a:t>
                      </a:r>
                      <a:endParaRPr lang="en-US" altLang="en-US" sz="1400"/>
                    </a:p>
                  </a:txBody>
                  <a:tcPr marL="68580" marR="68580" marT="0" marB="0"/>
                </a:tc>
                <a:tc>
                  <a:txBody>
                    <a:bodyPr/>
                    <a:lstStyle/>
                    <a:p>
                      <a:pPr indent="0">
                        <a:buNone/>
                      </a:pPr>
                      <a:r>
                        <a:rPr lang="en-US" sz="1400"/>
                        <a:t>0.87644 </a:t>
                      </a:r>
                      <a:endParaRPr lang="en-US" altLang="en-US" sz="1400"/>
                    </a:p>
                  </a:txBody>
                  <a:tcPr marL="68580" marR="68580" marT="0" marB="0"/>
                </a:tc>
                <a:tc>
                  <a:txBody>
                    <a:bodyPr/>
                    <a:lstStyle/>
                    <a:p>
                      <a:pPr indent="0">
                        <a:buNone/>
                      </a:pPr>
                      <a:r>
                        <a:rPr lang="en-US" sz="1400"/>
                        <a:t> 0.08104 </a:t>
                      </a:r>
                      <a:endParaRPr lang="en-US" altLang="en-US" sz="1400"/>
                    </a:p>
                  </a:txBody>
                  <a:tcPr marL="68580" marR="68580" marT="0" marB="0"/>
                </a:tc>
                <a:tc>
                  <a:txBody>
                    <a:bodyPr/>
                    <a:lstStyle/>
                    <a:p>
                      <a:pPr indent="0">
                        <a:buNone/>
                      </a:pPr>
                      <a:r>
                        <a:rPr lang="en-US" sz="1400"/>
                        <a:t> 10.815 </a:t>
                      </a:r>
                      <a:endParaRPr lang="en-US" altLang="en-US" sz="1400"/>
                    </a:p>
                  </a:txBody>
                  <a:tcPr marL="68580" marR="68580" marT="0" marB="0"/>
                </a:tc>
                <a:tc>
                  <a:txBody>
                    <a:bodyPr/>
                    <a:lstStyle/>
                    <a:p>
                      <a:pPr indent="0">
                        <a:buNone/>
                      </a:pPr>
                      <a:r>
                        <a:rPr lang="en-US" sz="1400"/>
                        <a:t> 2.66e-13 ***</a:t>
                      </a:r>
                      <a:endParaRPr lang="en-US" altLang="en-US" sz="1400"/>
                    </a:p>
                  </a:txBody>
                  <a:tcPr marL="68580" marR="68580" marT="0" marB="0"/>
                </a:tc>
                <a:extLst>
                  <a:ext uri="{0D108BD9-81ED-4DB2-BD59-A6C34878D82A}">
                    <a16:rowId xmlns="" xmlns:a16="http://schemas.microsoft.com/office/drawing/2014/main" val="10007"/>
                  </a:ext>
                </a:extLst>
              </a:tr>
              <a:tr h="213360">
                <a:tc>
                  <a:txBody>
                    <a:bodyPr/>
                    <a:lstStyle/>
                    <a:p>
                      <a:pPr indent="0">
                        <a:buNone/>
                      </a:pPr>
                      <a:r>
                        <a:rPr lang="en-US" sz="1400"/>
                        <a:t>PM10</a:t>
                      </a:r>
                      <a:endParaRPr lang="en-US" altLang="en-US" sz="1400"/>
                    </a:p>
                  </a:txBody>
                  <a:tcPr marL="68580" marR="68580" marT="0" marB="0"/>
                </a:tc>
                <a:tc>
                  <a:txBody>
                    <a:bodyPr/>
                    <a:lstStyle/>
                    <a:p>
                      <a:pPr indent="0">
                        <a:buNone/>
                      </a:pPr>
                      <a:r>
                        <a:rPr lang="en-US" sz="1400"/>
                        <a:t>0.25403 </a:t>
                      </a:r>
                      <a:endParaRPr lang="en-US" altLang="en-US" sz="1400"/>
                    </a:p>
                  </a:txBody>
                  <a:tcPr marL="68580" marR="68580" marT="0" marB="0"/>
                </a:tc>
                <a:tc>
                  <a:txBody>
                    <a:bodyPr/>
                    <a:lstStyle/>
                    <a:p>
                      <a:pPr indent="0">
                        <a:buNone/>
                      </a:pPr>
                      <a:r>
                        <a:rPr lang="en-US" sz="1400"/>
                        <a:t> 0.06878 </a:t>
                      </a:r>
                      <a:endParaRPr lang="en-US" altLang="en-US" sz="1400"/>
                    </a:p>
                  </a:txBody>
                  <a:tcPr marL="68580" marR="68580" marT="0" marB="0"/>
                </a:tc>
                <a:tc>
                  <a:txBody>
                    <a:bodyPr/>
                    <a:lstStyle/>
                    <a:p>
                      <a:pPr indent="0">
                        <a:buNone/>
                      </a:pPr>
                      <a:r>
                        <a:rPr lang="en-US" sz="1400"/>
                        <a:t> 3.693 </a:t>
                      </a:r>
                      <a:endParaRPr lang="en-US" altLang="en-US" sz="1400"/>
                    </a:p>
                  </a:txBody>
                  <a:tcPr marL="68580" marR="68580" marT="0" marB="0"/>
                </a:tc>
                <a:tc>
                  <a:txBody>
                    <a:bodyPr/>
                    <a:lstStyle/>
                    <a:p>
                      <a:pPr indent="0">
                        <a:buNone/>
                      </a:pPr>
                      <a:r>
                        <a:rPr lang="en-US" sz="1400"/>
                        <a:t> 0.000677 ***</a:t>
                      </a:r>
                      <a:endParaRPr lang="en-US" altLang="en-US" sz="1400"/>
                    </a:p>
                  </a:txBody>
                  <a:tcPr marL="68580" marR="68580" marT="0" marB="0"/>
                </a:tc>
                <a:extLst>
                  <a:ext uri="{0D108BD9-81ED-4DB2-BD59-A6C34878D82A}">
                    <a16:rowId xmlns="" xmlns:a16="http://schemas.microsoft.com/office/drawing/2014/main" val="10008"/>
                  </a:ext>
                </a:extLst>
              </a:tr>
              <a:tr h="213360">
                <a:tc>
                  <a:txBody>
                    <a:bodyPr/>
                    <a:lstStyle/>
                    <a:p>
                      <a:pPr indent="0">
                        <a:buNone/>
                      </a:pPr>
                      <a:r>
                        <a:rPr lang="en-US" sz="1400"/>
                        <a:t>O</a:t>
                      </a:r>
                      <a:r>
                        <a:rPr lang="en-US" sz="1400" baseline="-25000"/>
                        <a:t> 3</a:t>
                      </a:r>
                      <a:endParaRPr lang="en-US" altLang="en-US" sz="1400" baseline="-25000"/>
                    </a:p>
                  </a:txBody>
                  <a:tcPr marL="68580" marR="68580" marT="0" marB="0"/>
                </a:tc>
                <a:tc>
                  <a:txBody>
                    <a:bodyPr/>
                    <a:lstStyle/>
                    <a:p>
                      <a:pPr indent="0">
                        <a:buNone/>
                      </a:pPr>
                      <a:r>
                        <a:rPr lang="en-US" sz="1400"/>
                        <a:t>0.30719 </a:t>
                      </a:r>
                      <a:endParaRPr lang="en-US" altLang="en-US" sz="1400"/>
                    </a:p>
                  </a:txBody>
                  <a:tcPr marL="68580" marR="68580" marT="0" marB="0"/>
                </a:tc>
                <a:tc>
                  <a:txBody>
                    <a:bodyPr/>
                    <a:lstStyle/>
                    <a:p>
                      <a:pPr indent="0">
                        <a:buNone/>
                      </a:pPr>
                      <a:r>
                        <a:rPr lang="en-US" sz="1400"/>
                        <a:t>0.04108 </a:t>
                      </a:r>
                      <a:endParaRPr lang="en-US" altLang="en-US" sz="1400"/>
                    </a:p>
                  </a:txBody>
                  <a:tcPr marL="68580" marR="68580" marT="0" marB="0"/>
                </a:tc>
                <a:tc>
                  <a:txBody>
                    <a:bodyPr/>
                    <a:lstStyle/>
                    <a:p>
                      <a:pPr indent="0">
                        <a:buNone/>
                      </a:pPr>
                      <a:r>
                        <a:rPr lang="en-US" sz="1400"/>
                        <a:t>7.477 </a:t>
                      </a:r>
                      <a:endParaRPr lang="en-US" altLang="en-US" sz="1400"/>
                    </a:p>
                  </a:txBody>
                  <a:tcPr marL="68580" marR="68580" marT="0" marB="0"/>
                </a:tc>
                <a:tc>
                  <a:txBody>
                    <a:bodyPr/>
                    <a:lstStyle/>
                    <a:p>
                      <a:pPr indent="0">
                        <a:buNone/>
                      </a:pPr>
                      <a:r>
                        <a:rPr lang="en-US" sz="1400"/>
                        <a:t>4.79e−09 ***</a:t>
                      </a:r>
                      <a:endParaRPr lang="en-US" altLang="en-US" sz="1400"/>
                    </a:p>
                  </a:txBody>
                  <a:tcPr marL="68580" marR="68580" marT="0" marB="0"/>
                </a:tc>
                <a:extLst>
                  <a:ext uri="{0D108BD9-81ED-4DB2-BD59-A6C34878D82A}">
                    <a16:rowId xmlns="" xmlns:a16="http://schemas.microsoft.com/office/drawing/2014/main" val="10009"/>
                  </a:ext>
                </a:extLst>
              </a:tr>
              <a:tr h="213360">
                <a:tc gridSpan="5">
                  <a:txBody>
                    <a:bodyPr/>
                    <a:lstStyle/>
                    <a:p>
                      <a:pPr indent="0">
                        <a:buNone/>
                      </a:pPr>
                      <a:r>
                        <a:rPr lang="en-US" sz="1400"/>
                        <a:t>Signif. codes:   0 ‘***’ 0.001 ‘**’ 0.01 ‘*’ 0.05 ‘.’ 0.1 ‘ ’ 1</a:t>
                      </a:r>
                      <a:endParaRPr lang="en-US" altLang="en-US" sz="1400"/>
                    </a:p>
                  </a:txBody>
                  <a:tcPr marL="68580" marR="68580" marT="0" marB="0"/>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10"/>
                  </a:ext>
                </a:extLst>
              </a:tr>
              <a:tr h="213360">
                <a:tc gridSpan="5">
                  <a:txBody>
                    <a:bodyPr/>
                    <a:lstStyle/>
                    <a:p>
                      <a:pPr indent="0">
                        <a:buNone/>
                      </a:pPr>
                      <a:r>
                        <a:rPr lang="en-US" sz="1400"/>
                        <a:t>Residual standard error:  7.021 on 39 degrees of freedom</a:t>
                      </a:r>
                      <a:endParaRPr lang="en-US" altLang="en-US" sz="1400"/>
                    </a:p>
                  </a:txBody>
                  <a:tcPr marL="68580" marR="68580" marT="0" marB="0"/>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11"/>
                  </a:ext>
                </a:extLst>
              </a:tr>
              <a:tr h="213360">
                <a:tc gridSpan="5">
                  <a:txBody>
                    <a:bodyPr/>
                    <a:lstStyle/>
                    <a:p>
                      <a:pPr indent="0">
                        <a:buNone/>
                      </a:pPr>
                      <a:r>
                        <a:rPr lang="en-US" sz="1400"/>
                        <a:t>Multiple R-squared:  0.973, Adjusted R-squared: 0.9709</a:t>
                      </a:r>
                      <a:endParaRPr lang="en-US" altLang="en-US" sz="1400"/>
                    </a:p>
                  </a:txBody>
                  <a:tcPr marL="68580" marR="68580" marT="0" marB="0"/>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12"/>
                  </a:ext>
                </a:extLst>
              </a:tr>
              <a:tr h="213360">
                <a:tc gridSpan="5">
                  <a:txBody>
                    <a:bodyPr/>
                    <a:lstStyle/>
                    <a:p>
                      <a:pPr indent="0">
                        <a:buNone/>
                      </a:pPr>
                      <a:r>
                        <a:rPr lang="en-US" sz="1400"/>
                        <a:t>F-statistic:   468.4 on 3 and 39 DF, p-value: &lt; 2.2e−16</a:t>
                      </a:r>
                      <a:endParaRPr lang="en-US" altLang="en-US" sz="1400"/>
                    </a:p>
                  </a:txBody>
                  <a:tcPr marL="68580" marR="68580" marT="0" marB="0"/>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13"/>
                  </a:ext>
                </a:extLst>
              </a:tr>
            </a:tbl>
          </a:graphicData>
        </a:graphic>
      </p:graphicFrame>
      <p:sp>
        <p:nvSpPr>
          <p:cNvPr id="8" name="文本框 7">
            <a:extLst>
              <a:ext uri="{FF2B5EF4-FFF2-40B4-BE49-F238E27FC236}">
                <a16:creationId xmlns="" xmlns:a16="http://schemas.microsoft.com/office/drawing/2014/main" id="{5DD28241-23BD-454C-8870-3C62A4B705B9}"/>
              </a:ext>
            </a:extLst>
          </p:cNvPr>
          <p:cNvSpPr txBox="1"/>
          <p:nvPr/>
        </p:nvSpPr>
        <p:spPr>
          <a:xfrm>
            <a:off x="6548755" y="3843020"/>
            <a:ext cx="5326380" cy="1938020"/>
          </a:xfrm>
          <a:prstGeom prst="rect">
            <a:avLst/>
          </a:prstGeom>
          <a:noFill/>
          <a:ln w="9525">
            <a:noFill/>
          </a:ln>
        </p:spPr>
        <p:txBody>
          <a:bodyPr wrap="square">
            <a:spAutoFit/>
          </a:bodyPr>
          <a:lstStyle/>
          <a:p>
            <a:pPr indent="457200" algn="just" fontAlgn="auto"/>
            <a:r>
              <a:rPr lang="zh-CN" sz="2400" b="0">
                <a:latin typeface="Times New Roman" panose="02020603050405020304" pitchFamily="18" charset="0"/>
                <a:ea typeface="宋体" panose="02010600030101010101" pitchFamily="2" charset="-122"/>
              </a:rPr>
              <a:t>如表</a:t>
            </a:r>
            <a:r>
              <a:rPr lang="en-US" sz="2400" b="0">
                <a:latin typeface="Times New Roman" panose="02020603050405020304" pitchFamily="18" charset="0"/>
                <a:ea typeface="宋体" panose="02010600030101010101" pitchFamily="2" charset="-122"/>
                <a:cs typeface="Times New Roman" panose="02020603050405020304" pitchFamily="18" charset="0"/>
              </a:rPr>
              <a:t>2</a:t>
            </a:r>
            <a:r>
              <a:rPr lang="zh-CN" sz="2400" b="0">
                <a:latin typeface="Times New Roman" panose="02020603050405020304" pitchFamily="18" charset="0"/>
                <a:ea typeface="宋体" panose="02010600030101010101" pitchFamily="2" charset="-122"/>
              </a:rPr>
              <a:t>模型拟合结果来看，去掉变量后所建模型中变量的系数均显著，并且</a:t>
            </a:r>
            <a:r>
              <a:rPr lang="en-US" sz="2400" b="0">
                <a:latin typeface="Times New Roman" panose="02020603050405020304" pitchFamily="18" charset="0"/>
                <a:ea typeface="宋体" panose="02010600030101010101" pitchFamily="2" charset="-122"/>
              </a:rPr>
              <a:t>R-squared</a:t>
            </a:r>
            <a:r>
              <a:rPr lang="zh-CN" sz="2400" b="0">
                <a:latin typeface="Times New Roman" panose="02020603050405020304" pitchFamily="18" charset="0"/>
                <a:ea typeface="宋体" panose="02010600030101010101" pitchFamily="2" charset="-122"/>
              </a:rPr>
              <a:t>没有减小且</a:t>
            </a:r>
            <a:r>
              <a:rPr lang="en-US" sz="2400" b="0">
                <a:latin typeface="Times New Roman" panose="02020603050405020304" pitchFamily="18" charset="0"/>
                <a:ea typeface="宋体" panose="02010600030101010101" pitchFamily="2" charset="-122"/>
              </a:rPr>
              <a:t>F</a:t>
            </a:r>
            <a:r>
              <a:rPr lang="zh-CN" sz="2400" b="0">
                <a:latin typeface="Times New Roman" panose="02020603050405020304" pitchFamily="18" charset="0"/>
                <a:ea typeface="宋体" panose="02010600030101010101" pitchFamily="2" charset="-122"/>
              </a:rPr>
              <a:t>检验的</a:t>
            </a:r>
            <a:r>
              <a:rPr lang="en-US" sz="2400" b="0">
                <a:latin typeface="Times New Roman" panose="02020603050405020304" pitchFamily="18" charset="0"/>
                <a:ea typeface="宋体" panose="02010600030101010101" pitchFamily="2" charset="-122"/>
              </a:rPr>
              <a:t>p-value</a:t>
            </a:r>
            <a:r>
              <a:rPr lang="zh-CN" sz="2400" b="0">
                <a:latin typeface="Times New Roman" panose="02020603050405020304" pitchFamily="18" charset="0"/>
                <a:ea typeface="宋体" panose="02010600030101010101" pitchFamily="2" charset="-122"/>
              </a:rPr>
              <a:t>依旧显著。绘制这个模型的标准化残差诊断图。</a:t>
            </a:r>
            <a:endParaRPr lang="zh-CN" altLang="en-US" sz="2400"/>
          </a:p>
        </p:txBody>
      </p:sp>
    </p:spTree>
    <p:extLst>
      <p:ext uri="{BB962C8B-B14F-4D97-AF65-F5344CB8AC3E}">
        <p14:creationId xmlns:p14="http://schemas.microsoft.com/office/powerpoint/2010/main" val="573813664"/>
      </p:ext>
    </p:extLst>
  </p:cSld>
  <p:clrMapOvr>
    <a:masterClrMapping/>
  </p:clrMapOvr>
  <p:transition spd="slow" advTm="3000">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2537" y="260507"/>
            <a:ext cx="10850563" cy="663575"/>
          </a:xfrm>
        </p:spPr>
        <p:txBody>
          <a:bodyPr/>
          <a:lstStyle/>
          <a:p>
            <a:r>
              <a:rPr lang="zh-CN" altLang="en-US" sz="2800" dirty="0">
                <a:solidFill>
                  <a:schemeClr val="tx1">
                    <a:lumMod val="85000"/>
                    <a:lumOff val="15000"/>
                  </a:schemeClr>
                </a:solidFill>
              </a:rPr>
              <a:t>回归诊断</a:t>
            </a: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4" name="文本框 3">
            <a:extLst>
              <a:ext uri="{FF2B5EF4-FFF2-40B4-BE49-F238E27FC236}">
                <a16:creationId xmlns="" xmlns:a16="http://schemas.microsoft.com/office/drawing/2014/main" id="{EB5998F5-599F-421F-9C92-8590AC969C81}"/>
              </a:ext>
            </a:extLst>
          </p:cNvPr>
          <p:cNvSpPr txBox="1"/>
          <p:nvPr/>
        </p:nvSpPr>
        <p:spPr>
          <a:xfrm>
            <a:off x="6891655" y="2089785"/>
            <a:ext cx="4566285" cy="2676525"/>
          </a:xfrm>
          <a:prstGeom prst="rect">
            <a:avLst/>
          </a:prstGeom>
          <a:noFill/>
          <a:ln w="9525">
            <a:noFill/>
          </a:ln>
        </p:spPr>
        <p:txBody>
          <a:bodyPr wrap="square">
            <a:spAutoFit/>
          </a:bodyPr>
          <a:lstStyle/>
          <a:p>
            <a:pPr indent="457200" algn="just" fontAlgn="auto"/>
            <a:r>
              <a:rPr lang="zh-CN" sz="2400" b="0">
                <a:latin typeface="Times New Roman" panose="02020603050405020304" pitchFamily="18" charset="0"/>
                <a:ea typeface="宋体" panose="02010600030101010101" pitchFamily="2" charset="-122"/>
              </a:rPr>
              <a:t>如右回归诊断图可以看出，虽然模型拟合较好但是诊断图形呈现的问题仍然没有得到解决。于是认为，一般的线性模型不足以表达变量间的关系，我们考虑对变量进行变换继续建立更加有效地模型。</a:t>
            </a:r>
          </a:p>
        </p:txBody>
      </p:sp>
      <p:pic>
        <p:nvPicPr>
          <p:cNvPr id="6" name="图片 5" descr="IMG_256">
            <a:extLst>
              <a:ext uri="{FF2B5EF4-FFF2-40B4-BE49-F238E27FC236}">
                <a16:creationId xmlns="" xmlns:a16="http://schemas.microsoft.com/office/drawing/2014/main" id="{4B00463E-E8F2-4823-BB63-A3C93811987D}"/>
              </a:ext>
            </a:extLst>
          </p:cNvPr>
          <p:cNvPicPr>
            <a:picLocks noChangeAspect="1"/>
          </p:cNvPicPr>
          <p:nvPr/>
        </p:nvPicPr>
        <p:blipFill>
          <a:blip r:embed="rId4"/>
          <a:srcRect b="1433"/>
          <a:stretch>
            <a:fillRect/>
          </a:stretch>
        </p:blipFill>
        <p:spPr>
          <a:xfrm>
            <a:off x="347980" y="1712595"/>
            <a:ext cx="6251575" cy="3431540"/>
          </a:xfrm>
          <a:prstGeom prst="rect">
            <a:avLst/>
          </a:prstGeom>
          <a:noFill/>
          <a:ln w="9525">
            <a:noFill/>
          </a:ln>
        </p:spPr>
      </p:pic>
    </p:spTree>
    <p:extLst>
      <p:ext uri="{BB962C8B-B14F-4D97-AF65-F5344CB8AC3E}">
        <p14:creationId xmlns:p14="http://schemas.microsoft.com/office/powerpoint/2010/main" val="3145975424"/>
      </p:ext>
    </p:extLst>
  </p:cSld>
  <p:clrMapOvr>
    <a:masterClrMapping/>
  </p:clrMapOvr>
  <p:transition spd="slow" advTm="3000">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2537" y="260507"/>
            <a:ext cx="10850563" cy="663575"/>
          </a:xfrm>
        </p:spPr>
        <p:txBody>
          <a:bodyPr/>
          <a:lstStyle/>
          <a:p>
            <a:r>
              <a:rPr lang="zh-CN" altLang="en-US" sz="2800" dirty="0">
                <a:solidFill>
                  <a:schemeClr val="tx1">
                    <a:lumMod val="85000"/>
                    <a:lumOff val="15000"/>
                  </a:schemeClr>
                </a:solidFill>
              </a:rPr>
              <a:t>模型分析</a:t>
            </a: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3" name="文本框 2">
            <a:extLst>
              <a:ext uri="{FF2B5EF4-FFF2-40B4-BE49-F238E27FC236}">
                <a16:creationId xmlns="" xmlns:a16="http://schemas.microsoft.com/office/drawing/2014/main" id="{95002A3B-EE86-463F-A8C5-28A4D8246907}"/>
              </a:ext>
            </a:extLst>
          </p:cNvPr>
          <p:cNvSpPr txBox="1"/>
          <p:nvPr/>
        </p:nvSpPr>
        <p:spPr>
          <a:xfrm>
            <a:off x="781253" y="1076646"/>
            <a:ext cx="10349230" cy="1198880"/>
          </a:xfrm>
          <a:prstGeom prst="rect">
            <a:avLst/>
          </a:prstGeom>
          <a:noFill/>
          <a:ln w="9525">
            <a:noFill/>
          </a:ln>
        </p:spPr>
        <p:txBody>
          <a:bodyPr wrap="square">
            <a:spAutoFit/>
          </a:bodyPr>
          <a:lstStyle/>
          <a:p>
            <a:pPr indent="457200" algn="just" fontAlgn="auto"/>
            <a:r>
              <a:rPr lang="zh-CN" sz="2400" b="0">
                <a:latin typeface="Times New Roman" panose="02020603050405020304" pitchFamily="18" charset="0"/>
                <a:ea typeface="宋体" panose="02010600030101010101" pitchFamily="2" charset="-122"/>
              </a:rPr>
              <a:t>从验证变量为正态分布的假设入手，我们需要画出各变量箱线图、</a:t>
            </a:r>
            <a:r>
              <a:rPr lang="en-US" sz="2400" b="0">
                <a:latin typeface="Times New Roman" panose="02020603050405020304" pitchFamily="18" charset="0"/>
                <a:ea typeface="宋体" panose="02010600030101010101" pitchFamily="2" charset="-122"/>
                <a:cs typeface="Times New Roman" panose="02020603050405020304" pitchFamily="18" charset="0"/>
              </a:rPr>
              <a:t>QQ </a:t>
            </a:r>
            <a:r>
              <a:rPr lang="zh-CN" sz="2400" b="0">
                <a:latin typeface="Times New Roman" panose="02020603050405020304" pitchFamily="18" charset="0"/>
                <a:ea typeface="宋体" panose="02010600030101010101" pitchFamily="2" charset="-122"/>
              </a:rPr>
              <a:t>图。从图 </a:t>
            </a:r>
            <a:r>
              <a:rPr lang="en-US" sz="2400" b="0">
                <a:latin typeface="Times New Roman" panose="02020603050405020304" pitchFamily="18" charset="0"/>
                <a:ea typeface="宋体" panose="02010600030101010101" pitchFamily="2" charset="-122"/>
              </a:rPr>
              <a:t>4~10 </a:t>
            </a:r>
            <a:r>
              <a:rPr lang="zh-CN" sz="2400" b="0">
                <a:latin typeface="Times New Roman" panose="02020603050405020304" pitchFamily="18" charset="0"/>
                <a:ea typeface="宋体" panose="02010600030101010101" pitchFamily="2" charset="-122"/>
              </a:rPr>
              <a:t>中观察可得各变量数据存在偏态非正态的情况，所以考虑对其预测变量和相应变量同时进行 </a:t>
            </a:r>
            <a:r>
              <a:rPr lang="en-US" sz="2400" b="0">
                <a:latin typeface="Times New Roman" panose="02020603050405020304" pitchFamily="18" charset="0"/>
                <a:ea typeface="宋体" panose="02010600030101010101" pitchFamily="2" charset="-122"/>
              </a:rPr>
              <a:t>BOX-COX </a:t>
            </a:r>
            <a:r>
              <a:rPr lang="zh-CN" sz="2400" b="0">
                <a:latin typeface="Times New Roman" panose="02020603050405020304" pitchFamily="18" charset="0"/>
                <a:ea typeface="宋体" panose="02010600030101010101" pitchFamily="2" charset="-122"/>
              </a:rPr>
              <a:t>变换。</a:t>
            </a:r>
            <a:endParaRPr lang="zh-CN" altLang="en-US" sz="2400"/>
          </a:p>
        </p:txBody>
      </p:sp>
      <p:pic>
        <p:nvPicPr>
          <p:cNvPr id="5" name="图片 4" descr="IMG_256">
            <a:extLst>
              <a:ext uri="{FF2B5EF4-FFF2-40B4-BE49-F238E27FC236}">
                <a16:creationId xmlns="" xmlns:a16="http://schemas.microsoft.com/office/drawing/2014/main" id="{67CAC99C-ADB2-4835-AA24-56700AED57DB}"/>
              </a:ext>
            </a:extLst>
          </p:cNvPr>
          <p:cNvPicPr>
            <a:picLocks noChangeAspect="1"/>
          </p:cNvPicPr>
          <p:nvPr/>
        </p:nvPicPr>
        <p:blipFill>
          <a:blip r:embed="rId4"/>
          <a:stretch>
            <a:fillRect/>
          </a:stretch>
        </p:blipFill>
        <p:spPr>
          <a:xfrm>
            <a:off x="2832938" y="2518731"/>
            <a:ext cx="6246495" cy="3215640"/>
          </a:xfrm>
          <a:prstGeom prst="rect">
            <a:avLst/>
          </a:prstGeom>
          <a:noFill/>
          <a:ln w="9525">
            <a:noFill/>
          </a:ln>
        </p:spPr>
      </p:pic>
      <p:sp>
        <p:nvSpPr>
          <p:cNvPr id="9" name="文本框 8">
            <a:extLst>
              <a:ext uri="{FF2B5EF4-FFF2-40B4-BE49-F238E27FC236}">
                <a16:creationId xmlns="" xmlns:a16="http://schemas.microsoft.com/office/drawing/2014/main" id="{C2653975-F6FD-43A0-88CE-EED2938BA03A}"/>
              </a:ext>
            </a:extLst>
          </p:cNvPr>
          <p:cNvSpPr txBox="1"/>
          <p:nvPr/>
        </p:nvSpPr>
        <p:spPr>
          <a:xfrm>
            <a:off x="3415551" y="5734371"/>
            <a:ext cx="5080000" cy="337185"/>
          </a:xfrm>
          <a:prstGeom prst="rect">
            <a:avLst/>
          </a:prstGeom>
          <a:noFill/>
          <a:ln w="9525">
            <a:noFill/>
          </a:ln>
        </p:spPr>
        <p:txBody>
          <a:bodyPr>
            <a:spAutoFit/>
          </a:bodyPr>
          <a:lstStyle/>
          <a:p>
            <a:pPr indent="0" algn="ctr"/>
            <a:r>
              <a:rPr lang="zh-CN" sz="1600" b="1">
                <a:ea typeface="宋体" panose="02010600030101010101" pitchFamily="2" charset="-122"/>
              </a:rPr>
              <a:t>图</a:t>
            </a:r>
            <a:r>
              <a:rPr lang="en-US" sz="1600" b="1">
                <a:latin typeface="Times New Roman" panose="02020603050405020304" pitchFamily="18" charset="0"/>
                <a:ea typeface="宋体" panose="02010600030101010101" pitchFamily="2" charset="-122"/>
              </a:rPr>
              <a:t> 4</a:t>
            </a:r>
            <a:r>
              <a:rPr lang="en-US" sz="1600" b="1">
                <a:latin typeface="Times New Roman" panose="02020603050405020304" pitchFamily="18" charset="0"/>
                <a:ea typeface="宋体" panose="02010600030101010101" pitchFamily="2" charset="-122"/>
                <a:cs typeface="Times New Roman" panose="02020603050405020304" pitchFamily="18" charset="0"/>
              </a:rPr>
              <a:t>  AQI </a:t>
            </a:r>
            <a:r>
              <a:rPr lang="zh-CN" sz="1600" b="1">
                <a:latin typeface="Times New Roman" panose="02020603050405020304" pitchFamily="18" charset="0"/>
                <a:ea typeface="宋体" panose="02010600030101010101" pitchFamily="2" charset="-122"/>
              </a:rPr>
              <a:t>正态分布检验</a:t>
            </a:r>
            <a:endParaRPr lang="zh-CN" altLang="en-US" sz="1600" b="1">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29863492"/>
      </p:ext>
    </p:extLst>
  </p:cSld>
  <p:clrMapOvr>
    <a:masterClrMapping/>
  </p:clrMapOvr>
  <p:transition spd="slow" advTm="3000">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2537" y="260507"/>
            <a:ext cx="10850563" cy="663575"/>
          </a:xfrm>
        </p:spPr>
        <p:txBody>
          <a:bodyPr/>
          <a:lstStyle/>
          <a:p>
            <a:r>
              <a:rPr lang="zh-CN" altLang="en-US" sz="2800" dirty="0">
                <a:solidFill>
                  <a:schemeClr val="tx1">
                    <a:lumMod val="85000"/>
                    <a:lumOff val="15000"/>
                  </a:schemeClr>
                </a:solidFill>
              </a:rPr>
              <a:t>模型分析</a:t>
            </a: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4" name="Rectangle 4">
            <a:extLst>
              <a:ext uri="{FF2B5EF4-FFF2-40B4-BE49-F238E27FC236}">
                <a16:creationId xmlns="" xmlns:a16="http://schemas.microsoft.com/office/drawing/2014/main" id="{04142A79-C848-4DEF-AE54-B60A32D025BD}"/>
              </a:ext>
            </a:extLst>
          </p:cNvPr>
          <p:cNvSpPr>
            <a:spLocks noChangeArrowheads="1"/>
          </p:cNvSpPr>
          <p:nvPr/>
        </p:nvSpPr>
        <p:spPr bwMode="auto">
          <a:xfrm>
            <a:off x="2258335" y="1424827"/>
            <a:ext cx="3788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endParaRPr lang="zh-CN" altLang="en-US" sz="4000"/>
          </a:p>
        </p:txBody>
      </p:sp>
      <p:pic>
        <p:nvPicPr>
          <p:cNvPr id="6" name="图片 -2147482509" descr="IMG_256">
            <a:extLst>
              <a:ext uri="{FF2B5EF4-FFF2-40B4-BE49-F238E27FC236}">
                <a16:creationId xmlns="" xmlns:a16="http://schemas.microsoft.com/office/drawing/2014/main" id="{CB99940D-7C32-4C90-813E-2B2951473CD5}"/>
              </a:ext>
            </a:extLst>
          </p:cNvPr>
          <p:cNvPicPr>
            <a:picLocks noChangeAspect="1"/>
          </p:cNvPicPr>
          <p:nvPr/>
        </p:nvPicPr>
        <p:blipFill>
          <a:blip r:embed="rId4"/>
          <a:stretch>
            <a:fillRect/>
          </a:stretch>
        </p:blipFill>
        <p:spPr>
          <a:xfrm>
            <a:off x="1489075" y="1127125"/>
            <a:ext cx="9123045" cy="4411980"/>
          </a:xfrm>
          <a:prstGeom prst="rect">
            <a:avLst/>
          </a:prstGeom>
          <a:noFill/>
          <a:ln w="9525">
            <a:solidFill>
              <a:srgbClr val="0070C0"/>
            </a:solidFill>
          </a:ln>
        </p:spPr>
      </p:pic>
      <p:sp>
        <p:nvSpPr>
          <p:cNvPr id="8" name="文本框 7">
            <a:extLst>
              <a:ext uri="{FF2B5EF4-FFF2-40B4-BE49-F238E27FC236}">
                <a16:creationId xmlns="" xmlns:a16="http://schemas.microsoft.com/office/drawing/2014/main" id="{A5F0DF87-38D7-4B29-8C02-777DBFD51D91}"/>
              </a:ext>
            </a:extLst>
          </p:cNvPr>
          <p:cNvSpPr txBox="1"/>
          <p:nvPr/>
        </p:nvSpPr>
        <p:spPr>
          <a:xfrm>
            <a:off x="3641725" y="5847080"/>
            <a:ext cx="5168900" cy="398780"/>
          </a:xfrm>
          <a:prstGeom prst="rect">
            <a:avLst/>
          </a:prstGeom>
          <a:noFill/>
          <a:ln w="9525">
            <a:noFill/>
          </a:ln>
        </p:spPr>
        <p:txBody>
          <a:bodyPr wrap="square">
            <a:spAutoFit/>
          </a:bodyPr>
          <a:lstStyle/>
          <a:p>
            <a:pPr indent="0" algn="ctr"/>
            <a:r>
              <a:rPr lang="zh-CN" sz="2000" b="1" dirty="0">
                <a:ea typeface="宋体" panose="02010600030101010101" pitchFamily="2" charset="-122"/>
              </a:rPr>
              <a:t>图</a:t>
            </a:r>
            <a:r>
              <a:rPr lang="en-US" sz="2000" b="1" dirty="0">
                <a:latin typeface="Times New Roman" panose="02020603050405020304" pitchFamily="18" charset="0"/>
                <a:ea typeface="宋体" panose="02010600030101010101" pitchFamily="2" charset="-122"/>
              </a:rPr>
              <a:t> 5</a:t>
            </a:r>
            <a:r>
              <a:rPr lang="en-US" sz="2000" b="1" dirty="0">
                <a:latin typeface="Times New Roman" panose="02020603050405020304" pitchFamily="18" charset="0"/>
                <a:ea typeface="宋体" panose="02010600030101010101" pitchFamily="2" charset="-122"/>
                <a:cs typeface="Times New Roman" panose="02020603050405020304" pitchFamily="18" charset="0"/>
              </a:rPr>
              <a:t>  PM2.5 </a:t>
            </a:r>
            <a:r>
              <a:rPr lang="zh-CN" sz="2000" b="1" dirty="0">
                <a:latin typeface="Times New Roman" panose="02020603050405020304" pitchFamily="18" charset="0"/>
                <a:ea typeface="宋体" panose="02010600030101010101" pitchFamily="2" charset="-122"/>
              </a:rPr>
              <a:t>正态分布检验</a:t>
            </a:r>
            <a:endParaRPr lang="zh-CN" altLang="en-US" sz="2000" dirty="0"/>
          </a:p>
        </p:txBody>
      </p:sp>
    </p:spTree>
    <p:extLst>
      <p:ext uri="{BB962C8B-B14F-4D97-AF65-F5344CB8AC3E}">
        <p14:creationId xmlns:p14="http://schemas.microsoft.com/office/powerpoint/2010/main" val="571146167"/>
      </p:ext>
    </p:extLst>
  </p:cSld>
  <p:clrMapOvr>
    <a:masterClrMapping/>
  </p:clrMapOvr>
  <p:transition spd="slow" advTm="3000">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2537" y="260507"/>
            <a:ext cx="10850563" cy="663575"/>
          </a:xfrm>
        </p:spPr>
        <p:txBody>
          <a:bodyPr/>
          <a:lstStyle/>
          <a:p>
            <a:r>
              <a:rPr lang="zh-CN" altLang="en-US" sz="2800" dirty="0">
                <a:solidFill>
                  <a:schemeClr val="tx1">
                    <a:lumMod val="85000"/>
                    <a:lumOff val="15000"/>
                  </a:schemeClr>
                </a:solidFill>
              </a:rPr>
              <a:t>模型分析</a:t>
            </a: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12" name="Rectangle 4">
            <a:extLst>
              <a:ext uri="{FF2B5EF4-FFF2-40B4-BE49-F238E27FC236}">
                <a16:creationId xmlns="" xmlns:a16="http://schemas.microsoft.com/office/drawing/2014/main" id="{5E80918C-A435-43B3-94F6-5E9F454E9F26}"/>
              </a:ext>
            </a:extLst>
          </p:cNvPr>
          <p:cNvSpPr>
            <a:spLocks noChangeArrowheads="1"/>
          </p:cNvSpPr>
          <p:nvPr/>
        </p:nvSpPr>
        <p:spPr bwMode="auto">
          <a:xfrm>
            <a:off x="2258335" y="1424827"/>
            <a:ext cx="3788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endParaRPr lang="zh-CN" altLang="en-US" sz="4000"/>
          </a:p>
        </p:txBody>
      </p:sp>
      <p:sp>
        <p:nvSpPr>
          <p:cNvPr id="14" name="文本框 13">
            <a:extLst>
              <a:ext uri="{FF2B5EF4-FFF2-40B4-BE49-F238E27FC236}">
                <a16:creationId xmlns="" xmlns:a16="http://schemas.microsoft.com/office/drawing/2014/main" id="{A398A214-E7A3-4083-B1DF-2790981AD739}"/>
              </a:ext>
            </a:extLst>
          </p:cNvPr>
          <p:cNvSpPr txBox="1"/>
          <p:nvPr/>
        </p:nvSpPr>
        <p:spPr>
          <a:xfrm>
            <a:off x="3641725" y="5847080"/>
            <a:ext cx="5168900" cy="398780"/>
          </a:xfrm>
          <a:prstGeom prst="rect">
            <a:avLst/>
          </a:prstGeom>
          <a:noFill/>
          <a:ln w="9525">
            <a:noFill/>
          </a:ln>
        </p:spPr>
        <p:txBody>
          <a:bodyPr wrap="square">
            <a:spAutoFit/>
          </a:bodyPr>
          <a:lstStyle/>
          <a:p>
            <a:pPr indent="0" algn="ctr"/>
            <a:r>
              <a:rPr lang="zh-CN" sz="2000" b="1">
                <a:ea typeface="宋体" panose="02010600030101010101" pitchFamily="2" charset="-122"/>
              </a:rPr>
              <a:t>图</a:t>
            </a:r>
            <a:r>
              <a:rPr lang="en-US" sz="2000" b="1">
                <a:latin typeface="Times New Roman" panose="02020603050405020304" pitchFamily="18" charset="0"/>
                <a:ea typeface="宋体" panose="02010600030101010101" pitchFamily="2" charset="-122"/>
              </a:rPr>
              <a:t> 6</a:t>
            </a:r>
            <a:r>
              <a:rPr lang="en-US" sz="2000" b="1">
                <a:latin typeface="Times New Roman" panose="02020603050405020304" pitchFamily="18" charset="0"/>
                <a:ea typeface="宋体" panose="02010600030101010101" pitchFamily="2" charset="-122"/>
                <a:cs typeface="Times New Roman" panose="02020603050405020304" pitchFamily="18" charset="0"/>
              </a:rPr>
              <a:t>  PM10 </a:t>
            </a:r>
            <a:r>
              <a:rPr lang="zh-CN" sz="2000" b="1">
                <a:latin typeface="Times New Roman" panose="02020603050405020304" pitchFamily="18" charset="0"/>
                <a:ea typeface="宋体" panose="02010600030101010101" pitchFamily="2" charset="-122"/>
              </a:rPr>
              <a:t>正态分布检验</a:t>
            </a:r>
            <a:endParaRPr lang="zh-CN" altLang="en-US" sz="2000"/>
          </a:p>
        </p:txBody>
      </p:sp>
      <p:pic>
        <p:nvPicPr>
          <p:cNvPr id="16" name="图片 -2147482605" descr="IMG_256">
            <a:extLst>
              <a:ext uri="{FF2B5EF4-FFF2-40B4-BE49-F238E27FC236}">
                <a16:creationId xmlns="" xmlns:a16="http://schemas.microsoft.com/office/drawing/2014/main" id="{8DA363F7-6AFE-4147-9FAB-8C2BC856F326}"/>
              </a:ext>
            </a:extLst>
          </p:cNvPr>
          <p:cNvPicPr>
            <a:picLocks noChangeAspect="1"/>
          </p:cNvPicPr>
          <p:nvPr/>
        </p:nvPicPr>
        <p:blipFill>
          <a:blip r:embed="rId3"/>
          <a:stretch>
            <a:fillRect/>
          </a:stretch>
        </p:blipFill>
        <p:spPr>
          <a:xfrm>
            <a:off x="1773555" y="1424940"/>
            <a:ext cx="8810625" cy="4212590"/>
          </a:xfrm>
          <a:prstGeom prst="rect">
            <a:avLst/>
          </a:prstGeom>
          <a:noFill/>
          <a:ln w="9525">
            <a:solidFill>
              <a:srgbClr val="0070C0"/>
            </a:solidFill>
          </a:ln>
        </p:spPr>
      </p:pic>
    </p:spTree>
    <p:extLst>
      <p:ext uri="{BB962C8B-B14F-4D97-AF65-F5344CB8AC3E}">
        <p14:creationId xmlns:p14="http://schemas.microsoft.com/office/powerpoint/2010/main" val="1243431833"/>
      </p:ext>
    </p:extLst>
  </p:cSld>
  <p:clrMapOvr>
    <a:masterClrMapping/>
  </p:clrMapOvr>
  <p:transition spd="slow" advTm="3000">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2537" y="260507"/>
            <a:ext cx="10850563" cy="663575"/>
          </a:xfrm>
        </p:spPr>
        <p:txBody>
          <a:bodyPr/>
          <a:lstStyle/>
          <a:p>
            <a:r>
              <a:rPr lang="zh-CN" altLang="en-US" sz="2800" dirty="0">
                <a:solidFill>
                  <a:schemeClr val="tx1">
                    <a:lumMod val="85000"/>
                    <a:lumOff val="15000"/>
                  </a:schemeClr>
                </a:solidFill>
              </a:rPr>
              <a:t>模型分析</a:t>
            </a: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3" name="Rectangle 4">
            <a:extLst>
              <a:ext uri="{FF2B5EF4-FFF2-40B4-BE49-F238E27FC236}">
                <a16:creationId xmlns="" xmlns:a16="http://schemas.microsoft.com/office/drawing/2014/main" id="{AFAC8048-34EC-4A6B-82E1-171860825DFB}"/>
              </a:ext>
            </a:extLst>
          </p:cNvPr>
          <p:cNvSpPr>
            <a:spLocks noChangeArrowheads="1"/>
          </p:cNvSpPr>
          <p:nvPr/>
        </p:nvSpPr>
        <p:spPr bwMode="auto">
          <a:xfrm>
            <a:off x="2258335" y="1424827"/>
            <a:ext cx="3788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endParaRPr lang="zh-CN" altLang="en-US" sz="4000"/>
          </a:p>
        </p:txBody>
      </p:sp>
      <p:sp>
        <p:nvSpPr>
          <p:cNvPr id="5" name="文本框 4">
            <a:extLst>
              <a:ext uri="{FF2B5EF4-FFF2-40B4-BE49-F238E27FC236}">
                <a16:creationId xmlns="" xmlns:a16="http://schemas.microsoft.com/office/drawing/2014/main" id="{656BE363-F942-4376-A767-D8181E44282E}"/>
              </a:ext>
            </a:extLst>
          </p:cNvPr>
          <p:cNvSpPr txBox="1"/>
          <p:nvPr/>
        </p:nvSpPr>
        <p:spPr>
          <a:xfrm>
            <a:off x="3641725" y="5847080"/>
            <a:ext cx="5168900" cy="398780"/>
          </a:xfrm>
          <a:prstGeom prst="rect">
            <a:avLst/>
          </a:prstGeom>
          <a:noFill/>
          <a:ln w="9525">
            <a:noFill/>
          </a:ln>
        </p:spPr>
        <p:txBody>
          <a:bodyPr wrap="square">
            <a:spAutoFit/>
          </a:bodyPr>
          <a:lstStyle/>
          <a:p>
            <a:pPr indent="0" algn="ctr"/>
            <a:r>
              <a:rPr lang="zh-CN" sz="2000" b="1">
                <a:ea typeface="宋体" panose="02010600030101010101" pitchFamily="2" charset="-122"/>
              </a:rPr>
              <a:t>图</a:t>
            </a:r>
            <a:r>
              <a:rPr lang="en-US" sz="2000" b="1">
                <a:latin typeface="Times New Roman" panose="02020603050405020304" pitchFamily="18" charset="0"/>
                <a:ea typeface="宋体" panose="02010600030101010101" pitchFamily="2" charset="-122"/>
              </a:rPr>
              <a:t> 7</a:t>
            </a:r>
            <a:r>
              <a:rPr lang="en-US" sz="2000" b="1">
                <a:latin typeface="Times New Roman" panose="02020603050405020304" pitchFamily="18" charset="0"/>
                <a:ea typeface="宋体" panose="02010600030101010101" pitchFamily="2" charset="-122"/>
                <a:cs typeface="Times New Roman" panose="02020603050405020304" pitchFamily="18" charset="0"/>
              </a:rPr>
              <a:t>  </a:t>
            </a:r>
            <a:r>
              <a:rPr sz="2000" b="1">
                <a:latin typeface="Times New Roman" panose="02020603050405020304" pitchFamily="18" charset="0"/>
                <a:ea typeface="宋体" panose="02010600030101010101" pitchFamily="2" charset="-122"/>
              </a:rPr>
              <a:t>NO2 正态分布检验</a:t>
            </a:r>
          </a:p>
        </p:txBody>
      </p:sp>
      <p:pic>
        <p:nvPicPr>
          <p:cNvPr id="10" name="图片 -2147482603" descr="IMG_256">
            <a:extLst>
              <a:ext uri="{FF2B5EF4-FFF2-40B4-BE49-F238E27FC236}">
                <a16:creationId xmlns="" xmlns:a16="http://schemas.microsoft.com/office/drawing/2014/main" id="{A420E512-5C67-4EC4-892F-233ECAFE615E}"/>
              </a:ext>
            </a:extLst>
          </p:cNvPr>
          <p:cNvPicPr>
            <a:picLocks noChangeAspect="1"/>
          </p:cNvPicPr>
          <p:nvPr/>
        </p:nvPicPr>
        <p:blipFill>
          <a:blip r:embed="rId3"/>
          <a:stretch>
            <a:fillRect/>
          </a:stretch>
        </p:blipFill>
        <p:spPr>
          <a:xfrm>
            <a:off x="1694180" y="1304925"/>
            <a:ext cx="9206230" cy="4380230"/>
          </a:xfrm>
          <a:prstGeom prst="rect">
            <a:avLst/>
          </a:prstGeom>
          <a:noFill/>
          <a:ln w="9525">
            <a:solidFill>
              <a:srgbClr val="0070C0"/>
            </a:solidFill>
          </a:ln>
        </p:spPr>
      </p:pic>
    </p:spTree>
    <p:extLst>
      <p:ext uri="{BB962C8B-B14F-4D97-AF65-F5344CB8AC3E}">
        <p14:creationId xmlns:p14="http://schemas.microsoft.com/office/powerpoint/2010/main" val="3900609835"/>
      </p:ext>
    </p:extLst>
  </p:cSld>
  <p:clrMapOvr>
    <a:masterClrMapping/>
  </p:clrMapOvr>
  <p:transition spd="slow" advTm="3000">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2537" y="260507"/>
            <a:ext cx="10850563" cy="663575"/>
          </a:xfrm>
        </p:spPr>
        <p:txBody>
          <a:bodyPr/>
          <a:lstStyle/>
          <a:p>
            <a:r>
              <a:rPr lang="zh-CN" altLang="en-US" sz="2800" dirty="0">
                <a:solidFill>
                  <a:schemeClr val="tx1">
                    <a:lumMod val="85000"/>
                    <a:lumOff val="15000"/>
                  </a:schemeClr>
                </a:solidFill>
              </a:rPr>
              <a:t>模型分析</a:t>
            </a: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3" name="Rectangle 4">
            <a:extLst>
              <a:ext uri="{FF2B5EF4-FFF2-40B4-BE49-F238E27FC236}">
                <a16:creationId xmlns="" xmlns:a16="http://schemas.microsoft.com/office/drawing/2014/main" id="{816F94C0-41E1-4CDA-8F26-5647AEA28634}"/>
              </a:ext>
            </a:extLst>
          </p:cNvPr>
          <p:cNvSpPr>
            <a:spLocks noChangeArrowheads="1"/>
          </p:cNvSpPr>
          <p:nvPr/>
        </p:nvSpPr>
        <p:spPr bwMode="auto">
          <a:xfrm>
            <a:off x="2258335" y="1424827"/>
            <a:ext cx="3788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endParaRPr lang="zh-CN" altLang="en-US" sz="4000"/>
          </a:p>
        </p:txBody>
      </p:sp>
      <p:sp>
        <p:nvSpPr>
          <p:cNvPr id="5" name="文本框 4">
            <a:extLst>
              <a:ext uri="{FF2B5EF4-FFF2-40B4-BE49-F238E27FC236}">
                <a16:creationId xmlns="" xmlns:a16="http://schemas.microsoft.com/office/drawing/2014/main" id="{83B6D647-A911-452F-A536-E29B88D5C3A0}"/>
              </a:ext>
            </a:extLst>
          </p:cNvPr>
          <p:cNvSpPr txBox="1"/>
          <p:nvPr/>
        </p:nvSpPr>
        <p:spPr>
          <a:xfrm>
            <a:off x="3641725" y="5847080"/>
            <a:ext cx="5168900" cy="398780"/>
          </a:xfrm>
          <a:prstGeom prst="rect">
            <a:avLst/>
          </a:prstGeom>
          <a:noFill/>
          <a:ln w="9525">
            <a:noFill/>
          </a:ln>
        </p:spPr>
        <p:txBody>
          <a:bodyPr wrap="square">
            <a:spAutoFit/>
          </a:bodyPr>
          <a:lstStyle/>
          <a:p>
            <a:pPr indent="0" algn="ctr"/>
            <a:r>
              <a:rPr lang="zh-CN" sz="2000" b="1">
                <a:ea typeface="宋体" panose="02010600030101010101" pitchFamily="2" charset="-122"/>
              </a:rPr>
              <a:t>图</a:t>
            </a:r>
            <a:r>
              <a:rPr lang="en-US" sz="2000" b="1">
                <a:latin typeface="Times New Roman" panose="02020603050405020304" pitchFamily="18" charset="0"/>
                <a:ea typeface="宋体" panose="02010600030101010101" pitchFamily="2" charset="-122"/>
              </a:rPr>
              <a:t> 8</a:t>
            </a:r>
            <a:r>
              <a:rPr lang="en-US" sz="2000" b="1">
                <a:latin typeface="Times New Roman" panose="02020603050405020304" pitchFamily="18" charset="0"/>
                <a:ea typeface="宋体" panose="02010600030101010101" pitchFamily="2" charset="-122"/>
                <a:cs typeface="Times New Roman" panose="02020603050405020304" pitchFamily="18" charset="0"/>
              </a:rPr>
              <a:t>  </a:t>
            </a:r>
            <a:r>
              <a:rPr sz="2000" b="1">
                <a:latin typeface="Times New Roman" panose="02020603050405020304" pitchFamily="18" charset="0"/>
                <a:ea typeface="宋体" panose="02010600030101010101" pitchFamily="2" charset="-122"/>
              </a:rPr>
              <a:t>SO2  正态分布检验</a:t>
            </a:r>
          </a:p>
        </p:txBody>
      </p:sp>
      <p:pic>
        <p:nvPicPr>
          <p:cNvPr id="10" name="图片 9" descr="IMG_256">
            <a:extLst>
              <a:ext uri="{FF2B5EF4-FFF2-40B4-BE49-F238E27FC236}">
                <a16:creationId xmlns="" xmlns:a16="http://schemas.microsoft.com/office/drawing/2014/main" id="{8C78540F-B901-4131-BE7D-FC48B18E81C2}"/>
              </a:ext>
            </a:extLst>
          </p:cNvPr>
          <p:cNvPicPr>
            <a:picLocks noChangeAspect="1"/>
          </p:cNvPicPr>
          <p:nvPr/>
        </p:nvPicPr>
        <p:blipFill>
          <a:blip r:embed="rId3"/>
          <a:stretch>
            <a:fillRect/>
          </a:stretch>
        </p:blipFill>
        <p:spPr>
          <a:xfrm>
            <a:off x="1870710" y="1213485"/>
            <a:ext cx="9078595" cy="4464050"/>
          </a:xfrm>
          <a:prstGeom prst="rect">
            <a:avLst/>
          </a:prstGeom>
          <a:noFill/>
          <a:ln w="9525">
            <a:solidFill>
              <a:srgbClr val="0070C0"/>
            </a:solidFill>
          </a:ln>
        </p:spPr>
      </p:pic>
    </p:spTree>
    <p:extLst>
      <p:ext uri="{BB962C8B-B14F-4D97-AF65-F5344CB8AC3E}">
        <p14:creationId xmlns:p14="http://schemas.microsoft.com/office/powerpoint/2010/main" val="2724947239"/>
      </p:ext>
    </p:extLst>
  </p:cSld>
  <p:clrMapOvr>
    <a:masterClrMapping/>
  </p:clrMapOvr>
  <p:transition spd="slow" advTm="3000">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2537" y="260507"/>
            <a:ext cx="10850563" cy="663575"/>
          </a:xfrm>
        </p:spPr>
        <p:txBody>
          <a:bodyPr/>
          <a:lstStyle/>
          <a:p>
            <a:r>
              <a:rPr lang="zh-CN" altLang="en-US" sz="2800" dirty="0">
                <a:solidFill>
                  <a:schemeClr val="tx1">
                    <a:lumMod val="85000"/>
                    <a:lumOff val="15000"/>
                  </a:schemeClr>
                </a:solidFill>
              </a:rPr>
              <a:t>模型分析</a:t>
            </a: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3" name="Rectangle 4">
            <a:extLst>
              <a:ext uri="{FF2B5EF4-FFF2-40B4-BE49-F238E27FC236}">
                <a16:creationId xmlns="" xmlns:a16="http://schemas.microsoft.com/office/drawing/2014/main" id="{A4017A5E-7CA8-40DF-9444-BED5A793F0C9}"/>
              </a:ext>
            </a:extLst>
          </p:cNvPr>
          <p:cNvSpPr>
            <a:spLocks noChangeArrowheads="1"/>
          </p:cNvSpPr>
          <p:nvPr/>
        </p:nvSpPr>
        <p:spPr bwMode="auto">
          <a:xfrm>
            <a:off x="2258335" y="1424827"/>
            <a:ext cx="3788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endParaRPr lang="zh-CN" altLang="en-US" sz="4000"/>
          </a:p>
        </p:txBody>
      </p:sp>
      <p:sp>
        <p:nvSpPr>
          <p:cNvPr id="5" name="文本框 4">
            <a:extLst>
              <a:ext uri="{FF2B5EF4-FFF2-40B4-BE49-F238E27FC236}">
                <a16:creationId xmlns="" xmlns:a16="http://schemas.microsoft.com/office/drawing/2014/main" id="{DD4AA842-6635-4161-BC9A-24D6995F0878}"/>
              </a:ext>
            </a:extLst>
          </p:cNvPr>
          <p:cNvSpPr txBox="1"/>
          <p:nvPr/>
        </p:nvSpPr>
        <p:spPr>
          <a:xfrm>
            <a:off x="3641725" y="5847080"/>
            <a:ext cx="5168900" cy="398780"/>
          </a:xfrm>
          <a:prstGeom prst="rect">
            <a:avLst/>
          </a:prstGeom>
          <a:noFill/>
          <a:ln w="9525">
            <a:noFill/>
          </a:ln>
        </p:spPr>
        <p:txBody>
          <a:bodyPr wrap="square">
            <a:spAutoFit/>
          </a:bodyPr>
          <a:lstStyle/>
          <a:p>
            <a:pPr indent="0" algn="ctr"/>
            <a:r>
              <a:rPr lang="zh-CN" sz="2000" b="1">
                <a:ea typeface="宋体" panose="02010600030101010101" pitchFamily="2" charset="-122"/>
              </a:rPr>
              <a:t>图</a:t>
            </a:r>
            <a:r>
              <a:rPr lang="en-US" sz="2000" b="1">
                <a:latin typeface="Times New Roman" panose="02020603050405020304" pitchFamily="18" charset="0"/>
                <a:ea typeface="宋体" panose="02010600030101010101" pitchFamily="2" charset="-122"/>
              </a:rPr>
              <a:t> 9</a:t>
            </a:r>
            <a:r>
              <a:rPr lang="en-US" sz="2000" b="1">
                <a:latin typeface="Times New Roman" panose="02020603050405020304" pitchFamily="18" charset="0"/>
                <a:ea typeface="宋体" panose="02010600030101010101" pitchFamily="2" charset="-122"/>
                <a:cs typeface="Times New Roman" panose="02020603050405020304" pitchFamily="18" charset="0"/>
              </a:rPr>
              <a:t>  C</a:t>
            </a:r>
            <a:r>
              <a:rPr sz="2000" b="1">
                <a:latin typeface="Times New Roman" panose="02020603050405020304" pitchFamily="18" charset="0"/>
                <a:ea typeface="宋体" panose="02010600030101010101" pitchFamily="2" charset="-122"/>
              </a:rPr>
              <a:t>O 正态分布检验</a:t>
            </a:r>
          </a:p>
        </p:txBody>
      </p:sp>
      <p:pic>
        <p:nvPicPr>
          <p:cNvPr id="10" name="图片 -2147482601" descr="IMG_256">
            <a:extLst>
              <a:ext uri="{FF2B5EF4-FFF2-40B4-BE49-F238E27FC236}">
                <a16:creationId xmlns="" xmlns:a16="http://schemas.microsoft.com/office/drawing/2014/main" id="{7B0F4141-4394-48F8-B5BD-7330FE3015B6}"/>
              </a:ext>
            </a:extLst>
          </p:cNvPr>
          <p:cNvPicPr>
            <a:picLocks noChangeAspect="1"/>
          </p:cNvPicPr>
          <p:nvPr/>
        </p:nvPicPr>
        <p:blipFill>
          <a:blip r:embed="rId3"/>
          <a:stretch>
            <a:fillRect/>
          </a:stretch>
        </p:blipFill>
        <p:spPr>
          <a:xfrm>
            <a:off x="2152650" y="1195705"/>
            <a:ext cx="9139555" cy="4436745"/>
          </a:xfrm>
          <a:prstGeom prst="rect">
            <a:avLst/>
          </a:prstGeom>
          <a:noFill/>
          <a:ln w="9525">
            <a:solidFill>
              <a:srgbClr val="0070C0"/>
            </a:solidFill>
          </a:ln>
        </p:spPr>
      </p:pic>
    </p:spTree>
    <p:extLst>
      <p:ext uri="{BB962C8B-B14F-4D97-AF65-F5344CB8AC3E}">
        <p14:creationId xmlns:p14="http://schemas.microsoft.com/office/powerpoint/2010/main" val="2688390932"/>
      </p:ext>
    </p:extLst>
  </p:cSld>
  <p:clrMapOvr>
    <a:masterClrMapping/>
  </p:clrMapOvr>
  <p:transition spd="slow" advTm="3000">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2537" y="260507"/>
            <a:ext cx="10850563" cy="663575"/>
          </a:xfrm>
        </p:spPr>
        <p:txBody>
          <a:bodyPr/>
          <a:lstStyle/>
          <a:p>
            <a:r>
              <a:rPr lang="zh-CN" altLang="en-US" sz="2800" dirty="0">
                <a:solidFill>
                  <a:schemeClr val="tx1">
                    <a:lumMod val="85000"/>
                    <a:lumOff val="15000"/>
                  </a:schemeClr>
                </a:solidFill>
              </a:rPr>
              <a:t>模型分析</a:t>
            </a: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3" name="Rectangle 4">
            <a:extLst>
              <a:ext uri="{FF2B5EF4-FFF2-40B4-BE49-F238E27FC236}">
                <a16:creationId xmlns="" xmlns:a16="http://schemas.microsoft.com/office/drawing/2014/main" id="{37F6B009-AB7F-40F0-A8BF-5B8CAE50C34C}"/>
              </a:ext>
            </a:extLst>
          </p:cNvPr>
          <p:cNvSpPr>
            <a:spLocks noChangeArrowheads="1"/>
          </p:cNvSpPr>
          <p:nvPr/>
        </p:nvSpPr>
        <p:spPr bwMode="auto">
          <a:xfrm>
            <a:off x="2258335" y="1424827"/>
            <a:ext cx="3788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endParaRPr lang="zh-CN" altLang="en-US" sz="4000"/>
          </a:p>
        </p:txBody>
      </p:sp>
      <p:sp>
        <p:nvSpPr>
          <p:cNvPr id="5" name="文本框 4">
            <a:extLst>
              <a:ext uri="{FF2B5EF4-FFF2-40B4-BE49-F238E27FC236}">
                <a16:creationId xmlns="" xmlns:a16="http://schemas.microsoft.com/office/drawing/2014/main" id="{18219413-7A78-405D-8B1A-636E6432953B}"/>
              </a:ext>
            </a:extLst>
          </p:cNvPr>
          <p:cNvSpPr txBox="1"/>
          <p:nvPr/>
        </p:nvSpPr>
        <p:spPr>
          <a:xfrm>
            <a:off x="3641725" y="5847080"/>
            <a:ext cx="5168900" cy="398780"/>
          </a:xfrm>
          <a:prstGeom prst="rect">
            <a:avLst/>
          </a:prstGeom>
          <a:noFill/>
          <a:ln w="9525">
            <a:noFill/>
          </a:ln>
        </p:spPr>
        <p:txBody>
          <a:bodyPr wrap="square">
            <a:spAutoFit/>
          </a:bodyPr>
          <a:lstStyle/>
          <a:p>
            <a:pPr indent="0" algn="ctr"/>
            <a:r>
              <a:rPr lang="zh-CN" sz="2000" b="1">
                <a:ea typeface="宋体" panose="02010600030101010101" pitchFamily="2" charset="-122"/>
              </a:rPr>
              <a:t>图</a:t>
            </a:r>
            <a:r>
              <a:rPr lang="en-US" sz="2000" b="1">
                <a:latin typeface="Times New Roman" panose="02020603050405020304" pitchFamily="18" charset="0"/>
                <a:ea typeface="宋体" panose="02010600030101010101" pitchFamily="2" charset="-122"/>
              </a:rPr>
              <a:t> 10</a:t>
            </a:r>
            <a:r>
              <a:rPr lang="en-US" sz="2000" b="1">
                <a:latin typeface="Times New Roman" panose="02020603050405020304" pitchFamily="18" charset="0"/>
                <a:ea typeface="宋体" panose="02010600030101010101" pitchFamily="2" charset="-122"/>
                <a:cs typeface="Times New Roman" panose="02020603050405020304" pitchFamily="18" charset="0"/>
              </a:rPr>
              <a:t>  </a:t>
            </a:r>
            <a:r>
              <a:rPr sz="2000" b="1">
                <a:latin typeface="Times New Roman" panose="02020603050405020304" pitchFamily="18" charset="0"/>
                <a:ea typeface="宋体" panose="02010600030101010101" pitchFamily="2" charset="-122"/>
              </a:rPr>
              <a:t>O3 正态分布检验</a:t>
            </a:r>
          </a:p>
        </p:txBody>
      </p:sp>
      <p:pic>
        <p:nvPicPr>
          <p:cNvPr id="10" name="图片 -2147482600" descr="IMG_256">
            <a:extLst>
              <a:ext uri="{FF2B5EF4-FFF2-40B4-BE49-F238E27FC236}">
                <a16:creationId xmlns="" xmlns:a16="http://schemas.microsoft.com/office/drawing/2014/main" id="{6FD524B1-28E1-44D6-B558-CE7EB7E8EA7C}"/>
              </a:ext>
            </a:extLst>
          </p:cNvPr>
          <p:cNvPicPr>
            <a:picLocks noChangeAspect="1"/>
          </p:cNvPicPr>
          <p:nvPr/>
        </p:nvPicPr>
        <p:blipFill>
          <a:blip r:embed="rId3"/>
          <a:stretch>
            <a:fillRect/>
          </a:stretch>
        </p:blipFill>
        <p:spPr>
          <a:xfrm>
            <a:off x="1488440" y="1099185"/>
            <a:ext cx="9353550" cy="4510405"/>
          </a:xfrm>
          <a:prstGeom prst="rect">
            <a:avLst/>
          </a:prstGeom>
          <a:noFill/>
          <a:ln w="9525">
            <a:solidFill>
              <a:srgbClr val="0070C0"/>
            </a:solidFill>
          </a:ln>
        </p:spPr>
      </p:pic>
    </p:spTree>
    <p:extLst>
      <p:ext uri="{BB962C8B-B14F-4D97-AF65-F5344CB8AC3E}">
        <p14:creationId xmlns:p14="http://schemas.microsoft.com/office/powerpoint/2010/main" val="2974972550"/>
      </p:ext>
    </p:extLst>
  </p:cSld>
  <p:clrMapOvr>
    <a:masterClrMapping/>
  </p:clrMapOvr>
  <p:transition spd="slow" advTm="3000">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4" name="Rectangle 4">
            <a:extLst>
              <a:ext uri="{FF2B5EF4-FFF2-40B4-BE49-F238E27FC236}">
                <a16:creationId xmlns="" xmlns:a16="http://schemas.microsoft.com/office/drawing/2014/main" id="{04142A79-C848-4DEF-AE54-B60A32D025BD}"/>
              </a:ext>
            </a:extLst>
          </p:cNvPr>
          <p:cNvSpPr>
            <a:spLocks noChangeArrowheads="1"/>
          </p:cNvSpPr>
          <p:nvPr/>
        </p:nvSpPr>
        <p:spPr bwMode="auto">
          <a:xfrm>
            <a:off x="2258335" y="1424827"/>
            <a:ext cx="3788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endParaRPr lang="zh-CN" altLang="en-US" sz="4000"/>
          </a:p>
        </p:txBody>
      </p:sp>
      <p:sp>
        <p:nvSpPr>
          <p:cNvPr id="20" name="Rectangle 4">
            <a:extLst>
              <a:ext uri="{FF2B5EF4-FFF2-40B4-BE49-F238E27FC236}">
                <a16:creationId xmlns="" xmlns:a16="http://schemas.microsoft.com/office/drawing/2014/main" id="{16F80334-9545-4C0B-986F-BF9B1F7AB0FF}"/>
              </a:ext>
            </a:extLst>
          </p:cNvPr>
          <p:cNvSpPr>
            <a:spLocks noChangeArrowheads="1"/>
          </p:cNvSpPr>
          <p:nvPr/>
        </p:nvSpPr>
        <p:spPr bwMode="auto">
          <a:xfrm>
            <a:off x="2294914" y="1339197"/>
            <a:ext cx="353958" cy="644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endParaRPr lang="zh-CN" altLang="en-US" sz="4000"/>
          </a:p>
        </p:txBody>
      </p:sp>
      <p:sp>
        <p:nvSpPr>
          <p:cNvPr id="21" name="文本框 20">
            <a:extLst>
              <a:ext uri="{FF2B5EF4-FFF2-40B4-BE49-F238E27FC236}">
                <a16:creationId xmlns="" xmlns:a16="http://schemas.microsoft.com/office/drawing/2014/main" id="{97D639D0-7E83-4A80-90A0-D9F6A25DD652}"/>
              </a:ext>
            </a:extLst>
          </p:cNvPr>
          <p:cNvSpPr txBox="1"/>
          <p:nvPr/>
        </p:nvSpPr>
        <p:spPr>
          <a:xfrm>
            <a:off x="1643884" y="414668"/>
            <a:ext cx="9025900" cy="830997"/>
          </a:xfrm>
          <a:prstGeom prst="rect">
            <a:avLst/>
          </a:prstGeom>
          <a:noFill/>
          <a:ln w="9525">
            <a:noFill/>
          </a:ln>
        </p:spPr>
        <p:txBody>
          <a:bodyPr wrap="square">
            <a:spAutoFit/>
          </a:bodyPr>
          <a:lstStyle/>
          <a:p>
            <a:pPr indent="304800"/>
            <a:r>
              <a:rPr lang="zh-CN" sz="2400" b="0" dirty="0">
                <a:ea typeface="宋体" panose="02010600030101010101" pitchFamily="2" charset="-122"/>
              </a:rPr>
              <a:t>从表</a:t>
            </a:r>
            <a:r>
              <a:rPr lang="en-US" sz="2400" b="0" dirty="0">
                <a:latin typeface="Times New Roman" panose="02020603050405020304" pitchFamily="18" charset="0"/>
                <a:ea typeface="宋体" panose="02010600030101010101" pitchFamily="2" charset="-122"/>
                <a:cs typeface="Times New Roman" panose="02020603050405020304" pitchFamily="18" charset="0"/>
              </a:rPr>
              <a:t>3</a:t>
            </a:r>
            <a:r>
              <a:rPr lang="zh-CN" sz="2400" b="0" dirty="0">
                <a:ea typeface="宋体" panose="02010600030101010101" pitchFamily="2" charset="-122"/>
              </a:rPr>
              <a:t>的模型拟合结果来看，变量</a:t>
            </a:r>
            <a:r>
              <a:rPr lang="en-US" sz="2400" b="0" dirty="0">
                <a:latin typeface="Times New Roman" panose="02020603050405020304" pitchFamily="18" charset="0"/>
                <a:ea typeface="宋体" panose="02010600030101010101" pitchFamily="2" charset="-122"/>
              </a:rPr>
              <a:t> NO</a:t>
            </a:r>
            <a:r>
              <a:rPr lang="en-US" sz="2400" b="0" baseline="-25000" dirty="0">
                <a:latin typeface="Times New Roman" panose="02020603050405020304" pitchFamily="18" charset="0"/>
                <a:ea typeface="宋体" panose="02010600030101010101" pitchFamily="2" charset="-122"/>
              </a:rPr>
              <a:t> 2</a:t>
            </a:r>
            <a:r>
              <a:rPr lang="en-US" sz="2400" b="0" dirty="0">
                <a:latin typeface="Times New Roman" panose="02020603050405020304" pitchFamily="18" charset="0"/>
                <a:ea typeface="宋体" panose="02010600030101010101" pitchFamily="2" charset="-122"/>
              </a:rPr>
              <a:t> </a:t>
            </a:r>
            <a:r>
              <a:rPr lang="zh-CN" sz="2400" b="0" dirty="0">
                <a:ea typeface="宋体" panose="02010600030101010101" pitchFamily="2" charset="-122"/>
              </a:rPr>
              <a:t>，</a:t>
            </a:r>
            <a:r>
              <a:rPr lang="en-US" sz="2400" b="0" dirty="0" err="1">
                <a:latin typeface="Times New Roman" panose="02020603050405020304" pitchFamily="18" charset="0"/>
                <a:ea typeface="宋体" panose="02010600030101010101" pitchFamily="2" charset="-122"/>
              </a:rPr>
              <a:t>tSO</a:t>
            </a:r>
            <a:r>
              <a:rPr lang="en-US" sz="2400" b="0" baseline="-25000" dirty="0">
                <a:latin typeface="Times New Roman" panose="02020603050405020304" pitchFamily="18" charset="0"/>
                <a:ea typeface="宋体" panose="02010600030101010101" pitchFamily="2" charset="-122"/>
              </a:rPr>
              <a:t> 2</a:t>
            </a:r>
            <a:r>
              <a:rPr lang="en-US" sz="2400" b="0" dirty="0">
                <a:latin typeface="Times New Roman" panose="02020603050405020304" pitchFamily="18" charset="0"/>
                <a:ea typeface="宋体" panose="02010600030101010101" pitchFamily="2" charset="-122"/>
              </a:rPr>
              <a:t> </a:t>
            </a:r>
            <a:r>
              <a:rPr lang="zh-CN" sz="2400" b="0" dirty="0">
                <a:ea typeface="宋体" panose="02010600030101010101" pitchFamily="2" charset="-122"/>
              </a:rPr>
              <a:t>，</a:t>
            </a:r>
            <a:r>
              <a:rPr lang="en-US" sz="2400" b="0" dirty="0" err="1">
                <a:latin typeface="Times New Roman" panose="02020603050405020304" pitchFamily="18" charset="0"/>
                <a:ea typeface="宋体" panose="02010600030101010101" pitchFamily="2" charset="-122"/>
              </a:rPr>
              <a:t>tCO</a:t>
            </a:r>
            <a:r>
              <a:rPr lang="en-US" sz="2400" b="0" dirty="0">
                <a:latin typeface="Times New Roman" panose="02020603050405020304" pitchFamily="18" charset="0"/>
                <a:ea typeface="宋体" panose="02010600030101010101" pitchFamily="2" charset="-122"/>
              </a:rPr>
              <a:t> </a:t>
            </a:r>
            <a:r>
              <a:rPr lang="zh-CN" sz="2400" b="0" dirty="0">
                <a:ea typeface="宋体" panose="02010600030101010101" pitchFamily="2" charset="-122"/>
              </a:rPr>
              <a:t>系数不显著，这有可能是由多重共线性引起的，下面进行多重共线性的判别。</a:t>
            </a:r>
            <a:endParaRPr lang="zh-CN" altLang="en-US" sz="2400" dirty="0"/>
          </a:p>
        </p:txBody>
      </p:sp>
      <p:sp>
        <p:nvSpPr>
          <p:cNvPr id="22" name="文本框 21">
            <a:extLst>
              <a:ext uri="{FF2B5EF4-FFF2-40B4-BE49-F238E27FC236}">
                <a16:creationId xmlns="" xmlns:a16="http://schemas.microsoft.com/office/drawing/2014/main" id="{C4394C34-803F-4ACF-B005-D481617F77A1}"/>
              </a:ext>
            </a:extLst>
          </p:cNvPr>
          <p:cNvSpPr txBox="1"/>
          <p:nvPr/>
        </p:nvSpPr>
        <p:spPr>
          <a:xfrm>
            <a:off x="3783783" y="1311824"/>
            <a:ext cx="4746102" cy="400110"/>
          </a:xfrm>
          <a:prstGeom prst="rect">
            <a:avLst/>
          </a:prstGeom>
          <a:noFill/>
          <a:ln w="9525">
            <a:noFill/>
          </a:ln>
        </p:spPr>
        <p:txBody>
          <a:bodyPr wrap="square">
            <a:spAutoFit/>
          </a:bodyPr>
          <a:lstStyle/>
          <a:p>
            <a:pPr indent="0" algn="ctr"/>
            <a:r>
              <a:rPr lang="zh-CN" sz="2000" b="1" dirty="0">
                <a:latin typeface="Times New Roman" panose="02020603050405020304" pitchFamily="18" charset="0"/>
                <a:ea typeface="宋体" panose="02010600030101010101" pitchFamily="2" charset="-122"/>
              </a:rPr>
              <a:t>表</a:t>
            </a:r>
            <a:r>
              <a:rPr lang="en-US" sz="2000" b="1" dirty="0">
                <a:latin typeface="Times New Roman" panose="02020603050405020304" pitchFamily="18" charset="0"/>
                <a:ea typeface="宋体" panose="02010600030101010101" pitchFamily="2" charset="-122"/>
                <a:cs typeface="Times New Roman" panose="02020603050405020304" pitchFamily="18" charset="0"/>
              </a:rPr>
              <a:t>3   </a:t>
            </a:r>
            <a:r>
              <a:rPr lang="zh-CN" sz="2000" b="1" dirty="0">
                <a:latin typeface="Times New Roman" panose="02020603050405020304" pitchFamily="18" charset="0"/>
                <a:ea typeface="宋体" panose="02010600030101010101" pitchFamily="2" charset="-122"/>
              </a:rPr>
              <a:t>模型拟合结果</a:t>
            </a:r>
            <a:endParaRPr lang="zh-CN" altLang="en-US" sz="2000" dirty="0"/>
          </a:p>
        </p:txBody>
      </p:sp>
      <p:graphicFrame>
        <p:nvGraphicFramePr>
          <p:cNvPr id="23" name="表格 22">
            <a:extLst>
              <a:ext uri="{FF2B5EF4-FFF2-40B4-BE49-F238E27FC236}">
                <a16:creationId xmlns="" xmlns:a16="http://schemas.microsoft.com/office/drawing/2014/main" id="{E1719920-F888-45F8-A9A2-467F7133E11D}"/>
              </a:ext>
            </a:extLst>
          </p:cNvPr>
          <p:cNvGraphicFramePr/>
          <p:nvPr>
            <p:extLst>
              <p:ext uri="{D42A27DB-BD31-4B8C-83A1-F6EECF244321}">
                <p14:modId xmlns:p14="http://schemas.microsoft.com/office/powerpoint/2010/main" val="3265940381"/>
              </p:ext>
            </p:extLst>
          </p:nvPr>
        </p:nvGraphicFramePr>
        <p:xfrm>
          <a:off x="1939600" y="1708523"/>
          <a:ext cx="8312799" cy="5181600"/>
        </p:xfrm>
        <a:graphic>
          <a:graphicData uri="http://schemas.openxmlformats.org/drawingml/2006/table">
            <a:tbl>
              <a:tblPr firstRow="1" bandRow="1">
                <a:tableStyleId>{3C2FFA5D-87B4-456A-9821-1D502468CF0F}</a:tableStyleId>
              </a:tblPr>
              <a:tblGrid>
                <a:gridCol w="1570367">
                  <a:extLst>
                    <a:ext uri="{9D8B030D-6E8A-4147-A177-3AD203B41FA5}">
                      <a16:colId xmlns="" xmlns:a16="http://schemas.microsoft.com/office/drawing/2014/main" val="20000"/>
                    </a:ext>
                  </a:extLst>
                </a:gridCol>
                <a:gridCol w="1571553">
                  <a:extLst>
                    <a:ext uri="{9D8B030D-6E8A-4147-A177-3AD203B41FA5}">
                      <a16:colId xmlns="" xmlns:a16="http://schemas.microsoft.com/office/drawing/2014/main" val="20001"/>
                    </a:ext>
                  </a:extLst>
                </a:gridCol>
                <a:gridCol w="1570367">
                  <a:extLst>
                    <a:ext uri="{9D8B030D-6E8A-4147-A177-3AD203B41FA5}">
                      <a16:colId xmlns="" xmlns:a16="http://schemas.microsoft.com/office/drawing/2014/main" val="20002"/>
                    </a:ext>
                  </a:extLst>
                </a:gridCol>
                <a:gridCol w="1570367">
                  <a:extLst>
                    <a:ext uri="{9D8B030D-6E8A-4147-A177-3AD203B41FA5}">
                      <a16:colId xmlns="" xmlns:a16="http://schemas.microsoft.com/office/drawing/2014/main" val="20003"/>
                    </a:ext>
                  </a:extLst>
                </a:gridCol>
                <a:gridCol w="2030145">
                  <a:extLst>
                    <a:ext uri="{9D8B030D-6E8A-4147-A177-3AD203B41FA5}">
                      <a16:colId xmlns="" xmlns:a16="http://schemas.microsoft.com/office/drawing/2014/main" val="20004"/>
                    </a:ext>
                  </a:extLst>
                </a:gridCol>
              </a:tblGrid>
              <a:tr h="217320">
                <a:tc gridSpan="5">
                  <a:txBody>
                    <a:bodyPr/>
                    <a:lstStyle/>
                    <a:p>
                      <a:pPr indent="0">
                        <a:buNone/>
                      </a:pPr>
                      <a:r>
                        <a:rPr lang="en-US" sz="2000" dirty="0"/>
                        <a:t>Call:</a:t>
                      </a:r>
                      <a:endParaRPr lang="en-US" altLang="en-US" sz="2000" dirty="0"/>
                    </a:p>
                  </a:txBody>
                  <a:tcPr marL="68580" marR="68580" marT="0" marB="0"/>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00"/>
                  </a:ext>
                </a:extLst>
              </a:tr>
              <a:tr h="217320">
                <a:tc gridSpan="5">
                  <a:txBody>
                    <a:bodyPr/>
                    <a:lstStyle/>
                    <a:p>
                      <a:pPr indent="0">
                        <a:buNone/>
                      </a:pPr>
                      <a:r>
                        <a:rPr lang="en-US" sz="2000"/>
                        <a:t>lm(formula = tAQI ~ tPM2.5 + PM10+ NO</a:t>
                      </a:r>
                      <a:r>
                        <a:rPr lang="en-US" sz="2000" baseline="-25000"/>
                        <a:t>2</a:t>
                      </a:r>
                      <a:r>
                        <a:rPr lang="en-US" sz="2000"/>
                        <a:t> + tSO</a:t>
                      </a:r>
                      <a:r>
                        <a:rPr lang="en-US" sz="2000" baseline="-25000"/>
                        <a:t>2</a:t>
                      </a:r>
                      <a:r>
                        <a:rPr lang="en-US" sz="2000"/>
                        <a:t> + tCO + O</a:t>
                      </a:r>
                      <a:r>
                        <a:rPr lang="en-US" sz="2000" baseline="-25000"/>
                        <a:t> 3</a:t>
                      </a:r>
                      <a:r>
                        <a:rPr lang="en-US" sz="2000"/>
                        <a:t>)</a:t>
                      </a:r>
                      <a:endParaRPr lang="en-US" altLang="en-US" sz="2000"/>
                    </a:p>
                  </a:txBody>
                  <a:tcPr marL="68580" marR="68580" marT="0" marB="0"/>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01"/>
                  </a:ext>
                </a:extLst>
              </a:tr>
              <a:tr h="217320">
                <a:tc gridSpan="5">
                  <a:txBody>
                    <a:bodyPr/>
                    <a:lstStyle/>
                    <a:p>
                      <a:pPr indent="0">
                        <a:buNone/>
                      </a:pPr>
                      <a:r>
                        <a:rPr lang="en-US" sz="2000"/>
                        <a:t>Residuals:</a:t>
                      </a:r>
                      <a:endParaRPr lang="en-US" altLang="en-US" sz="2000"/>
                    </a:p>
                  </a:txBody>
                  <a:tcPr marL="68580" marR="68580" marT="0" marB="0"/>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02"/>
                  </a:ext>
                </a:extLst>
              </a:tr>
              <a:tr h="217320">
                <a:tc>
                  <a:txBody>
                    <a:bodyPr/>
                    <a:lstStyle/>
                    <a:p>
                      <a:pPr indent="0" algn="ctr">
                        <a:buNone/>
                      </a:pPr>
                      <a:r>
                        <a:rPr lang="en-US" sz="2000"/>
                        <a:t>Min</a:t>
                      </a:r>
                      <a:endParaRPr lang="en-US" altLang="en-US" sz="2000"/>
                    </a:p>
                  </a:txBody>
                  <a:tcPr marL="68580" marR="68580" marT="0" marB="0" anchor="ctr"/>
                </a:tc>
                <a:tc>
                  <a:txBody>
                    <a:bodyPr/>
                    <a:lstStyle/>
                    <a:p>
                      <a:pPr indent="0" algn="ctr">
                        <a:buNone/>
                      </a:pPr>
                      <a:r>
                        <a:rPr lang="en-US" sz="2000" dirty="0"/>
                        <a:t>1Q</a:t>
                      </a:r>
                      <a:endParaRPr lang="en-US" altLang="en-US" sz="2000" dirty="0"/>
                    </a:p>
                  </a:txBody>
                  <a:tcPr marL="68580" marR="68580" marT="0" marB="0" anchor="ctr"/>
                </a:tc>
                <a:tc>
                  <a:txBody>
                    <a:bodyPr/>
                    <a:lstStyle/>
                    <a:p>
                      <a:pPr indent="0" algn="ctr">
                        <a:buNone/>
                      </a:pPr>
                      <a:r>
                        <a:rPr lang="en-US" sz="1000"/>
                        <a:t>Median</a:t>
                      </a:r>
                      <a:endParaRPr lang="en-US" altLang="en-US" sz="1000"/>
                    </a:p>
                  </a:txBody>
                  <a:tcPr marL="68580" marR="68580" marT="0" marB="0" anchor="ctr"/>
                </a:tc>
                <a:tc>
                  <a:txBody>
                    <a:bodyPr/>
                    <a:lstStyle/>
                    <a:p>
                      <a:pPr indent="0" algn="ctr">
                        <a:buNone/>
                      </a:pPr>
                      <a:r>
                        <a:rPr lang="en-US" sz="1000"/>
                        <a:t>3Q</a:t>
                      </a:r>
                      <a:endParaRPr lang="en-US" altLang="en-US" sz="1000"/>
                    </a:p>
                  </a:txBody>
                  <a:tcPr marL="68580" marR="68580" marT="0" marB="0" anchor="ctr"/>
                </a:tc>
                <a:tc>
                  <a:txBody>
                    <a:bodyPr/>
                    <a:lstStyle/>
                    <a:p>
                      <a:pPr indent="0" algn="ctr">
                        <a:buNone/>
                      </a:pPr>
                      <a:r>
                        <a:rPr lang="en-US" sz="1000"/>
                        <a:t>Max</a:t>
                      </a:r>
                      <a:endParaRPr lang="en-US" altLang="en-US" sz="1000"/>
                    </a:p>
                  </a:txBody>
                  <a:tcPr marL="68580" marR="68580" marT="0" marB="0" anchor="ctr"/>
                </a:tc>
                <a:extLst>
                  <a:ext uri="{0D108BD9-81ED-4DB2-BD59-A6C34878D82A}">
                    <a16:rowId xmlns="" xmlns:a16="http://schemas.microsoft.com/office/drawing/2014/main" val="10003"/>
                  </a:ext>
                </a:extLst>
              </a:tr>
              <a:tr h="217320">
                <a:tc>
                  <a:txBody>
                    <a:bodyPr/>
                    <a:lstStyle/>
                    <a:p>
                      <a:pPr indent="0" algn="ctr">
                        <a:buNone/>
                      </a:pPr>
                      <a:r>
                        <a:rPr lang="en-US" sz="2000"/>
                        <a:t>−0.14048</a:t>
                      </a:r>
                      <a:endParaRPr lang="en-US" altLang="en-US" sz="2000"/>
                    </a:p>
                  </a:txBody>
                  <a:tcPr marL="68580" marR="68580" marT="0" marB="0" anchor="ctr"/>
                </a:tc>
                <a:tc>
                  <a:txBody>
                    <a:bodyPr/>
                    <a:lstStyle/>
                    <a:p>
                      <a:pPr indent="0" algn="ctr">
                        <a:buNone/>
                      </a:pPr>
                      <a:r>
                        <a:rPr lang="en-US" sz="2000"/>
                        <a:t>−0.05670</a:t>
                      </a:r>
                      <a:endParaRPr lang="en-US" altLang="en-US" sz="2000"/>
                    </a:p>
                  </a:txBody>
                  <a:tcPr marL="68580" marR="68580" marT="0" marB="0" anchor="ctr"/>
                </a:tc>
                <a:tc>
                  <a:txBody>
                    <a:bodyPr/>
                    <a:lstStyle/>
                    <a:p>
                      <a:pPr indent="0" algn="ctr">
                        <a:buNone/>
                      </a:pPr>
                      <a:r>
                        <a:rPr lang="en-US" sz="1000"/>
                        <a:t>−0.02133</a:t>
                      </a:r>
                      <a:endParaRPr lang="en-US" altLang="en-US" sz="1000"/>
                    </a:p>
                  </a:txBody>
                  <a:tcPr marL="68580" marR="68580" marT="0" marB="0" anchor="ctr"/>
                </a:tc>
                <a:tc>
                  <a:txBody>
                    <a:bodyPr/>
                    <a:lstStyle/>
                    <a:p>
                      <a:pPr indent="0" algn="ctr">
                        <a:buNone/>
                      </a:pPr>
                      <a:r>
                        <a:rPr lang="en-US" sz="1000"/>
                        <a:t>0.04512</a:t>
                      </a:r>
                      <a:endParaRPr lang="en-US" altLang="en-US" sz="1000"/>
                    </a:p>
                  </a:txBody>
                  <a:tcPr marL="68580" marR="68580" marT="0" marB="0" anchor="ctr"/>
                </a:tc>
                <a:tc>
                  <a:txBody>
                    <a:bodyPr/>
                    <a:lstStyle/>
                    <a:p>
                      <a:pPr indent="0" algn="ctr">
                        <a:buNone/>
                      </a:pPr>
                      <a:r>
                        <a:rPr lang="en-US" sz="1000"/>
                        <a:t>0.23899</a:t>
                      </a:r>
                      <a:endParaRPr lang="en-US" altLang="en-US" sz="1000"/>
                    </a:p>
                  </a:txBody>
                  <a:tcPr marL="68580" marR="68580" marT="0" marB="0" anchor="ctr"/>
                </a:tc>
                <a:extLst>
                  <a:ext uri="{0D108BD9-81ED-4DB2-BD59-A6C34878D82A}">
                    <a16:rowId xmlns="" xmlns:a16="http://schemas.microsoft.com/office/drawing/2014/main" val="10004"/>
                  </a:ext>
                </a:extLst>
              </a:tr>
              <a:tr h="217320">
                <a:tc>
                  <a:txBody>
                    <a:bodyPr/>
                    <a:lstStyle/>
                    <a:p>
                      <a:pPr indent="0" algn="ctr">
                        <a:buNone/>
                      </a:pPr>
                      <a:r>
                        <a:rPr lang="en-US" sz="2000"/>
                        <a:t>Coefficients:</a:t>
                      </a:r>
                      <a:endParaRPr lang="en-US" altLang="en-US" sz="2000"/>
                    </a:p>
                  </a:txBody>
                  <a:tcPr marL="68580" marR="68580" marT="0" marB="0" anchor="ctr"/>
                </a:tc>
                <a:tc gridSpan="4">
                  <a:txBody>
                    <a:bodyPr/>
                    <a:lstStyle/>
                    <a:p>
                      <a:pPr indent="0" algn="ctr">
                        <a:buNone/>
                      </a:pPr>
                      <a:r>
                        <a:rPr lang="en-US" sz="2000"/>
                        <a:t>Estimate Std. Error t value Pr(&gt;|t|)</a:t>
                      </a:r>
                      <a:endParaRPr lang="en-US" altLang="en-US" sz="2000"/>
                    </a:p>
                  </a:txBody>
                  <a:tcPr marL="68580" marR="68580" marT="0" marB="0" anchor="ct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05"/>
                  </a:ext>
                </a:extLst>
              </a:tr>
              <a:tr h="217320">
                <a:tc>
                  <a:txBody>
                    <a:bodyPr/>
                    <a:lstStyle/>
                    <a:p>
                      <a:pPr indent="0" algn="ctr">
                        <a:buNone/>
                      </a:pPr>
                      <a:r>
                        <a:rPr lang="en-US" sz="2000"/>
                        <a:t>(Intercept)</a:t>
                      </a:r>
                      <a:endParaRPr lang="en-US" altLang="en-US" sz="2000"/>
                    </a:p>
                  </a:txBody>
                  <a:tcPr marL="68580" marR="68580" marT="0" marB="0" anchor="ctr"/>
                </a:tc>
                <a:tc>
                  <a:txBody>
                    <a:bodyPr/>
                    <a:lstStyle/>
                    <a:p>
                      <a:pPr indent="0" algn="ctr">
                        <a:buNone/>
                      </a:pPr>
                      <a:r>
                        <a:rPr lang="en-US" sz="2000"/>
                        <a:t>2.2113008</a:t>
                      </a:r>
                      <a:endParaRPr lang="en-US" altLang="en-US" sz="2000"/>
                    </a:p>
                  </a:txBody>
                  <a:tcPr marL="68580" marR="68580" marT="0" marB="0" anchor="ctr"/>
                </a:tc>
                <a:tc>
                  <a:txBody>
                    <a:bodyPr/>
                    <a:lstStyle/>
                    <a:p>
                      <a:pPr indent="0" algn="ctr">
                        <a:buNone/>
                      </a:pPr>
                      <a:r>
                        <a:rPr lang="en-US" sz="1000"/>
                        <a:t>0.4725635</a:t>
                      </a:r>
                      <a:endParaRPr lang="en-US" altLang="en-US" sz="1000"/>
                    </a:p>
                  </a:txBody>
                  <a:tcPr marL="68580" marR="68580" marT="0" marB="0" anchor="ctr"/>
                </a:tc>
                <a:tc>
                  <a:txBody>
                    <a:bodyPr/>
                    <a:lstStyle/>
                    <a:p>
                      <a:pPr indent="0" algn="ctr">
                        <a:buNone/>
                      </a:pPr>
                      <a:r>
                        <a:rPr lang="en-US" sz="1000"/>
                        <a:t>4.679</a:t>
                      </a:r>
                      <a:endParaRPr lang="en-US" altLang="en-US" sz="1000"/>
                    </a:p>
                  </a:txBody>
                  <a:tcPr marL="68580" marR="68580" marT="0" marB="0" anchor="ctr"/>
                </a:tc>
                <a:tc>
                  <a:txBody>
                    <a:bodyPr/>
                    <a:lstStyle/>
                    <a:p>
                      <a:pPr indent="0" algn="ctr">
                        <a:buNone/>
                      </a:pPr>
                      <a:r>
                        <a:rPr lang="en-US" sz="1000"/>
                        <a:t>3.99e−05 ***</a:t>
                      </a:r>
                      <a:endParaRPr lang="en-US" altLang="en-US" sz="1000"/>
                    </a:p>
                  </a:txBody>
                  <a:tcPr marL="68580" marR="68580" marT="0" marB="0" anchor="ctr"/>
                </a:tc>
                <a:extLst>
                  <a:ext uri="{0D108BD9-81ED-4DB2-BD59-A6C34878D82A}">
                    <a16:rowId xmlns="" xmlns:a16="http://schemas.microsoft.com/office/drawing/2014/main" val="10006"/>
                  </a:ext>
                </a:extLst>
              </a:tr>
              <a:tr h="217320">
                <a:tc>
                  <a:txBody>
                    <a:bodyPr/>
                    <a:lstStyle/>
                    <a:p>
                      <a:pPr indent="0" algn="ctr">
                        <a:buNone/>
                      </a:pPr>
                      <a:r>
                        <a:rPr lang="en-US" sz="2000"/>
                        <a:t>PM2.5</a:t>
                      </a:r>
                      <a:endParaRPr lang="en-US" altLang="en-US" sz="2000"/>
                    </a:p>
                  </a:txBody>
                  <a:tcPr marL="68580" marR="68580" marT="0" marB="0" anchor="ctr"/>
                </a:tc>
                <a:tc>
                  <a:txBody>
                    <a:bodyPr/>
                    <a:lstStyle/>
                    <a:p>
                      <a:pPr indent="0" algn="ctr">
                        <a:buNone/>
                      </a:pPr>
                      <a:r>
                        <a:rPr lang="en-US" sz="2000"/>
                        <a:t>0.3727720</a:t>
                      </a:r>
                      <a:endParaRPr lang="en-US" altLang="en-US" sz="2000"/>
                    </a:p>
                  </a:txBody>
                  <a:tcPr marL="68580" marR="68580" marT="0" marB="0" anchor="ctr"/>
                </a:tc>
                <a:tc>
                  <a:txBody>
                    <a:bodyPr/>
                    <a:lstStyle/>
                    <a:p>
                      <a:pPr indent="0" algn="ctr">
                        <a:buNone/>
                      </a:pPr>
                      <a:r>
                        <a:rPr lang="en-US" sz="1000"/>
                        <a:t>0.1483575</a:t>
                      </a:r>
                      <a:endParaRPr lang="en-US" altLang="en-US" sz="1000"/>
                    </a:p>
                  </a:txBody>
                  <a:tcPr marL="68580" marR="68580" marT="0" marB="0" anchor="ctr"/>
                </a:tc>
                <a:tc>
                  <a:txBody>
                    <a:bodyPr/>
                    <a:lstStyle/>
                    <a:p>
                      <a:pPr indent="0" algn="ctr">
                        <a:buNone/>
                      </a:pPr>
                      <a:r>
                        <a:rPr lang="en-US" sz="1000"/>
                        <a:t>2.513</a:t>
                      </a:r>
                      <a:endParaRPr lang="en-US" altLang="en-US" sz="1000"/>
                    </a:p>
                  </a:txBody>
                  <a:tcPr marL="68580" marR="68580" marT="0" marB="0" anchor="ctr"/>
                </a:tc>
                <a:tc>
                  <a:txBody>
                    <a:bodyPr/>
                    <a:lstStyle/>
                    <a:p>
                      <a:pPr indent="0" algn="ctr">
                        <a:buNone/>
                      </a:pPr>
                      <a:r>
                        <a:rPr lang="en-US" sz="1000"/>
                        <a:t>0.01660 *</a:t>
                      </a:r>
                      <a:endParaRPr lang="en-US" altLang="en-US" sz="1000"/>
                    </a:p>
                  </a:txBody>
                  <a:tcPr marL="68580" marR="68580" marT="0" marB="0" anchor="ctr"/>
                </a:tc>
                <a:extLst>
                  <a:ext uri="{0D108BD9-81ED-4DB2-BD59-A6C34878D82A}">
                    <a16:rowId xmlns="" xmlns:a16="http://schemas.microsoft.com/office/drawing/2014/main" val="10007"/>
                  </a:ext>
                </a:extLst>
              </a:tr>
              <a:tr h="217320">
                <a:tc>
                  <a:txBody>
                    <a:bodyPr/>
                    <a:lstStyle/>
                    <a:p>
                      <a:pPr indent="0" algn="ctr">
                        <a:buNone/>
                      </a:pPr>
                      <a:r>
                        <a:rPr lang="en-US" sz="2000"/>
                        <a:t>PM10</a:t>
                      </a:r>
                      <a:endParaRPr lang="en-US" altLang="en-US" sz="2000"/>
                    </a:p>
                  </a:txBody>
                  <a:tcPr marL="68580" marR="68580" marT="0" marB="0" anchor="ctr"/>
                </a:tc>
                <a:tc>
                  <a:txBody>
                    <a:bodyPr/>
                    <a:lstStyle/>
                    <a:p>
                      <a:pPr indent="0" algn="ctr">
                        <a:buNone/>
                      </a:pPr>
                      <a:r>
                        <a:rPr lang="en-US" sz="2000"/>
                        <a:t>0.00165 **</a:t>
                      </a:r>
                      <a:endParaRPr lang="en-US" altLang="en-US" sz="2000"/>
                    </a:p>
                  </a:txBody>
                  <a:tcPr marL="68580" marR="68580" marT="0" marB="0" anchor="ctr"/>
                </a:tc>
                <a:tc>
                  <a:txBody>
                    <a:bodyPr/>
                    <a:lstStyle/>
                    <a:p>
                      <a:pPr indent="0" algn="ctr">
                        <a:buNone/>
                      </a:pPr>
                      <a:r>
                        <a:rPr lang="en-US" sz="1000"/>
                        <a:t>0.0012748</a:t>
                      </a:r>
                      <a:endParaRPr lang="en-US" altLang="en-US" sz="1000"/>
                    </a:p>
                  </a:txBody>
                  <a:tcPr marL="68580" marR="68580" marT="0" marB="0" anchor="ctr"/>
                </a:tc>
                <a:tc>
                  <a:txBody>
                    <a:bodyPr/>
                    <a:lstStyle/>
                    <a:p>
                      <a:pPr indent="0" algn="ctr">
                        <a:buNone/>
                      </a:pPr>
                      <a:r>
                        <a:rPr lang="en-US" sz="1000"/>
                        <a:t>3.402</a:t>
                      </a:r>
                      <a:endParaRPr lang="en-US" altLang="en-US" sz="1000"/>
                    </a:p>
                  </a:txBody>
                  <a:tcPr marL="68580" marR="68580" marT="0" marB="0" anchor="ctr"/>
                </a:tc>
                <a:tc>
                  <a:txBody>
                    <a:bodyPr/>
                    <a:lstStyle/>
                    <a:p>
                      <a:pPr indent="0" algn="ctr">
                        <a:buNone/>
                      </a:pPr>
                      <a:r>
                        <a:rPr lang="en-US" sz="1000"/>
                        <a:t>0.00165 **</a:t>
                      </a:r>
                      <a:endParaRPr lang="en-US" altLang="en-US" sz="1000"/>
                    </a:p>
                  </a:txBody>
                  <a:tcPr marL="68580" marR="68580" marT="0" marB="0" anchor="ctr"/>
                </a:tc>
                <a:extLst>
                  <a:ext uri="{0D108BD9-81ED-4DB2-BD59-A6C34878D82A}">
                    <a16:rowId xmlns="" xmlns:a16="http://schemas.microsoft.com/office/drawing/2014/main" val="10008"/>
                  </a:ext>
                </a:extLst>
              </a:tr>
              <a:tr h="217320">
                <a:tc>
                  <a:txBody>
                    <a:bodyPr/>
                    <a:lstStyle/>
                    <a:p>
                      <a:pPr indent="0" algn="ctr">
                        <a:buNone/>
                      </a:pPr>
                      <a:r>
                        <a:rPr lang="en-US" sz="2000"/>
                        <a:t>NO</a:t>
                      </a:r>
                      <a:r>
                        <a:rPr lang="en-US" sz="2000" baseline="-25000"/>
                        <a:t>2</a:t>
                      </a:r>
                      <a:endParaRPr lang="en-US" altLang="en-US" sz="2000" baseline="-25000"/>
                    </a:p>
                  </a:txBody>
                  <a:tcPr marL="68580" marR="68580" marT="0" marB="0" anchor="ctr"/>
                </a:tc>
                <a:tc>
                  <a:txBody>
                    <a:bodyPr/>
                    <a:lstStyle/>
                    <a:p>
                      <a:pPr indent="0" algn="ctr">
                        <a:buNone/>
                      </a:pPr>
                      <a:r>
                        <a:rPr lang="en-US" sz="2000"/>
                        <a:t>0.0001276</a:t>
                      </a:r>
                      <a:endParaRPr lang="en-US" altLang="en-US" sz="2000"/>
                    </a:p>
                  </a:txBody>
                  <a:tcPr marL="68580" marR="68580" marT="0" marB="0" anchor="ctr"/>
                </a:tc>
                <a:tc>
                  <a:txBody>
                    <a:bodyPr/>
                    <a:lstStyle/>
                    <a:p>
                      <a:pPr indent="0" algn="ctr">
                        <a:buNone/>
                      </a:pPr>
                      <a:r>
                        <a:rPr lang="en-US" sz="1000"/>
                        <a:t>0.0020187</a:t>
                      </a:r>
                      <a:endParaRPr lang="en-US" altLang="en-US" sz="1000"/>
                    </a:p>
                  </a:txBody>
                  <a:tcPr marL="68580" marR="68580" marT="0" marB="0" anchor="ctr"/>
                </a:tc>
                <a:tc>
                  <a:txBody>
                    <a:bodyPr/>
                    <a:lstStyle/>
                    <a:p>
                      <a:pPr indent="0" algn="ctr">
                        <a:buNone/>
                      </a:pPr>
                      <a:r>
                        <a:rPr lang="en-US" sz="1000"/>
                        <a:t>0.063</a:t>
                      </a:r>
                      <a:endParaRPr lang="en-US" altLang="en-US" sz="1000"/>
                    </a:p>
                  </a:txBody>
                  <a:tcPr marL="68580" marR="68580" marT="0" marB="0" anchor="ctr"/>
                </a:tc>
                <a:tc>
                  <a:txBody>
                    <a:bodyPr/>
                    <a:lstStyle/>
                    <a:p>
                      <a:pPr indent="0" algn="ctr">
                        <a:buNone/>
                      </a:pPr>
                      <a:r>
                        <a:rPr lang="en-US" sz="1000"/>
                        <a:t>0.94995</a:t>
                      </a:r>
                      <a:endParaRPr lang="en-US" altLang="en-US" sz="1000"/>
                    </a:p>
                  </a:txBody>
                  <a:tcPr marL="68580" marR="68580" marT="0" marB="0" anchor="ctr"/>
                </a:tc>
                <a:extLst>
                  <a:ext uri="{0D108BD9-81ED-4DB2-BD59-A6C34878D82A}">
                    <a16:rowId xmlns="" xmlns:a16="http://schemas.microsoft.com/office/drawing/2014/main" val="10009"/>
                  </a:ext>
                </a:extLst>
              </a:tr>
              <a:tr h="217320">
                <a:tc>
                  <a:txBody>
                    <a:bodyPr/>
                    <a:lstStyle/>
                    <a:p>
                      <a:pPr indent="0" algn="ctr">
                        <a:buNone/>
                      </a:pPr>
                      <a:r>
                        <a:rPr lang="en-US" sz="2000"/>
                        <a:t>tSO</a:t>
                      </a:r>
                      <a:r>
                        <a:rPr lang="en-US" sz="2000" baseline="-25000"/>
                        <a:t>2</a:t>
                      </a:r>
                      <a:endParaRPr lang="en-US" altLang="en-US" sz="2000" baseline="-25000"/>
                    </a:p>
                  </a:txBody>
                  <a:tcPr marL="68580" marR="68580" marT="0" marB="0" anchor="ctr"/>
                </a:tc>
                <a:tc>
                  <a:txBody>
                    <a:bodyPr/>
                    <a:lstStyle/>
                    <a:p>
                      <a:pPr indent="0" algn="ctr">
                        <a:buNone/>
                      </a:pPr>
                      <a:r>
                        <a:rPr lang="en-US" sz="2000"/>
                        <a:t>−0.1923691</a:t>
                      </a:r>
                      <a:endParaRPr lang="en-US" altLang="en-US" sz="2000"/>
                    </a:p>
                  </a:txBody>
                  <a:tcPr marL="68580" marR="68580" marT="0" marB="0" anchor="ctr"/>
                </a:tc>
                <a:tc>
                  <a:txBody>
                    <a:bodyPr/>
                    <a:lstStyle/>
                    <a:p>
                      <a:pPr indent="0" algn="ctr">
                        <a:buNone/>
                      </a:pPr>
                      <a:r>
                        <a:rPr lang="en-US" sz="1000"/>
                        <a:t>0.6134640</a:t>
                      </a:r>
                      <a:endParaRPr lang="en-US" altLang="en-US" sz="1000"/>
                    </a:p>
                  </a:txBody>
                  <a:tcPr marL="68580" marR="68580" marT="0" marB="0" anchor="ctr"/>
                </a:tc>
                <a:tc>
                  <a:txBody>
                    <a:bodyPr/>
                    <a:lstStyle/>
                    <a:p>
                      <a:pPr indent="0" algn="ctr">
                        <a:buNone/>
                      </a:pPr>
                      <a:r>
                        <a:rPr lang="en-US" sz="1000"/>
                        <a:t>−0.314</a:t>
                      </a:r>
                      <a:endParaRPr lang="en-US" altLang="en-US" sz="1000"/>
                    </a:p>
                  </a:txBody>
                  <a:tcPr marL="68580" marR="68580" marT="0" marB="0" anchor="ctr"/>
                </a:tc>
                <a:tc>
                  <a:txBody>
                    <a:bodyPr/>
                    <a:lstStyle/>
                    <a:p>
                      <a:pPr indent="0" algn="ctr">
                        <a:buNone/>
                      </a:pPr>
                      <a:r>
                        <a:rPr lang="en-US" sz="1000"/>
                        <a:t>0.75565</a:t>
                      </a:r>
                      <a:endParaRPr lang="en-US" altLang="en-US" sz="1000"/>
                    </a:p>
                  </a:txBody>
                  <a:tcPr marL="68580" marR="68580" marT="0" marB="0" anchor="ctr"/>
                </a:tc>
                <a:extLst>
                  <a:ext uri="{0D108BD9-81ED-4DB2-BD59-A6C34878D82A}">
                    <a16:rowId xmlns="" xmlns:a16="http://schemas.microsoft.com/office/drawing/2014/main" val="10010"/>
                  </a:ext>
                </a:extLst>
              </a:tr>
              <a:tr h="217320">
                <a:tc>
                  <a:txBody>
                    <a:bodyPr/>
                    <a:lstStyle/>
                    <a:p>
                      <a:pPr indent="0" algn="ctr">
                        <a:buNone/>
                      </a:pPr>
                      <a:r>
                        <a:rPr lang="en-US" sz="2000"/>
                        <a:t>tCO</a:t>
                      </a:r>
                      <a:endParaRPr lang="en-US" altLang="en-US" sz="2000"/>
                    </a:p>
                  </a:txBody>
                  <a:tcPr marL="68580" marR="68580" marT="0" marB="0" anchor="ctr"/>
                </a:tc>
                <a:tc>
                  <a:txBody>
                    <a:bodyPr/>
                    <a:lstStyle/>
                    <a:p>
                      <a:pPr indent="0" algn="ctr">
                        <a:buNone/>
                      </a:pPr>
                      <a:r>
                        <a:rPr lang="en-US" sz="2000"/>
                        <a:t>0.49459</a:t>
                      </a:r>
                      <a:endParaRPr lang="en-US" altLang="en-US" sz="2000"/>
                    </a:p>
                  </a:txBody>
                  <a:tcPr marL="68580" marR="68580" marT="0" marB="0" anchor="ctr"/>
                </a:tc>
                <a:tc>
                  <a:txBody>
                    <a:bodyPr/>
                    <a:lstStyle/>
                    <a:p>
                      <a:pPr indent="0" algn="ctr">
                        <a:buNone/>
                      </a:pPr>
                      <a:r>
                        <a:rPr lang="en-US" sz="1000"/>
                        <a:t>0.2425960</a:t>
                      </a:r>
                      <a:endParaRPr lang="en-US" altLang="en-US" sz="1000"/>
                    </a:p>
                  </a:txBody>
                  <a:tcPr marL="68580" marR="68580" marT="0" marB="0" anchor="ctr"/>
                </a:tc>
                <a:tc>
                  <a:txBody>
                    <a:bodyPr/>
                    <a:lstStyle/>
                    <a:p>
                      <a:pPr indent="0" algn="ctr">
                        <a:buNone/>
                      </a:pPr>
                      <a:r>
                        <a:rPr lang="en-US" sz="1000"/>
                        <a:t>0.690</a:t>
                      </a:r>
                      <a:endParaRPr lang="en-US" altLang="en-US" sz="1000"/>
                    </a:p>
                  </a:txBody>
                  <a:tcPr marL="68580" marR="68580" marT="0" marB="0" anchor="ctr"/>
                </a:tc>
                <a:tc>
                  <a:txBody>
                    <a:bodyPr/>
                    <a:lstStyle/>
                    <a:p>
                      <a:pPr indent="0" algn="ctr">
                        <a:buNone/>
                      </a:pPr>
                      <a:r>
                        <a:rPr lang="en-US" sz="1000"/>
                        <a:t>0.49459</a:t>
                      </a:r>
                      <a:endParaRPr lang="en-US" altLang="en-US" sz="1000"/>
                    </a:p>
                  </a:txBody>
                  <a:tcPr marL="68580" marR="68580" marT="0" marB="0" anchor="ctr"/>
                </a:tc>
                <a:extLst>
                  <a:ext uri="{0D108BD9-81ED-4DB2-BD59-A6C34878D82A}">
                    <a16:rowId xmlns="" xmlns:a16="http://schemas.microsoft.com/office/drawing/2014/main" val="10011"/>
                  </a:ext>
                </a:extLst>
              </a:tr>
              <a:tr h="217320">
                <a:tc>
                  <a:txBody>
                    <a:bodyPr/>
                    <a:lstStyle/>
                    <a:p>
                      <a:pPr indent="0" algn="ctr">
                        <a:buNone/>
                      </a:pPr>
                      <a:r>
                        <a:rPr lang="en-US" sz="2000"/>
                        <a:t>O</a:t>
                      </a:r>
                      <a:r>
                        <a:rPr lang="en-US" sz="2000" baseline="-25000"/>
                        <a:t> 3</a:t>
                      </a:r>
                      <a:endParaRPr lang="en-US" altLang="en-US" sz="2000" baseline="-25000"/>
                    </a:p>
                  </a:txBody>
                  <a:tcPr marL="68580" marR="68580" marT="0" marB="0" anchor="ctr"/>
                </a:tc>
                <a:tc>
                  <a:txBody>
                    <a:bodyPr/>
                    <a:lstStyle/>
                    <a:p>
                      <a:pPr indent="0" algn="ctr">
                        <a:buNone/>
                      </a:pPr>
                      <a:r>
                        <a:rPr lang="en-US" sz="2000"/>
                        <a:t>0.0031013</a:t>
                      </a:r>
                      <a:endParaRPr lang="en-US" altLang="en-US" sz="2000"/>
                    </a:p>
                  </a:txBody>
                  <a:tcPr marL="68580" marR="68580" marT="0" marB="0" anchor="ctr"/>
                </a:tc>
                <a:tc>
                  <a:txBody>
                    <a:bodyPr/>
                    <a:lstStyle/>
                    <a:p>
                      <a:pPr indent="0" algn="ctr">
                        <a:buNone/>
                      </a:pPr>
                      <a:r>
                        <a:rPr lang="en-US" sz="1000"/>
                        <a:t>0.0008675</a:t>
                      </a:r>
                      <a:endParaRPr lang="en-US" altLang="en-US" sz="1000"/>
                    </a:p>
                  </a:txBody>
                  <a:tcPr marL="68580" marR="68580" marT="0" marB="0" anchor="ctr"/>
                </a:tc>
                <a:tc>
                  <a:txBody>
                    <a:bodyPr/>
                    <a:lstStyle/>
                    <a:p>
                      <a:pPr indent="0" algn="ctr">
                        <a:buNone/>
                      </a:pPr>
                      <a:r>
                        <a:rPr lang="en-US" sz="1000"/>
                        <a:t>3.575</a:t>
                      </a:r>
                      <a:endParaRPr lang="en-US" altLang="en-US" sz="1000"/>
                    </a:p>
                  </a:txBody>
                  <a:tcPr marL="68580" marR="68580" marT="0" marB="0" anchor="ctr"/>
                </a:tc>
                <a:tc>
                  <a:txBody>
                    <a:bodyPr/>
                    <a:lstStyle/>
                    <a:p>
                      <a:pPr indent="0" algn="ctr">
                        <a:buNone/>
                      </a:pPr>
                      <a:r>
                        <a:rPr lang="en-US" sz="1000"/>
                        <a:t>0.00102 **</a:t>
                      </a:r>
                      <a:endParaRPr lang="en-US" altLang="en-US" sz="1000"/>
                    </a:p>
                  </a:txBody>
                  <a:tcPr marL="68580" marR="68580" marT="0" marB="0" anchor="ctr"/>
                </a:tc>
                <a:extLst>
                  <a:ext uri="{0D108BD9-81ED-4DB2-BD59-A6C34878D82A}">
                    <a16:rowId xmlns="" xmlns:a16="http://schemas.microsoft.com/office/drawing/2014/main" val="10012"/>
                  </a:ext>
                </a:extLst>
              </a:tr>
              <a:tr h="217320">
                <a:tc gridSpan="5">
                  <a:txBody>
                    <a:bodyPr/>
                    <a:lstStyle/>
                    <a:p>
                      <a:pPr indent="0">
                        <a:buNone/>
                      </a:pPr>
                      <a:r>
                        <a:rPr lang="en-US" sz="2000"/>
                        <a:t>Signif. codes:   0 ‘***’ 0.001 ‘**’ 0.01 ‘*’ 0.05 ‘.’ 0.1 ‘ ’ 1</a:t>
                      </a:r>
                      <a:endParaRPr lang="en-US" altLang="en-US" sz="2000"/>
                    </a:p>
                  </a:txBody>
                  <a:tcPr marL="68580" marR="68580" marT="0" marB="0"/>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13"/>
                  </a:ext>
                </a:extLst>
              </a:tr>
              <a:tr h="217320">
                <a:tc gridSpan="5">
                  <a:txBody>
                    <a:bodyPr/>
                    <a:lstStyle/>
                    <a:p>
                      <a:pPr indent="0">
                        <a:buNone/>
                      </a:pPr>
                      <a:r>
                        <a:rPr lang="en-US" sz="2000"/>
                        <a:t>Residual standard error:  0.09108 on 36 degrees of freedom</a:t>
                      </a:r>
                      <a:endParaRPr lang="en-US" altLang="en-US" sz="2000"/>
                    </a:p>
                  </a:txBody>
                  <a:tcPr marL="68580" marR="68580" marT="0" marB="0"/>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14"/>
                  </a:ext>
                </a:extLst>
              </a:tr>
              <a:tr h="217320">
                <a:tc gridSpan="5">
                  <a:txBody>
                    <a:bodyPr/>
                    <a:lstStyle/>
                    <a:p>
                      <a:pPr indent="0">
                        <a:buNone/>
                      </a:pPr>
                      <a:r>
                        <a:rPr lang="en-US" sz="2000"/>
                        <a:t>Multiple R-squared:  0.9318,    Adjusted R-squared: 0.9205</a:t>
                      </a:r>
                      <a:endParaRPr lang="en-US" altLang="en-US" sz="2000"/>
                    </a:p>
                  </a:txBody>
                  <a:tcPr marL="68580" marR="68580" marT="0" marB="0"/>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15"/>
                  </a:ext>
                </a:extLst>
              </a:tr>
              <a:tr h="217320">
                <a:tc gridSpan="5">
                  <a:txBody>
                    <a:bodyPr/>
                    <a:lstStyle/>
                    <a:p>
                      <a:pPr indent="0">
                        <a:buNone/>
                      </a:pPr>
                      <a:r>
                        <a:rPr lang="en-US" sz="2000" dirty="0"/>
                        <a:t>F-statistic:   82.02 on 6 and 36 DF, p-value: &lt; 2.2e−16</a:t>
                      </a:r>
                      <a:endParaRPr lang="en-US" altLang="en-US" sz="2000" dirty="0"/>
                    </a:p>
                  </a:txBody>
                  <a:tcPr marL="68580" marR="68580" marT="0" marB="0"/>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16"/>
                  </a:ext>
                </a:extLst>
              </a:tr>
            </a:tbl>
          </a:graphicData>
        </a:graphic>
      </p:graphicFrame>
    </p:spTree>
    <p:extLst>
      <p:ext uri="{BB962C8B-B14F-4D97-AF65-F5344CB8AC3E}">
        <p14:creationId xmlns:p14="http://schemas.microsoft.com/office/powerpoint/2010/main" val="1203146759"/>
      </p:ext>
    </p:extLst>
  </p:cSld>
  <p:clrMapOvr>
    <a:masterClrMapping/>
  </p:clrMapOvr>
  <p:transition spd="slow" advTm="3000">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67151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71512" y="0"/>
            <a:ext cx="11520488"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680377" y="371475"/>
            <a:ext cx="10033350" cy="6115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6277005" y="1119176"/>
            <a:ext cx="5125668" cy="887669"/>
            <a:chOff x="6277005" y="1119176"/>
            <a:chExt cx="5125668" cy="887669"/>
          </a:xfrm>
        </p:grpSpPr>
        <p:sp>
          <p:nvSpPr>
            <p:cNvPr id="16" name="菱形 15"/>
            <p:cNvSpPr/>
            <p:nvPr/>
          </p:nvSpPr>
          <p:spPr bwMode="auto">
            <a:xfrm>
              <a:off x="6277005" y="1235563"/>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01</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19" name="TextBox 31"/>
            <p:cNvSpPr txBox="1"/>
            <p:nvPr/>
          </p:nvSpPr>
          <p:spPr bwMode="auto">
            <a:xfrm>
              <a:off x="7281987" y="1119176"/>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50000"/>
                </a:lnSpc>
              </a:pPr>
              <a:r>
                <a:rPr lang="zh-CN" altLang="en-US" sz="3200" spc="600" dirty="0">
                  <a:solidFill>
                    <a:srgbClr val="1A3172"/>
                  </a:solidFill>
                  <a:latin typeface="站酷快乐体2016修订版" panose="02010600030101010101" pitchFamily="2" charset="-122"/>
                  <a:ea typeface="站酷快乐体2016修订版" panose="02010600030101010101" pitchFamily="2" charset="-122"/>
                </a:rPr>
                <a:t>研究背景及意义</a:t>
              </a:r>
              <a:endParaRPr lang="en-US" altLang="zh-CN" sz="3200" spc="600" dirty="0">
                <a:solidFill>
                  <a:srgbClr val="1A3172"/>
                </a:solidFill>
                <a:latin typeface="站酷快乐体2016修订版" panose="02010600030101010101" pitchFamily="2" charset="-122"/>
                <a:ea typeface="站酷快乐体2016修订版" panose="02010600030101010101" pitchFamily="2" charset="-122"/>
              </a:endParaRPr>
            </a:p>
          </p:txBody>
        </p:sp>
        <p:cxnSp>
          <p:nvCxnSpPr>
            <p:cNvPr id="34" name="直接连接符 33"/>
            <p:cNvCxnSpPr/>
            <p:nvPr/>
          </p:nvCxnSpPr>
          <p:spPr>
            <a:xfrm>
              <a:off x="7340054" y="2006845"/>
              <a:ext cx="3984488" cy="0"/>
            </a:xfrm>
            <a:prstGeom prst="line">
              <a:avLst/>
            </a:prstGeom>
            <a:ln w="635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a:off x="6277005" y="2597253"/>
            <a:ext cx="5125668" cy="771282"/>
            <a:chOff x="6277005" y="2597253"/>
            <a:chExt cx="5125668" cy="771282"/>
          </a:xfrm>
        </p:grpSpPr>
        <p:sp>
          <p:nvSpPr>
            <p:cNvPr id="22" name="菱形 21"/>
            <p:cNvSpPr/>
            <p:nvPr/>
          </p:nvSpPr>
          <p:spPr bwMode="auto">
            <a:xfrm>
              <a:off x="6277005" y="2597253"/>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02</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24" name="TextBox 31"/>
            <p:cNvSpPr txBox="1"/>
            <p:nvPr/>
          </p:nvSpPr>
          <p:spPr bwMode="auto">
            <a:xfrm>
              <a:off x="7281987" y="2618834"/>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spcBef>
                  <a:spcPct val="0"/>
                </a:spcBef>
              </a:pPr>
              <a:r>
                <a:rPr lang="zh-CN" altLang="en-US" sz="3200" spc="600" dirty="0">
                  <a:solidFill>
                    <a:srgbClr val="1A3172"/>
                  </a:solidFill>
                  <a:latin typeface="站酷快乐体2016修订版" panose="02010600030101010101" pitchFamily="2" charset="-122"/>
                  <a:ea typeface="站酷快乐体2016修订版" panose="02010600030101010101" pitchFamily="2" charset="-122"/>
                </a:rPr>
                <a:t>数据整理与分析</a:t>
              </a:r>
            </a:p>
            <a:p>
              <a:pPr algn="ctr">
                <a:spcBef>
                  <a:spcPct val="0"/>
                </a:spcBef>
              </a:pPr>
              <a:endParaRPr lang="en-US" altLang="zh-CN" sz="3200" spc="600" dirty="0">
                <a:solidFill>
                  <a:srgbClr val="1A3172"/>
                </a:solidFill>
                <a:latin typeface="站酷快乐体2016修订版" panose="02010600030101010101" pitchFamily="2" charset="-122"/>
                <a:ea typeface="站酷快乐体2016修订版" panose="02010600030101010101" pitchFamily="2" charset="-122"/>
                <a:sym typeface="+mn-lt"/>
              </a:endParaRPr>
            </a:p>
          </p:txBody>
        </p:sp>
        <p:cxnSp>
          <p:nvCxnSpPr>
            <p:cNvPr id="37" name="直接连接符 36"/>
            <p:cNvCxnSpPr/>
            <p:nvPr/>
          </p:nvCxnSpPr>
          <p:spPr>
            <a:xfrm>
              <a:off x="7340054" y="3368535"/>
              <a:ext cx="3984488" cy="0"/>
            </a:xfrm>
            <a:prstGeom prst="line">
              <a:avLst/>
            </a:prstGeom>
            <a:ln w="635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6277005" y="3958943"/>
            <a:ext cx="5125668" cy="771282"/>
            <a:chOff x="6277005" y="3958943"/>
            <a:chExt cx="5125668" cy="771282"/>
          </a:xfrm>
        </p:grpSpPr>
        <p:sp>
          <p:nvSpPr>
            <p:cNvPr id="26" name="菱形 25"/>
            <p:cNvSpPr/>
            <p:nvPr/>
          </p:nvSpPr>
          <p:spPr bwMode="auto">
            <a:xfrm>
              <a:off x="6277005" y="3958943"/>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03</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28" name="TextBox 31"/>
            <p:cNvSpPr txBox="1"/>
            <p:nvPr/>
          </p:nvSpPr>
          <p:spPr bwMode="auto">
            <a:xfrm>
              <a:off x="7281987" y="3980524"/>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spcBef>
                  <a:spcPct val="0"/>
                </a:spcBef>
              </a:pPr>
              <a:r>
                <a:rPr lang="zh-CN" altLang="en-US" sz="3200" spc="600" dirty="0">
                  <a:solidFill>
                    <a:srgbClr val="1A3172"/>
                  </a:solidFill>
                  <a:latin typeface="站酷快乐体2016修订版" panose="02010600030101010101" pitchFamily="2" charset="-122"/>
                  <a:ea typeface="站酷快乐体2016修订版" panose="02010600030101010101" pitchFamily="2" charset="-122"/>
                </a:rPr>
                <a:t>结论与建议</a:t>
              </a:r>
            </a:p>
            <a:p>
              <a:pPr algn="ctr">
                <a:spcBef>
                  <a:spcPct val="0"/>
                </a:spcBef>
              </a:pPr>
              <a:endParaRPr lang="en-US" altLang="zh-CN" sz="3200" spc="600" dirty="0">
                <a:solidFill>
                  <a:srgbClr val="1A3172"/>
                </a:solidFill>
                <a:latin typeface="站酷快乐体2016修订版" panose="02010600030101010101" pitchFamily="2" charset="-122"/>
                <a:ea typeface="站酷快乐体2016修订版" panose="02010600030101010101" pitchFamily="2" charset="-122"/>
                <a:sym typeface="+mn-lt"/>
              </a:endParaRPr>
            </a:p>
          </p:txBody>
        </p:sp>
        <p:cxnSp>
          <p:nvCxnSpPr>
            <p:cNvPr id="38" name="直接连接符 37"/>
            <p:cNvCxnSpPr/>
            <p:nvPr/>
          </p:nvCxnSpPr>
          <p:spPr>
            <a:xfrm>
              <a:off x="7340054" y="4724350"/>
              <a:ext cx="3984488" cy="0"/>
            </a:xfrm>
            <a:prstGeom prst="line">
              <a:avLst/>
            </a:prstGeom>
            <a:ln w="635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333378" y="1405691"/>
            <a:ext cx="4216744" cy="4311372"/>
            <a:chOff x="1329535" y="2086986"/>
            <a:chExt cx="2851930" cy="2999852"/>
          </a:xfrm>
        </p:grpSpPr>
        <p:sp>
          <p:nvSpPr>
            <p:cNvPr id="9" name="矩形 8"/>
            <p:cNvSpPr/>
            <p:nvPr/>
          </p:nvSpPr>
          <p:spPr>
            <a:xfrm>
              <a:off x="1485000" y="2799000"/>
              <a:ext cx="2541000" cy="562912"/>
            </a:xfrm>
            <a:prstGeom prst="rect">
              <a:avLst/>
            </a:prstGeom>
            <a:noFill/>
          </p:spPr>
          <p:txBody>
            <a:bodyPr wrap="none" anchor="ctr">
              <a:normAutofit/>
            </a:bodyPr>
            <a:lstStyle/>
            <a:p>
              <a:pPr algn="ctr"/>
              <a:r>
                <a:rPr lang="en-US" altLang="zh-CN" sz="2800" b="1" dirty="0">
                  <a:solidFill>
                    <a:schemeClr val="bg1"/>
                  </a:solidFill>
                  <a:cs typeface="+mn-ea"/>
                  <a:sym typeface="+mn-lt"/>
                </a:rPr>
                <a:t>CONTENTS</a:t>
              </a:r>
            </a:p>
          </p:txBody>
        </p:sp>
        <p:sp>
          <p:nvSpPr>
            <p:cNvPr id="56" name="菱形 55"/>
            <p:cNvSpPr/>
            <p:nvPr/>
          </p:nvSpPr>
          <p:spPr bwMode="auto">
            <a:xfrm>
              <a:off x="1329535" y="2086986"/>
              <a:ext cx="2851930" cy="299985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10" name="文本框 9"/>
            <p:cNvSpPr txBox="1"/>
            <p:nvPr/>
          </p:nvSpPr>
          <p:spPr>
            <a:xfrm>
              <a:off x="2240557" y="3361912"/>
              <a:ext cx="900000" cy="450000"/>
            </a:xfrm>
            <a:prstGeom prst="rect">
              <a:avLst/>
            </a:prstGeom>
            <a:noFill/>
          </p:spPr>
          <p:txBody>
            <a:bodyPr wrap="none" rtlCol="0" anchor="ctr">
              <a:normAutofit fontScale="92500" lnSpcReduction="20000"/>
            </a:bodyPr>
            <a:lstStyle/>
            <a:p>
              <a:pPr algn="ctr"/>
              <a:r>
                <a:rPr lang="zh-CN" altLang="en-US" sz="4400" dirty="0">
                  <a:solidFill>
                    <a:schemeClr val="bg1">
                      <a:lumMod val="95000"/>
                    </a:schemeClr>
                  </a:solidFill>
                  <a:cs typeface="+mn-ea"/>
                  <a:sym typeface="+mn-lt"/>
                </a:rPr>
                <a:t>目录</a:t>
              </a:r>
              <a:endParaRPr lang="en-US" altLang="zh-CN" sz="4400" dirty="0">
                <a:solidFill>
                  <a:schemeClr val="bg1">
                    <a:lumMod val="95000"/>
                  </a:schemeClr>
                </a:solidFill>
                <a:cs typeface="+mn-ea"/>
                <a:sym typeface="+mn-lt"/>
              </a:endParaRPr>
            </a:p>
          </p:txBody>
        </p:sp>
        <p:cxnSp>
          <p:nvCxnSpPr>
            <p:cNvPr id="12" name="直接连接符 11"/>
            <p:cNvCxnSpPr>
              <a:stCxn id="10" idx="1"/>
            </p:cNvCxnSpPr>
            <p:nvPr/>
          </p:nvCxnSpPr>
          <p:spPr>
            <a:xfrm flipH="1">
              <a:off x="1655557" y="3586912"/>
              <a:ext cx="585000" cy="0"/>
            </a:xfrm>
            <a:prstGeom prst="line">
              <a:avLst/>
            </a:prstGeom>
            <a:ln w="6350"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10" idx="3"/>
            </p:cNvCxnSpPr>
            <p:nvPr/>
          </p:nvCxnSpPr>
          <p:spPr>
            <a:xfrm>
              <a:off x="3140557" y="3586912"/>
              <a:ext cx="586800" cy="0"/>
            </a:xfrm>
            <a:prstGeom prst="line">
              <a:avLst/>
            </a:prstGeom>
            <a:ln w="6350"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cxnSp>
        <p:nvCxnSpPr>
          <p:cNvPr id="13" name="直接连接符 12"/>
          <p:cNvCxnSpPr/>
          <p:nvPr/>
        </p:nvCxnSpPr>
        <p:spPr>
          <a:xfrm flipH="1">
            <a:off x="1407501" y="568813"/>
            <a:ext cx="1034249" cy="1123950"/>
          </a:xfrm>
          <a:prstGeom prst="line">
            <a:avLst/>
          </a:prstGeom>
          <a:ln w="25400">
            <a:solidFill>
              <a:schemeClr val="tx1">
                <a:lumMod val="85000"/>
                <a:lumOff val="1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H="1">
            <a:off x="2003458" y="1034216"/>
            <a:ext cx="438292" cy="434758"/>
          </a:xfrm>
          <a:prstGeom prst="line">
            <a:avLst/>
          </a:prstGeom>
          <a:ln w="25400">
            <a:solidFill>
              <a:srgbClr val="FF9C00"/>
            </a:solidFill>
            <a:tailEnd type="ova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H="1">
            <a:off x="2389134" y="5524259"/>
            <a:ext cx="1034249" cy="1123950"/>
          </a:xfrm>
          <a:prstGeom prst="line">
            <a:avLst/>
          </a:prstGeom>
          <a:ln w="25400">
            <a:solidFill>
              <a:schemeClr val="tx1">
                <a:lumMod val="85000"/>
                <a:lumOff val="1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a:off x="2490345" y="5650502"/>
            <a:ext cx="438292" cy="434758"/>
          </a:xfrm>
          <a:prstGeom prst="line">
            <a:avLst/>
          </a:prstGeom>
          <a:ln w="25400">
            <a:solidFill>
              <a:srgbClr val="FF9C00"/>
            </a:solidFill>
            <a:headEnd type="oval"/>
            <a:tailEnd type="none"/>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randombar(horizontal)">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randombar(horizontal)">
                                      <p:cBhvr>
                                        <p:cTn id="19" dur="500"/>
                                        <p:tgtEl>
                                          <p:spTgt spid="60"/>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heel(1)">
                                      <p:cBhvr>
                                        <p:cTn id="24" dur="20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randombar(horizontal)">
                                      <p:cBhvr>
                                        <p:cTn id="29" dur="500"/>
                                        <p:tgtEl>
                                          <p:spTgt spid="63"/>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62"/>
                                        </p:tgtEl>
                                        <p:attrNameLst>
                                          <p:attrName>style.visibility</p:attrName>
                                        </p:attrNameLst>
                                      </p:cBhvr>
                                      <p:to>
                                        <p:strVal val="visible"/>
                                      </p:to>
                                    </p:set>
                                    <p:animEffect transition="in" filter="randombar(horizontal)">
                                      <p:cBhvr>
                                        <p:cTn id="34" dur="500"/>
                                        <p:tgtEl>
                                          <p:spTgt spid="62"/>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1000"/>
                                        <p:tgtEl>
                                          <p:spTgt spid="17"/>
                                        </p:tgtEl>
                                      </p:cBhvr>
                                    </p:animEffect>
                                    <p:anim calcmode="lin" valueType="num">
                                      <p:cBhvr>
                                        <p:cTn id="40" dur="1000" fill="hold"/>
                                        <p:tgtEl>
                                          <p:spTgt spid="17"/>
                                        </p:tgtEl>
                                        <p:attrNameLst>
                                          <p:attrName>ppt_x</p:attrName>
                                        </p:attrNameLst>
                                      </p:cBhvr>
                                      <p:tavLst>
                                        <p:tav tm="0">
                                          <p:val>
                                            <p:strVal val="#ppt_x"/>
                                          </p:val>
                                        </p:tav>
                                        <p:tav tm="100000">
                                          <p:val>
                                            <p:strVal val="#ppt_x"/>
                                          </p:val>
                                        </p:tav>
                                      </p:tavLst>
                                    </p:anim>
                                    <p:anim calcmode="lin" valueType="num">
                                      <p:cBhvr>
                                        <p:cTn id="4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1000"/>
                                        <p:tgtEl>
                                          <p:spTgt spid="18"/>
                                        </p:tgtEl>
                                      </p:cBhvr>
                                    </p:animEffect>
                                    <p:anim calcmode="lin" valueType="num">
                                      <p:cBhvr>
                                        <p:cTn id="47" dur="1000" fill="hold"/>
                                        <p:tgtEl>
                                          <p:spTgt spid="18"/>
                                        </p:tgtEl>
                                        <p:attrNameLst>
                                          <p:attrName>ppt_x</p:attrName>
                                        </p:attrNameLst>
                                      </p:cBhvr>
                                      <p:tavLst>
                                        <p:tav tm="0">
                                          <p:val>
                                            <p:strVal val="#ppt_x"/>
                                          </p:val>
                                        </p:tav>
                                        <p:tav tm="100000">
                                          <p:val>
                                            <p:strVal val="#ppt_x"/>
                                          </p:val>
                                        </p:tav>
                                      </p:tavLst>
                                    </p:anim>
                                    <p:anim calcmode="lin" valueType="num">
                                      <p:cBhvr>
                                        <p:cTn id="4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1000"/>
                                        <p:tgtEl>
                                          <p:spTgt spid="20"/>
                                        </p:tgtEl>
                                      </p:cBhvr>
                                    </p:animEffect>
                                    <p:anim calcmode="lin" valueType="num">
                                      <p:cBhvr>
                                        <p:cTn id="54" dur="1000" fill="hold"/>
                                        <p:tgtEl>
                                          <p:spTgt spid="20"/>
                                        </p:tgtEl>
                                        <p:attrNameLst>
                                          <p:attrName>ppt_x</p:attrName>
                                        </p:attrNameLst>
                                      </p:cBhvr>
                                      <p:tavLst>
                                        <p:tav tm="0">
                                          <p:val>
                                            <p:strVal val="#ppt_x"/>
                                          </p:val>
                                        </p:tav>
                                        <p:tav tm="100000">
                                          <p:val>
                                            <p:strVal val="#ppt_x"/>
                                          </p:val>
                                        </p:tav>
                                      </p:tavLst>
                                    </p:anim>
                                    <p:anim calcmode="lin" valueType="num">
                                      <p:cBhvr>
                                        <p:cTn id="5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2537" y="260507"/>
            <a:ext cx="10850563" cy="663575"/>
          </a:xfrm>
        </p:spPr>
        <p:txBody>
          <a:bodyPr/>
          <a:lstStyle/>
          <a:p>
            <a:r>
              <a:rPr lang="zh-CN" altLang="en-US" sz="2800" dirty="0">
                <a:solidFill>
                  <a:schemeClr val="tx1">
                    <a:lumMod val="85000"/>
                    <a:lumOff val="15000"/>
                  </a:schemeClr>
                </a:solidFill>
              </a:rPr>
              <a:t>模型分析</a:t>
            </a: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4" name="文本框 3">
            <a:extLst>
              <a:ext uri="{FF2B5EF4-FFF2-40B4-BE49-F238E27FC236}">
                <a16:creationId xmlns="" xmlns:a16="http://schemas.microsoft.com/office/drawing/2014/main" id="{563D101C-E5C3-467B-87E6-84BB9E981EA4}"/>
              </a:ext>
            </a:extLst>
          </p:cNvPr>
          <p:cNvSpPr txBox="1"/>
          <p:nvPr/>
        </p:nvSpPr>
        <p:spPr>
          <a:xfrm>
            <a:off x="922655" y="840500"/>
            <a:ext cx="10349230" cy="1568450"/>
          </a:xfrm>
          <a:prstGeom prst="rect">
            <a:avLst/>
          </a:prstGeom>
          <a:noFill/>
          <a:ln w="9525">
            <a:noFill/>
          </a:ln>
        </p:spPr>
        <p:txBody>
          <a:bodyPr wrap="square">
            <a:spAutoFit/>
          </a:bodyPr>
          <a:lstStyle/>
          <a:p>
            <a:pPr indent="457200" algn="just" fontAlgn="auto"/>
            <a:r>
              <a:rPr lang="zh-CN" altLang="en-US" sz="2400" dirty="0">
                <a:ea typeface="宋体" panose="02010600030101010101" pitchFamily="2" charset="-122"/>
              </a:rPr>
              <a:t>绘制上述模型的诊断图(图 11)。由图11的回归诊断图可以看出残差与拟合图中的点更加随机的分布在水平线周围，说明建立的模型合适。位置尺度图中的点也随机分布在水平线周围满足同方差性。因此该模型的拟合效果比较好。因此该模型为有效模型</a:t>
            </a:r>
            <a:r>
              <a:rPr lang="zh-CN" altLang="en-US" sz="2400" dirty="0"/>
              <a:t>。</a:t>
            </a:r>
          </a:p>
        </p:txBody>
      </p:sp>
      <p:sp>
        <p:nvSpPr>
          <p:cNvPr id="6" name="文本框 5">
            <a:extLst>
              <a:ext uri="{FF2B5EF4-FFF2-40B4-BE49-F238E27FC236}">
                <a16:creationId xmlns="" xmlns:a16="http://schemas.microsoft.com/office/drawing/2014/main" id="{05379D92-39A3-4D14-900C-9536E67026A7}"/>
              </a:ext>
            </a:extLst>
          </p:cNvPr>
          <p:cNvSpPr txBox="1"/>
          <p:nvPr/>
        </p:nvSpPr>
        <p:spPr>
          <a:xfrm>
            <a:off x="6451617" y="5441747"/>
            <a:ext cx="5080000" cy="337185"/>
          </a:xfrm>
          <a:prstGeom prst="rect">
            <a:avLst/>
          </a:prstGeom>
          <a:noFill/>
          <a:ln w="9525">
            <a:noFill/>
          </a:ln>
        </p:spPr>
        <p:txBody>
          <a:bodyPr>
            <a:spAutoFit/>
          </a:bodyPr>
          <a:lstStyle/>
          <a:p>
            <a:pPr indent="0" algn="ctr"/>
            <a:r>
              <a:rPr lang="zh-CN" sz="1600" b="1" dirty="0">
                <a:ea typeface="宋体" panose="02010600030101010101" pitchFamily="2" charset="-122"/>
              </a:rPr>
              <a:t>图</a:t>
            </a:r>
            <a:r>
              <a:rPr lang="en-US" sz="1600" b="1" dirty="0">
                <a:latin typeface="Times New Roman" panose="02020603050405020304" pitchFamily="18" charset="0"/>
                <a:ea typeface="宋体" panose="02010600030101010101" pitchFamily="2" charset="-122"/>
              </a:rPr>
              <a:t> 11</a:t>
            </a:r>
            <a:r>
              <a:rPr lang="en-US" sz="1600" b="1" dirty="0">
                <a:latin typeface="Times New Roman" panose="02020603050405020304" pitchFamily="18" charset="0"/>
                <a:ea typeface="宋体" panose="02010600030101010101" pitchFamily="2" charset="-122"/>
                <a:cs typeface="Times New Roman" panose="02020603050405020304" pitchFamily="18" charset="0"/>
              </a:rPr>
              <a:t>  </a:t>
            </a:r>
            <a:r>
              <a:rPr sz="1600" b="1" dirty="0" err="1">
                <a:latin typeface="Times New Roman" panose="02020603050405020304" pitchFamily="18" charset="0"/>
                <a:ea typeface="宋体" panose="02010600030101010101" pitchFamily="2" charset="-122"/>
              </a:rPr>
              <a:t>回归诊断图</a:t>
            </a:r>
            <a:endParaRPr sz="1600" b="1" dirty="0">
              <a:latin typeface="Times New Roman" panose="02020603050405020304" pitchFamily="18" charset="0"/>
              <a:ea typeface="宋体" panose="02010600030101010101" pitchFamily="2" charset="-122"/>
            </a:endParaRPr>
          </a:p>
        </p:txBody>
      </p:sp>
      <p:pic>
        <p:nvPicPr>
          <p:cNvPr id="8" name="图片 7" descr="IMG_256">
            <a:extLst>
              <a:ext uri="{FF2B5EF4-FFF2-40B4-BE49-F238E27FC236}">
                <a16:creationId xmlns="" xmlns:a16="http://schemas.microsoft.com/office/drawing/2014/main" id="{A9EF3666-9067-4238-AB75-931EA692F534}"/>
              </a:ext>
            </a:extLst>
          </p:cNvPr>
          <p:cNvPicPr>
            <a:picLocks noChangeAspect="1"/>
          </p:cNvPicPr>
          <p:nvPr/>
        </p:nvPicPr>
        <p:blipFill>
          <a:blip r:embed="rId3"/>
          <a:stretch>
            <a:fillRect/>
          </a:stretch>
        </p:blipFill>
        <p:spPr>
          <a:xfrm>
            <a:off x="5581473" y="2198370"/>
            <a:ext cx="5817870" cy="3101975"/>
          </a:xfrm>
          <a:prstGeom prst="rect">
            <a:avLst/>
          </a:prstGeom>
          <a:noFill/>
          <a:ln w="9525">
            <a:noFill/>
          </a:ln>
        </p:spPr>
      </p:pic>
      <p:sp>
        <p:nvSpPr>
          <p:cNvPr id="12" name="文本框 11">
            <a:extLst>
              <a:ext uri="{FF2B5EF4-FFF2-40B4-BE49-F238E27FC236}">
                <a16:creationId xmlns="" xmlns:a16="http://schemas.microsoft.com/office/drawing/2014/main" id="{8069E1F3-46ED-459E-9142-18F42B148318}"/>
              </a:ext>
            </a:extLst>
          </p:cNvPr>
          <p:cNvSpPr txBox="1"/>
          <p:nvPr/>
        </p:nvSpPr>
        <p:spPr>
          <a:xfrm>
            <a:off x="922655" y="5523230"/>
            <a:ext cx="10222230" cy="977265"/>
          </a:xfrm>
          <a:prstGeom prst="rect">
            <a:avLst/>
          </a:prstGeom>
          <a:noFill/>
          <a:ln w="9525">
            <a:noFill/>
          </a:ln>
        </p:spPr>
        <p:txBody>
          <a:bodyPr wrap="square">
            <a:spAutoFit/>
          </a:bodyPr>
          <a:lstStyle/>
          <a:p>
            <a:pPr indent="304800" algn="l">
              <a:lnSpc>
                <a:spcPct val="120000"/>
              </a:lnSpc>
            </a:pPr>
            <a:r>
              <a:rPr lang="zh-CN" sz="2400" b="0" dirty="0">
                <a:ea typeface="宋体" panose="02010600030101010101" pitchFamily="2" charset="-122"/>
              </a:rPr>
              <a:t>综上，最终确定模型为：</a:t>
            </a:r>
            <a:endParaRPr lang="en-US" sz="2400" b="0" dirty="0">
              <a:latin typeface="Times New Roman" panose="02020603050405020304" pitchFamily="18" charset="0"/>
              <a:ea typeface="宋体" panose="02010600030101010101" pitchFamily="2" charset="-122"/>
            </a:endParaRPr>
          </a:p>
          <a:p>
            <a:pPr indent="304800" algn="l">
              <a:lnSpc>
                <a:spcPct val="120000"/>
              </a:lnSpc>
            </a:pPr>
            <a:r>
              <a:rPr lang="en-US" sz="2400" b="0" dirty="0">
                <a:latin typeface="Times New Roman" panose="02020603050405020304" pitchFamily="18" charset="0"/>
                <a:ea typeface="宋体" panose="02010600030101010101" pitchFamily="2" charset="-122"/>
              </a:rPr>
              <a:t>log </a:t>
            </a:r>
            <a:r>
              <a:rPr lang="en-US" sz="2400" b="0" dirty="0">
                <a:latin typeface="Times New Roman" panose="02020603050405020304" pitchFamily="18" charset="0"/>
                <a:ea typeface="宋体" panose="02010600030101010101" pitchFamily="2" charset="-122"/>
                <a:cs typeface="Times New Roman" panose="02020603050405020304" pitchFamily="18" charset="0"/>
              </a:rPr>
              <a:t>(</a:t>
            </a:r>
            <a:r>
              <a:rPr lang="en-US" sz="2400" b="0" dirty="0">
                <a:latin typeface="Times New Roman" panose="02020603050405020304" pitchFamily="18" charset="0"/>
                <a:ea typeface="宋体" panose="02010600030101010101" pitchFamily="2" charset="-122"/>
              </a:rPr>
              <a:t>AQI</a:t>
            </a:r>
            <a:r>
              <a:rPr lang="en-US" sz="2400" b="0" dirty="0">
                <a:latin typeface="Times New Roman" panose="02020603050405020304" pitchFamily="18" charset="0"/>
                <a:ea typeface="宋体" panose="02010600030101010101" pitchFamily="2" charset="-122"/>
                <a:cs typeface="Times New Roman" panose="02020603050405020304" pitchFamily="18" charset="0"/>
              </a:rPr>
              <a:t>)=</a:t>
            </a:r>
            <a:r>
              <a:rPr lang="en-US" sz="2400" b="0" dirty="0">
                <a:latin typeface="Times New Roman" panose="02020603050405020304" pitchFamily="18" charset="0"/>
                <a:ea typeface="宋体" panose="02010600030101010101" pitchFamily="2" charset="-122"/>
              </a:rPr>
              <a:t> 0.399506</a:t>
            </a:r>
            <a:r>
              <a:rPr lang="en-US" sz="2400" b="0" dirty="0">
                <a:latin typeface="Times New Roman" panose="02020603050405020304" pitchFamily="18" charset="0"/>
                <a:ea typeface="宋体" panose="02010600030101010101" pitchFamily="2" charset="-122"/>
                <a:cs typeface="Times New Roman" panose="02020603050405020304" pitchFamily="18" charset="0"/>
              </a:rPr>
              <a:t> </a:t>
            </a:r>
            <a:r>
              <a:rPr lang="en-US" sz="2400" b="0" dirty="0">
                <a:latin typeface="Times New Roman" panose="02020603050405020304" pitchFamily="18" charset="0"/>
                <a:ea typeface="宋体" panose="02010600030101010101" pitchFamily="2" charset="-122"/>
              </a:rPr>
              <a:t>log </a:t>
            </a:r>
            <a:r>
              <a:rPr lang="en-US" sz="2400" b="0" dirty="0">
                <a:latin typeface="Times New Roman" panose="02020603050405020304" pitchFamily="18" charset="0"/>
                <a:ea typeface="宋体" panose="02010600030101010101" pitchFamily="2" charset="-122"/>
                <a:cs typeface="Times New Roman" panose="02020603050405020304" pitchFamily="18" charset="0"/>
              </a:rPr>
              <a:t>(</a:t>
            </a:r>
            <a:r>
              <a:rPr lang="en-US" sz="2400" b="0" dirty="0">
                <a:latin typeface="Times New Roman" panose="02020603050405020304" pitchFamily="18" charset="0"/>
                <a:ea typeface="宋体" panose="02010600030101010101" pitchFamily="2" charset="-122"/>
              </a:rPr>
              <a:t>PM2.5</a:t>
            </a:r>
            <a:r>
              <a:rPr lang="en-US" sz="2400" b="0" dirty="0">
                <a:latin typeface="Times New Roman" panose="02020603050405020304" pitchFamily="18" charset="0"/>
                <a:ea typeface="宋体" panose="02010600030101010101" pitchFamily="2" charset="-122"/>
                <a:cs typeface="Times New Roman" panose="02020603050405020304" pitchFamily="18" charset="0"/>
              </a:rPr>
              <a:t>)+</a:t>
            </a:r>
            <a:r>
              <a:rPr lang="en-US" sz="2400" b="0" dirty="0">
                <a:latin typeface="Times New Roman" panose="02020603050405020304" pitchFamily="18" charset="0"/>
                <a:ea typeface="宋体" panose="02010600030101010101" pitchFamily="2" charset="-122"/>
              </a:rPr>
              <a:t>0.003997</a:t>
            </a:r>
            <a:r>
              <a:rPr lang="en-US" sz="2400" b="0" dirty="0">
                <a:latin typeface="Times New Roman" panose="02020603050405020304" pitchFamily="18" charset="0"/>
                <a:ea typeface="宋体" panose="02010600030101010101" pitchFamily="2" charset="-122"/>
                <a:cs typeface="Times New Roman" panose="02020603050405020304" pitchFamily="18" charset="0"/>
              </a:rPr>
              <a:t> </a:t>
            </a:r>
            <a:r>
              <a:rPr lang="en-US" sz="2400" b="0" dirty="0">
                <a:latin typeface="Times New Roman" panose="02020603050405020304" pitchFamily="18" charset="0"/>
                <a:ea typeface="宋体" panose="02010600030101010101" pitchFamily="2" charset="-122"/>
              </a:rPr>
              <a:t>PM10</a:t>
            </a:r>
            <a:r>
              <a:rPr lang="en-US" sz="2400" b="0" dirty="0">
                <a:latin typeface="Times New Roman" panose="02020603050405020304" pitchFamily="18" charset="0"/>
                <a:ea typeface="宋体" panose="02010600030101010101" pitchFamily="2" charset="-122"/>
                <a:cs typeface="Times New Roman" panose="02020603050405020304" pitchFamily="18" charset="0"/>
              </a:rPr>
              <a:t>+</a:t>
            </a:r>
            <a:r>
              <a:rPr lang="en-US" sz="2400" b="0" dirty="0">
                <a:latin typeface="Times New Roman" panose="02020603050405020304" pitchFamily="18" charset="0"/>
                <a:ea typeface="宋体" panose="02010600030101010101" pitchFamily="2" charset="-122"/>
              </a:rPr>
              <a:t>0.003511</a:t>
            </a:r>
            <a:r>
              <a:rPr lang="en-US" sz="2400" b="0" dirty="0">
                <a:latin typeface="Times New Roman" panose="02020603050405020304" pitchFamily="18" charset="0"/>
                <a:ea typeface="宋体" panose="02010600030101010101" pitchFamily="2" charset="-122"/>
                <a:cs typeface="Times New Roman" panose="02020603050405020304" pitchFamily="18" charset="0"/>
              </a:rPr>
              <a:t> </a:t>
            </a:r>
            <a:r>
              <a:rPr lang="en-US" sz="2400" b="0" dirty="0">
                <a:latin typeface="Times New Roman" panose="02020603050405020304" pitchFamily="18" charset="0"/>
                <a:ea typeface="宋体" panose="02010600030101010101" pitchFamily="2" charset="-122"/>
              </a:rPr>
              <a:t>O</a:t>
            </a:r>
            <a:r>
              <a:rPr lang="en-US" sz="2400" b="0" baseline="-25000" dirty="0">
                <a:latin typeface="Times New Roman" panose="02020603050405020304" pitchFamily="18" charset="0"/>
                <a:ea typeface="宋体" panose="02010600030101010101" pitchFamily="2" charset="-122"/>
                <a:cs typeface="Times New Roman" panose="02020603050405020304" pitchFamily="18" charset="0"/>
              </a:rPr>
              <a:t>3</a:t>
            </a:r>
            <a:r>
              <a:rPr lang="en-US" sz="2400" b="0" dirty="0">
                <a:latin typeface="Times New Roman" panose="02020603050405020304" pitchFamily="18" charset="0"/>
                <a:ea typeface="宋体" panose="02010600030101010101" pitchFamily="2" charset="-122"/>
                <a:cs typeface="Times New Roman" panose="02020603050405020304" pitchFamily="18" charset="0"/>
              </a:rPr>
              <a:t>+</a:t>
            </a:r>
            <a:r>
              <a:rPr lang="en-US" sz="2400" b="0" dirty="0">
                <a:latin typeface="Times New Roman" panose="02020603050405020304" pitchFamily="18" charset="0"/>
                <a:ea typeface="宋体" panose="02010600030101010101" pitchFamily="2" charset="-122"/>
              </a:rPr>
              <a:t>2.187334</a:t>
            </a:r>
            <a:endParaRPr lang="zh-CN" altLang="en-US" sz="2400" dirty="0"/>
          </a:p>
        </p:txBody>
      </p:sp>
    </p:spTree>
    <p:extLst>
      <p:ext uri="{BB962C8B-B14F-4D97-AF65-F5344CB8AC3E}">
        <p14:creationId xmlns:p14="http://schemas.microsoft.com/office/powerpoint/2010/main" val="3730085422"/>
      </p:ext>
    </p:extLst>
  </p:cSld>
  <p:clrMapOvr>
    <a:masterClrMapping/>
  </p:clrMapOvr>
  <p:transition spd="slow" advTm="3000">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2537" y="260507"/>
            <a:ext cx="10850563" cy="663575"/>
          </a:xfrm>
        </p:spPr>
        <p:txBody>
          <a:bodyPr/>
          <a:lstStyle/>
          <a:p>
            <a:r>
              <a:rPr lang="zh-CN" altLang="en-US" sz="2800" dirty="0">
                <a:solidFill>
                  <a:schemeClr val="tx1">
                    <a:lumMod val="85000"/>
                    <a:lumOff val="15000"/>
                  </a:schemeClr>
                </a:solidFill>
              </a:rPr>
              <a:t>模型预测</a:t>
            </a: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3" name="Rectangle 4">
            <a:extLst>
              <a:ext uri="{FF2B5EF4-FFF2-40B4-BE49-F238E27FC236}">
                <a16:creationId xmlns="" xmlns:a16="http://schemas.microsoft.com/office/drawing/2014/main" id="{855A951F-7DF3-425A-AC27-BCA0469E9759}"/>
              </a:ext>
            </a:extLst>
          </p:cNvPr>
          <p:cNvSpPr>
            <a:spLocks noChangeArrowheads="1"/>
          </p:cNvSpPr>
          <p:nvPr/>
        </p:nvSpPr>
        <p:spPr bwMode="auto">
          <a:xfrm>
            <a:off x="2258335" y="1424827"/>
            <a:ext cx="3788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endParaRPr lang="zh-CN" altLang="en-US" sz="4000"/>
          </a:p>
        </p:txBody>
      </p:sp>
      <p:sp>
        <p:nvSpPr>
          <p:cNvPr id="5" name="文本框 4">
            <a:extLst>
              <a:ext uri="{FF2B5EF4-FFF2-40B4-BE49-F238E27FC236}">
                <a16:creationId xmlns="" xmlns:a16="http://schemas.microsoft.com/office/drawing/2014/main" id="{81F7D900-542A-4A06-A8A5-1C93D7FA561D}"/>
              </a:ext>
            </a:extLst>
          </p:cNvPr>
          <p:cNvSpPr txBox="1"/>
          <p:nvPr/>
        </p:nvSpPr>
        <p:spPr>
          <a:xfrm>
            <a:off x="4249420" y="1561465"/>
            <a:ext cx="3695700" cy="398780"/>
          </a:xfrm>
          <a:prstGeom prst="rect">
            <a:avLst/>
          </a:prstGeom>
          <a:noFill/>
        </p:spPr>
        <p:txBody>
          <a:bodyPr wrap="square" rtlCol="0">
            <a:spAutoFit/>
          </a:bodyPr>
          <a:lstStyle/>
          <a:p>
            <a:pPr algn="ctr"/>
            <a:r>
              <a:rPr lang="en-US" sz="2000" dirty="0">
                <a:latin typeface="宋体" panose="02010600030101010101" pitchFamily="2" charset="-122"/>
                <a:ea typeface="宋体" panose="02010600030101010101" pitchFamily="2" charset="-122"/>
                <a:cs typeface="宋体" panose="02010600030101010101" pitchFamily="2" charset="-122"/>
              </a:rPr>
              <a:t>         表6   </a:t>
            </a:r>
            <a:r>
              <a:rPr lang="en-US" sz="2000" dirty="0" err="1">
                <a:latin typeface="宋体" panose="02010600030101010101" pitchFamily="2" charset="-122"/>
                <a:ea typeface="宋体" panose="02010600030101010101" pitchFamily="2" charset="-122"/>
                <a:cs typeface="宋体" panose="02010600030101010101" pitchFamily="2" charset="-122"/>
              </a:rPr>
              <a:t>预测结果数据</a:t>
            </a:r>
            <a:endParaRPr lang="en-US" sz="2000" dirty="0">
              <a:latin typeface="宋体" panose="02010600030101010101" pitchFamily="2" charset="-122"/>
              <a:ea typeface="宋体" panose="02010600030101010101" pitchFamily="2" charset="-122"/>
              <a:cs typeface="宋体" panose="02010600030101010101" pitchFamily="2" charset="-122"/>
            </a:endParaRPr>
          </a:p>
        </p:txBody>
      </p:sp>
      <p:sp>
        <p:nvSpPr>
          <p:cNvPr id="10" name="文本框 9">
            <a:extLst>
              <a:ext uri="{FF2B5EF4-FFF2-40B4-BE49-F238E27FC236}">
                <a16:creationId xmlns="" xmlns:a16="http://schemas.microsoft.com/office/drawing/2014/main" id="{BCA74BF9-6CCD-4FD7-BDB7-EBFC2D24F873}"/>
              </a:ext>
            </a:extLst>
          </p:cNvPr>
          <p:cNvSpPr txBox="1"/>
          <p:nvPr/>
        </p:nvSpPr>
        <p:spPr>
          <a:xfrm>
            <a:off x="2258335" y="827801"/>
            <a:ext cx="9583420" cy="829945"/>
          </a:xfrm>
          <a:prstGeom prst="rect">
            <a:avLst/>
          </a:prstGeom>
          <a:noFill/>
        </p:spPr>
        <p:txBody>
          <a:bodyPr wrap="square" rtlCol="0">
            <a:spAutoFit/>
          </a:bodyPr>
          <a:lstStyle/>
          <a:p>
            <a:pPr indent="457200" algn="just" fontAlgn="auto"/>
            <a:r>
              <a:rPr lang="zh-CN" altLang="en-US" sz="2400" dirty="0"/>
              <a:t>得到的预测结果如表 6 的预测结果显示真实值全在预测区间内，预测效果很好，由此进一步证明了模型的有效性。</a:t>
            </a:r>
          </a:p>
        </p:txBody>
      </p:sp>
      <p:graphicFrame>
        <p:nvGraphicFramePr>
          <p:cNvPr id="12" name="表格 11">
            <a:extLst>
              <a:ext uri="{FF2B5EF4-FFF2-40B4-BE49-F238E27FC236}">
                <a16:creationId xmlns="" xmlns:a16="http://schemas.microsoft.com/office/drawing/2014/main" id="{D3273ACF-6B4D-4583-80EC-AFF655484B50}"/>
              </a:ext>
            </a:extLst>
          </p:cNvPr>
          <p:cNvGraphicFramePr/>
          <p:nvPr/>
        </p:nvGraphicFramePr>
        <p:xfrm>
          <a:off x="1489075" y="1960245"/>
          <a:ext cx="10027285" cy="4554220"/>
        </p:xfrm>
        <a:graphic>
          <a:graphicData uri="http://schemas.openxmlformats.org/drawingml/2006/table">
            <a:tbl>
              <a:tblPr firstRow="1" bandRow="1">
                <a:tableStyleId>{3C2FFA5D-87B4-456A-9821-1D502468CF0F}</a:tableStyleId>
              </a:tblPr>
              <a:tblGrid>
                <a:gridCol w="1622425">
                  <a:extLst>
                    <a:ext uri="{9D8B030D-6E8A-4147-A177-3AD203B41FA5}">
                      <a16:colId xmlns="" xmlns:a16="http://schemas.microsoft.com/office/drawing/2014/main" val="20000"/>
                    </a:ext>
                  </a:extLst>
                </a:gridCol>
                <a:gridCol w="1490980">
                  <a:extLst>
                    <a:ext uri="{9D8B030D-6E8A-4147-A177-3AD203B41FA5}">
                      <a16:colId xmlns="" xmlns:a16="http://schemas.microsoft.com/office/drawing/2014/main" val="20001"/>
                    </a:ext>
                  </a:extLst>
                </a:gridCol>
                <a:gridCol w="1941830">
                  <a:extLst>
                    <a:ext uri="{9D8B030D-6E8A-4147-A177-3AD203B41FA5}">
                      <a16:colId xmlns="" xmlns:a16="http://schemas.microsoft.com/office/drawing/2014/main" val="20002"/>
                    </a:ext>
                  </a:extLst>
                </a:gridCol>
                <a:gridCol w="1959610">
                  <a:extLst>
                    <a:ext uri="{9D8B030D-6E8A-4147-A177-3AD203B41FA5}">
                      <a16:colId xmlns="" xmlns:a16="http://schemas.microsoft.com/office/drawing/2014/main" val="20003"/>
                    </a:ext>
                  </a:extLst>
                </a:gridCol>
                <a:gridCol w="3012440">
                  <a:extLst>
                    <a:ext uri="{9D8B030D-6E8A-4147-A177-3AD203B41FA5}">
                      <a16:colId xmlns="" xmlns:a16="http://schemas.microsoft.com/office/drawing/2014/main" val="20004"/>
                    </a:ext>
                  </a:extLst>
                </a:gridCol>
              </a:tblGrid>
              <a:tr h="414020">
                <a:tc>
                  <a:txBody>
                    <a:bodyPr/>
                    <a:lstStyle/>
                    <a:p>
                      <a:pPr indent="0" algn="ctr">
                        <a:buNone/>
                      </a:pPr>
                      <a:r>
                        <a:rPr lang="en-US" sz="2000"/>
                        <a:t>真实值</a:t>
                      </a:r>
                      <a:endParaRPr lang="en-US" altLang="en-US" sz="2000"/>
                    </a:p>
                  </a:txBody>
                  <a:tcPr marL="68580" marR="68580" marT="0" marB="0"/>
                </a:tc>
                <a:tc>
                  <a:txBody>
                    <a:bodyPr/>
                    <a:lstStyle/>
                    <a:p>
                      <a:pPr indent="0" algn="ctr">
                        <a:buNone/>
                      </a:pPr>
                      <a:r>
                        <a:rPr lang="en-US" sz="2000"/>
                        <a:t>预测值</a:t>
                      </a:r>
                      <a:endParaRPr lang="en-US" altLang="en-US" sz="2000"/>
                    </a:p>
                  </a:txBody>
                  <a:tcPr marL="68580" marR="68580" marT="0" marB="0"/>
                </a:tc>
                <a:tc>
                  <a:txBody>
                    <a:bodyPr/>
                    <a:lstStyle/>
                    <a:p>
                      <a:pPr indent="0" algn="ctr">
                        <a:buNone/>
                      </a:pPr>
                      <a:r>
                        <a:rPr lang="en-US" sz="2000"/>
                        <a:t>预测区间下限</a:t>
                      </a:r>
                      <a:endParaRPr lang="en-US" altLang="en-US" sz="2000"/>
                    </a:p>
                  </a:txBody>
                  <a:tcPr marL="68580" marR="68580" marT="0" marB="0"/>
                </a:tc>
                <a:tc>
                  <a:txBody>
                    <a:bodyPr/>
                    <a:lstStyle/>
                    <a:p>
                      <a:pPr indent="0" algn="ctr">
                        <a:buNone/>
                      </a:pPr>
                      <a:r>
                        <a:rPr lang="en-US" sz="2000"/>
                        <a:t>预测区间上限</a:t>
                      </a:r>
                      <a:endParaRPr lang="en-US" altLang="en-US" sz="2000"/>
                    </a:p>
                  </a:txBody>
                  <a:tcPr marL="68580" marR="68580" marT="0" marB="0"/>
                </a:tc>
                <a:tc>
                  <a:txBody>
                    <a:bodyPr/>
                    <a:lstStyle/>
                    <a:p>
                      <a:pPr indent="0" algn="ctr">
                        <a:buNone/>
                      </a:pPr>
                      <a:r>
                        <a:rPr lang="en-US" sz="2000"/>
                        <a:t>真实值是否在预测区间内</a:t>
                      </a:r>
                      <a:endParaRPr lang="en-US" altLang="en-US" sz="2000"/>
                    </a:p>
                  </a:txBody>
                  <a:tcPr marL="68580" marR="68580" marT="0" marB="0"/>
                </a:tc>
                <a:extLst>
                  <a:ext uri="{0D108BD9-81ED-4DB2-BD59-A6C34878D82A}">
                    <a16:rowId xmlns="" xmlns:a16="http://schemas.microsoft.com/office/drawing/2014/main" val="10000"/>
                  </a:ext>
                </a:extLst>
              </a:tr>
              <a:tr h="414020">
                <a:tc>
                  <a:txBody>
                    <a:bodyPr/>
                    <a:lstStyle/>
                    <a:p>
                      <a:pPr indent="0" algn="ctr">
                        <a:buNone/>
                      </a:pPr>
                      <a:r>
                        <a:rPr lang="en-US" sz="2000"/>
                        <a:t>4.662174</a:t>
                      </a:r>
                      <a:endParaRPr lang="en-US" altLang="en-US" sz="2000"/>
                    </a:p>
                  </a:txBody>
                  <a:tcPr marL="68580" marR="68580" marT="0" marB="0"/>
                </a:tc>
                <a:tc>
                  <a:txBody>
                    <a:bodyPr/>
                    <a:lstStyle/>
                    <a:p>
                      <a:pPr indent="0" algn="ctr">
                        <a:buNone/>
                      </a:pPr>
                      <a:r>
                        <a:rPr lang="en-US" sz="2000"/>
                        <a:t>4.479</a:t>
                      </a:r>
                      <a:endParaRPr lang="en-US" altLang="en-US" sz="2000"/>
                    </a:p>
                  </a:txBody>
                  <a:tcPr marL="68580" marR="68580" marT="0" marB="0"/>
                </a:tc>
                <a:tc>
                  <a:txBody>
                    <a:bodyPr/>
                    <a:lstStyle/>
                    <a:p>
                      <a:pPr indent="0" algn="ctr">
                        <a:buNone/>
                      </a:pPr>
                      <a:r>
                        <a:rPr lang="en-US" sz="2000"/>
                        <a:t>4.286</a:t>
                      </a:r>
                      <a:endParaRPr lang="en-US" altLang="en-US" sz="2000"/>
                    </a:p>
                  </a:txBody>
                  <a:tcPr marL="68580" marR="68580" marT="0" marB="0"/>
                </a:tc>
                <a:tc>
                  <a:txBody>
                    <a:bodyPr/>
                    <a:lstStyle/>
                    <a:p>
                      <a:pPr indent="0" algn="ctr">
                        <a:buNone/>
                      </a:pPr>
                      <a:r>
                        <a:rPr lang="en-US" sz="2000"/>
                        <a:t>4.671</a:t>
                      </a:r>
                      <a:endParaRPr lang="en-US" altLang="en-US" sz="2000"/>
                    </a:p>
                  </a:txBody>
                  <a:tcPr marL="68580" marR="68580" marT="0" marB="0"/>
                </a:tc>
                <a:tc>
                  <a:txBody>
                    <a:bodyPr/>
                    <a:lstStyle/>
                    <a:p>
                      <a:pPr indent="0" algn="ctr">
                        <a:buNone/>
                      </a:pPr>
                      <a:r>
                        <a:rPr lang="en-US" sz="2000"/>
                        <a:t>是</a:t>
                      </a:r>
                      <a:endParaRPr lang="en-US" altLang="en-US" sz="2000"/>
                    </a:p>
                  </a:txBody>
                  <a:tcPr marL="68580" marR="68580" marT="0" marB="0"/>
                </a:tc>
                <a:extLst>
                  <a:ext uri="{0D108BD9-81ED-4DB2-BD59-A6C34878D82A}">
                    <a16:rowId xmlns="" xmlns:a16="http://schemas.microsoft.com/office/drawing/2014/main" val="10001"/>
                  </a:ext>
                </a:extLst>
              </a:tr>
              <a:tr h="414020">
                <a:tc>
                  <a:txBody>
                    <a:bodyPr/>
                    <a:lstStyle/>
                    <a:p>
                      <a:pPr indent="0" algn="ctr">
                        <a:buNone/>
                      </a:pPr>
                      <a:r>
                        <a:rPr lang="en-US" sz="2000"/>
                        <a:t>4.564348</a:t>
                      </a:r>
                      <a:endParaRPr lang="en-US" altLang="en-US" sz="2000"/>
                    </a:p>
                  </a:txBody>
                  <a:tcPr marL="68580" marR="68580" marT="0" marB="0"/>
                </a:tc>
                <a:tc>
                  <a:txBody>
                    <a:bodyPr/>
                    <a:lstStyle/>
                    <a:p>
                      <a:pPr indent="0" algn="ctr">
                        <a:buNone/>
                      </a:pPr>
                      <a:r>
                        <a:rPr lang="en-US" sz="2000"/>
                        <a:t>4.401</a:t>
                      </a:r>
                      <a:endParaRPr lang="en-US" altLang="en-US" sz="2000"/>
                    </a:p>
                  </a:txBody>
                  <a:tcPr marL="68580" marR="68580" marT="0" marB="0"/>
                </a:tc>
                <a:tc>
                  <a:txBody>
                    <a:bodyPr/>
                    <a:lstStyle/>
                    <a:p>
                      <a:pPr indent="0" algn="ctr">
                        <a:buNone/>
                      </a:pPr>
                      <a:r>
                        <a:rPr lang="en-US" sz="2000"/>
                        <a:t>4.215</a:t>
                      </a:r>
                      <a:endParaRPr lang="en-US" altLang="en-US" sz="2000"/>
                    </a:p>
                  </a:txBody>
                  <a:tcPr marL="68580" marR="68580" marT="0" marB="0"/>
                </a:tc>
                <a:tc>
                  <a:txBody>
                    <a:bodyPr/>
                    <a:lstStyle/>
                    <a:p>
                      <a:pPr indent="0" algn="ctr">
                        <a:buNone/>
                      </a:pPr>
                      <a:r>
                        <a:rPr lang="en-US" sz="2000"/>
                        <a:t>4.588</a:t>
                      </a:r>
                      <a:endParaRPr lang="en-US" altLang="en-US" sz="2000"/>
                    </a:p>
                  </a:txBody>
                  <a:tcPr marL="68580" marR="68580" marT="0" marB="0"/>
                </a:tc>
                <a:tc>
                  <a:txBody>
                    <a:bodyPr/>
                    <a:lstStyle/>
                    <a:p>
                      <a:pPr indent="0" algn="ctr">
                        <a:buNone/>
                      </a:pPr>
                      <a:r>
                        <a:rPr lang="en-US" sz="2000"/>
                        <a:t>是</a:t>
                      </a:r>
                      <a:endParaRPr lang="en-US" altLang="en-US" sz="2000"/>
                    </a:p>
                  </a:txBody>
                  <a:tcPr marL="68580" marR="68580" marT="0" marB="0"/>
                </a:tc>
                <a:extLst>
                  <a:ext uri="{0D108BD9-81ED-4DB2-BD59-A6C34878D82A}">
                    <a16:rowId xmlns="" xmlns:a16="http://schemas.microsoft.com/office/drawing/2014/main" val="10002"/>
                  </a:ext>
                </a:extLst>
              </a:tr>
              <a:tr h="414020">
                <a:tc>
                  <a:txBody>
                    <a:bodyPr/>
                    <a:lstStyle/>
                    <a:p>
                      <a:pPr indent="0" algn="ctr">
                        <a:buNone/>
                      </a:pPr>
                      <a:r>
                        <a:rPr lang="en-US" sz="2000"/>
                        <a:t>4.343805</a:t>
                      </a:r>
                      <a:endParaRPr lang="en-US" altLang="en-US" sz="2000"/>
                    </a:p>
                  </a:txBody>
                  <a:tcPr marL="68580" marR="68580" marT="0" marB="0"/>
                </a:tc>
                <a:tc>
                  <a:txBody>
                    <a:bodyPr/>
                    <a:lstStyle/>
                    <a:p>
                      <a:pPr indent="0" algn="ctr">
                        <a:buNone/>
                      </a:pPr>
                      <a:r>
                        <a:rPr lang="en-US" sz="2000"/>
                        <a:t>4.386</a:t>
                      </a:r>
                      <a:endParaRPr lang="en-US" altLang="en-US" sz="2000"/>
                    </a:p>
                  </a:txBody>
                  <a:tcPr marL="68580" marR="68580" marT="0" marB="0"/>
                </a:tc>
                <a:tc>
                  <a:txBody>
                    <a:bodyPr/>
                    <a:lstStyle/>
                    <a:p>
                      <a:pPr indent="0" algn="ctr">
                        <a:buNone/>
                      </a:pPr>
                      <a:r>
                        <a:rPr lang="en-US" sz="2000"/>
                        <a:t>4.202</a:t>
                      </a:r>
                      <a:endParaRPr lang="en-US" altLang="en-US" sz="2000"/>
                    </a:p>
                  </a:txBody>
                  <a:tcPr marL="68580" marR="68580" marT="0" marB="0"/>
                </a:tc>
                <a:tc>
                  <a:txBody>
                    <a:bodyPr/>
                    <a:lstStyle/>
                    <a:p>
                      <a:pPr indent="0" algn="ctr">
                        <a:buNone/>
                      </a:pPr>
                      <a:r>
                        <a:rPr lang="en-US" sz="2000"/>
                        <a:t>4.57</a:t>
                      </a:r>
                      <a:endParaRPr lang="en-US" altLang="en-US" sz="2000"/>
                    </a:p>
                  </a:txBody>
                  <a:tcPr marL="68580" marR="68580" marT="0" marB="0"/>
                </a:tc>
                <a:tc>
                  <a:txBody>
                    <a:bodyPr/>
                    <a:lstStyle/>
                    <a:p>
                      <a:pPr indent="0" algn="ctr">
                        <a:buNone/>
                      </a:pPr>
                      <a:r>
                        <a:rPr lang="en-US" sz="2000"/>
                        <a:t>是</a:t>
                      </a:r>
                      <a:endParaRPr lang="en-US" altLang="en-US" sz="2000"/>
                    </a:p>
                  </a:txBody>
                  <a:tcPr marL="68580" marR="68580" marT="0" marB="0"/>
                </a:tc>
                <a:extLst>
                  <a:ext uri="{0D108BD9-81ED-4DB2-BD59-A6C34878D82A}">
                    <a16:rowId xmlns="" xmlns:a16="http://schemas.microsoft.com/office/drawing/2014/main" val="10003"/>
                  </a:ext>
                </a:extLst>
              </a:tr>
              <a:tr h="414020">
                <a:tc>
                  <a:txBody>
                    <a:bodyPr/>
                    <a:lstStyle/>
                    <a:p>
                      <a:pPr indent="0" algn="ctr">
                        <a:buNone/>
                      </a:pPr>
                      <a:r>
                        <a:rPr lang="en-US" sz="2000"/>
                        <a:t>4.330733</a:t>
                      </a:r>
                      <a:endParaRPr lang="en-US" altLang="en-US" sz="2000"/>
                    </a:p>
                  </a:txBody>
                  <a:tcPr marL="68580" marR="68580" marT="0" marB="0"/>
                </a:tc>
                <a:tc>
                  <a:txBody>
                    <a:bodyPr/>
                    <a:lstStyle/>
                    <a:p>
                      <a:pPr indent="0" algn="ctr">
                        <a:buNone/>
                      </a:pPr>
                      <a:r>
                        <a:rPr lang="en-US" sz="2000"/>
                        <a:t>4.262</a:t>
                      </a:r>
                      <a:endParaRPr lang="en-US" altLang="en-US" sz="2000"/>
                    </a:p>
                  </a:txBody>
                  <a:tcPr marL="68580" marR="68580" marT="0" marB="0"/>
                </a:tc>
                <a:tc>
                  <a:txBody>
                    <a:bodyPr/>
                    <a:lstStyle/>
                    <a:p>
                      <a:pPr indent="0" algn="ctr">
                        <a:buNone/>
                      </a:pPr>
                      <a:r>
                        <a:rPr lang="en-US" sz="2000"/>
                        <a:t>4.065</a:t>
                      </a:r>
                      <a:endParaRPr lang="en-US" altLang="en-US" sz="2000"/>
                    </a:p>
                  </a:txBody>
                  <a:tcPr marL="68580" marR="68580" marT="0" marB="0"/>
                </a:tc>
                <a:tc>
                  <a:txBody>
                    <a:bodyPr/>
                    <a:lstStyle/>
                    <a:p>
                      <a:pPr indent="0" algn="ctr">
                        <a:buNone/>
                      </a:pPr>
                      <a:r>
                        <a:rPr lang="en-US" sz="2000"/>
                        <a:t>4.458</a:t>
                      </a:r>
                      <a:endParaRPr lang="en-US" altLang="en-US" sz="2000"/>
                    </a:p>
                  </a:txBody>
                  <a:tcPr marL="68580" marR="68580" marT="0" marB="0"/>
                </a:tc>
                <a:tc>
                  <a:txBody>
                    <a:bodyPr/>
                    <a:lstStyle/>
                    <a:p>
                      <a:pPr indent="0" algn="ctr">
                        <a:buNone/>
                      </a:pPr>
                      <a:r>
                        <a:rPr lang="en-US" sz="2000"/>
                        <a:t>是</a:t>
                      </a:r>
                      <a:endParaRPr lang="en-US" altLang="en-US" sz="2000"/>
                    </a:p>
                  </a:txBody>
                  <a:tcPr marL="68580" marR="68580" marT="0" marB="0"/>
                </a:tc>
                <a:extLst>
                  <a:ext uri="{0D108BD9-81ED-4DB2-BD59-A6C34878D82A}">
                    <a16:rowId xmlns="" xmlns:a16="http://schemas.microsoft.com/office/drawing/2014/main" val="10004"/>
                  </a:ext>
                </a:extLst>
              </a:tr>
              <a:tr h="414020">
                <a:tc>
                  <a:txBody>
                    <a:bodyPr/>
                    <a:lstStyle/>
                    <a:p>
                      <a:pPr indent="0" algn="ctr">
                        <a:buNone/>
                      </a:pPr>
                      <a:r>
                        <a:rPr lang="en-US" sz="2000"/>
                        <a:t>4.867534</a:t>
                      </a:r>
                      <a:endParaRPr lang="en-US" altLang="en-US" sz="2000"/>
                    </a:p>
                  </a:txBody>
                  <a:tcPr marL="68580" marR="68580" marT="0" marB="0"/>
                </a:tc>
                <a:tc>
                  <a:txBody>
                    <a:bodyPr/>
                    <a:lstStyle/>
                    <a:p>
                      <a:pPr indent="0" algn="ctr">
                        <a:buNone/>
                      </a:pPr>
                      <a:r>
                        <a:rPr lang="en-US" sz="2000"/>
                        <a:t>4.775</a:t>
                      </a:r>
                      <a:endParaRPr lang="en-US" altLang="en-US" sz="2000"/>
                    </a:p>
                  </a:txBody>
                  <a:tcPr marL="68580" marR="68580" marT="0" marB="0"/>
                </a:tc>
                <a:tc>
                  <a:txBody>
                    <a:bodyPr/>
                    <a:lstStyle/>
                    <a:p>
                      <a:pPr indent="0" algn="ctr">
                        <a:buNone/>
                      </a:pPr>
                      <a:r>
                        <a:rPr lang="en-US" sz="2000"/>
                        <a:t>4.586</a:t>
                      </a:r>
                      <a:endParaRPr lang="en-US" altLang="en-US" sz="2000"/>
                    </a:p>
                  </a:txBody>
                  <a:tcPr marL="68580" marR="68580" marT="0" marB="0"/>
                </a:tc>
                <a:tc>
                  <a:txBody>
                    <a:bodyPr/>
                    <a:lstStyle/>
                    <a:p>
                      <a:pPr indent="0" algn="ctr">
                        <a:buNone/>
                      </a:pPr>
                      <a:r>
                        <a:rPr lang="en-US" sz="2000"/>
                        <a:t>4.964</a:t>
                      </a:r>
                      <a:endParaRPr lang="en-US" altLang="en-US" sz="2000"/>
                    </a:p>
                  </a:txBody>
                  <a:tcPr marL="68580" marR="68580" marT="0" marB="0"/>
                </a:tc>
                <a:tc>
                  <a:txBody>
                    <a:bodyPr/>
                    <a:lstStyle/>
                    <a:p>
                      <a:pPr indent="0" algn="ctr">
                        <a:buNone/>
                      </a:pPr>
                      <a:r>
                        <a:rPr lang="en-US" sz="2000"/>
                        <a:t>是</a:t>
                      </a:r>
                      <a:endParaRPr lang="en-US" altLang="en-US" sz="2000"/>
                    </a:p>
                  </a:txBody>
                  <a:tcPr marL="68580" marR="68580" marT="0" marB="0"/>
                </a:tc>
                <a:extLst>
                  <a:ext uri="{0D108BD9-81ED-4DB2-BD59-A6C34878D82A}">
                    <a16:rowId xmlns="" xmlns:a16="http://schemas.microsoft.com/office/drawing/2014/main" val="10005"/>
                  </a:ext>
                </a:extLst>
              </a:tr>
              <a:tr h="414020">
                <a:tc>
                  <a:txBody>
                    <a:bodyPr/>
                    <a:lstStyle/>
                    <a:p>
                      <a:pPr indent="0" algn="ctr">
                        <a:buNone/>
                      </a:pPr>
                      <a:r>
                        <a:rPr lang="en-US" sz="2000"/>
                        <a:t>5.087596</a:t>
                      </a:r>
                      <a:endParaRPr lang="en-US" altLang="en-US" sz="2000"/>
                    </a:p>
                  </a:txBody>
                  <a:tcPr marL="68580" marR="68580" marT="0" marB="0"/>
                </a:tc>
                <a:tc>
                  <a:txBody>
                    <a:bodyPr/>
                    <a:lstStyle/>
                    <a:p>
                      <a:pPr indent="0" algn="ctr">
                        <a:buNone/>
                      </a:pPr>
                      <a:r>
                        <a:rPr lang="en-US" sz="2000"/>
                        <a:t>4.993</a:t>
                      </a:r>
                      <a:endParaRPr lang="en-US" altLang="en-US" sz="2000"/>
                    </a:p>
                  </a:txBody>
                  <a:tcPr marL="68580" marR="68580" marT="0" marB="0"/>
                </a:tc>
                <a:tc>
                  <a:txBody>
                    <a:bodyPr/>
                    <a:lstStyle/>
                    <a:p>
                      <a:pPr indent="0" algn="ctr">
                        <a:buNone/>
                      </a:pPr>
                      <a:r>
                        <a:rPr lang="en-US" sz="2000"/>
                        <a:t>4.81</a:t>
                      </a:r>
                      <a:endParaRPr lang="en-US" altLang="en-US" sz="2000"/>
                    </a:p>
                  </a:txBody>
                  <a:tcPr marL="68580" marR="68580" marT="0" marB="0"/>
                </a:tc>
                <a:tc>
                  <a:txBody>
                    <a:bodyPr/>
                    <a:lstStyle/>
                    <a:p>
                      <a:pPr indent="0" algn="ctr">
                        <a:buNone/>
                      </a:pPr>
                      <a:r>
                        <a:rPr lang="en-US" sz="2000"/>
                        <a:t>5.177</a:t>
                      </a:r>
                      <a:endParaRPr lang="en-US" altLang="en-US" sz="2000"/>
                    </a:p>
                  </a:txBody>
                  <a:tcPr marL="68580" marR="68580" marT="0" marB="0"/>
                </a:tc>
                <a:tc>
                  <a:txBody>
                    <a:bodyPr/>
                    <a:lstStyle/>
                    <a:p>
                      <a:pPr indent="0" algn="ctr">
                        <a:buNone/>
                      </a:pPr>
                      <a:r>
                        <a:rPr lang="en-US" sz="2000"/>
                        <a:t>是</a:t>
                      </a:r>
                      <a:endParaRPr lang="en-US" altLang="en-US" sz="2000"/>
                    </a:p>
                  </a:txBody>
                  <a:tcPr marL="68580" marR="68580" marT="0" marB="0"/>
                </a:tc>
                <a:extLst>
                  <a:ext uri="{0D108BD9-81ED-4DB2-BD59-A6C34878D82A}">
                    <a16:rowId xmlns="" xmlns:a16="http://schemas.microsoft.com/office/drawing/2014/main" val="10006"/>
                  </a:ext>
                </a:extLst>
              </a:tr>
              <a:tr h="414020">
                <a:tc>
                  <a:txBody>
                    <a:bodyPr/>
                    <a:lstStyle/>
                    <a:p>
                      <a:pPr indent="0" algn="ctr">
                        <a:buNone/>
                      </a:pPr>
                      <a:r>
                        <a:rPr lang="en-US" sz="2000"/>
                        <a:t>5.204007</a:t>
                      </a:r>
                      <a:endParaRPr lang="en-US" altLang="en-US" sz="2000"/>
                    </a:p>
                  </a:txBody>
                  <a:tcPr marL="68580" marR="68580" marT="0" marB="0"/>
                </a:tc>
                <a:tc>
                  <a:txBody>
                    <a:bodyPr/>
                    <a:lstStyle/>
                    <a:p>
                      <a:pPr indent="0" algn="ctr">
                        <a:buNone/>
                      </a:pPr>
                      <a:r>
                        <a:rPr lang="en-US" sz="2000"/>
                        <a:t>5.089</a:t>
                      </a:r>
                      <a:endParaRPr lang="en-US" altLang="en-US" sz="2000"/>
                    </a:p>
                  </a:txBody>
                  <a:tcPr marL="68580" marR="68580" marT="0" marB="0"/>
                </a:tc>
                <a:tc>
                  <a:txBody>
                    <a:bodyPr/>
                    <a:lstStyle/>
                    <a:p>
                      <a:pPr indent="0" algn="ctr">
                        <a:buNone/>
                      </a:pPr>
                      <a:r>
                        <a:rPr lang="en-US" sz="2000"/>
                        <a:t>4.886</a:t>
                      </a:r>
                      <a:endParaRPr lang="en-US" altLang="en-US" sz="2000"/>
                    </a:p>
                  </a:txBody>
                  <a:tcPr marL="68580" marR="68580" marT="0" marB="0"/>
                </a:tc>
                <a:tc>
                  <a:txBody>
                    <a:bodyPr/>
                    <a:lstStyle/>
                    <a:p>
                      <a:pPr indent="0" algn="ctr">
                        <a:buNone/>
                      </a:pPr>
                      <a:r>
                        <a:rPr lang="en-US" sz="2000"/>
                        <a:t>4.886</a:t>
                      </a:r>
                      <a:endParaRPr lang="en-US" altLang="en-US" sz="2000"/>
                    </a:p>
                  </a:txBody>
                  <a:tcPr marL="68580" marR="68580" marT="0" marB="0"/>
                </a:tc>
                <a:tc>
                  <a:txBody>
                    <a:bodyPr/>
                    <a:lstStyle/>
                    <a:p>
                      <a:pPr indent="0" algn="ctr">
                        <a:buNone/>
                      </a:pPr>
                      <a:r>
                        <a:rPr lang="en-US" sz="2000"/>
                        <a:t>是</a:t>
                      </a:r>
                      <a:endParaRPr lang="en-US" altLang="en-US" sz="2000"/>
                    </a:p>
                  </a:txBody>
                  <a:tcPr marL="68580" marR="68580" marT="0" marB="0"/>
                </a:tc>
                <a:extLst>
                  <a:ext uri="{0D108BD9-81ED-4DB2-BD59-A6C34878D82A}">
                    <a16:rowId xmlns="" xmlns:a16="http://schemas.microsoft.com/office/drawing/2014/main" val="10007"/>
                  </a:ext>
                </a:extLst>
              </a:tr>
              <a:tr h="414020">
                <a:tc>
                  <a:txBody>
                    <a:bodyPr/>
                    <a:lstStyle/>
                    <a:p>
                      <a:pPr indent="0" algn="ctr">
                        <a:buNone/>
                      </a:pPr>
                      <a:r>
                        <a:rPr lang="en-US" sz="2000"/>
                        <a:t>4.828314</a:t>
                      </a:r>
                      <a:endParaRPr lang="en-US" altLang="en-US" sz="2000"/>
                    </a:p>
                  </a:txBody>
                  <a:tcPr marL="68580" marR="68580" marT="0" marB="0"/>
                </a:tc>
                <a:tc>
                  <a:txBody>
                    <a:bodyPr/>
                    <a:lstStyle/>
                    <a:p>
                      <a:pPr indent="0" algn="ctr">
                        <a:buNone/>
                      </a:pPr>
                      <a:r>
                        <a:rPr lang="en-US" sz="2000"/>
                        <a:t>4.839</a:t>
                      </a:r>
                      <a:endParaRPr lang="en-US" altLang="en-US" sz="2000"/>
                    </a:p>
                  </a:txBody>
                  <a:tcPr marL="68580" marR="68580" marT="0" marB="0"/>
                </a:tc>
                <a:tc>
                  <a:txBody>
                    <a:bodyPr/>
                    <a:lstStyle/>
                    <a:p>
                      <a:pPr indent="0" algn="ctr">
                        <a:buNone/>
                      </a:pPr>
                      <a:r>
                        <a:rPr lang="en-US" sz="2000"/>
                        <a:t>4.643</a:t>
                      </a:r>
                      <a:endParaRPr lang="en-US" altLang="en-US" sz="2000"/>
                    </a:p>
                  </a:txBody>
                  <a:tcPr marL="68580" marR="68580" marT="0" marB="0"/>
                </a:tc>
                <a:tc>
                  <a:txBody>
                    <a:bodyPr/>
                    <a:lstStyle/>
                    <a:p>
                      <a:pPr indent="0" algn="ctr">
                        <a:buNone/>
                      </a:pPr>
                      <a:r>
                        <a:rPr lang="en-US" sz="2000"/>
                        <a:t>5.035</a:t>
                      </a:r>
                      <a:endParaRPr lang="en-US" altLang="en-US" sz="2000"/>
                    </a:p>
                  </a:txBody>
                  <a:tcPr marL="68580" marR="68580" marT="0" marB="0"/>
                </a:tc>
                <a:tc>
                  <a:txBody>
                    <a:bodyPr/>
                    <a:lstStyle/>
                    <a:p>
                      <a:pPr indent="0" algn="ctr">
                        <a:buNone/>
                      </a:pPr>
                      <a:r>
                        <a:rPr lang="en-US" sz="2000"/>
                        <a:t>是</a:t>
                      </a:r>
                      <a:endParaRPr lang="en-US" altLang="en-US" sz="2000"/>
                    </a:p>
                  </a:txBody>
                  <a:tcPr marL="68580" marR="68580" marT="0" marB="0"/>
                </a:tc>
                <a:extLst>
                  <a:ext uri="{0D108BD9-81ED-4DB2-BD59-A6C34878D82A}">
                    <a16:rowId xmlns="" xmlns:a16="http://schemas.microsoft.com/office/drawing/2014/main" val="10008"/>
                  </a:ext>
                </a:extLst>
              </a:tr>
              <a:tr h="414020">
                <a:tc>
                  <a:txBody>
                    <a:bodyPr/>
                    <a:lstStyle/>
                    <a:p>
                      <a:pPr indent="0" algn="ctr">
                        <a:buNone/>
                      </a:pPr>
                      <a:r>
                        <a:rPr lang="en-US" sz="2000"/>
                        <a:t>4.875197</a:t>
                      </a:r>
                      <a:endParaRPr lang="en-US" altLang="en-US" sz="2000"/>
                    </a:p>
                  </a:txBody>
                  <a:tcPr marL="68580" marR="68580" marT="0" marB="0"/>
                </a:tc>
                <a:tc>
                  <a:txBody>
                    <a:bodyPr/>
                    <a:lstStyle/>
                    <a:p>
                      <a:pPr indent="0" algn="ctr">
                        <a:buNone/>
                      </a:pPr>
                      <a:r>
                        <a:rPr lang="en-US" sz="2000"/>
                        <a:t>5.001</a:t>
                      </a:r>
                      <a:endParaRPr lang="en-US" altLang="en-US" sz="2000"/>
                    </a:p>
                  </a:txBody>
                  <a:tcPr marL="68580" marR="68580" marT="0" marB="0"/>
                </a:tc>
                <a:tc>
                  <a:txBody>
                    <a:bodyPr/>
                    <a:lstStyle/>
                    <a:p>
                      <a:pPr indent="0" algn="ctr">
                        <a:buNone/>
                      </a:pPr>
                      <a:r>
                        <a:rPr lang="en-US" sz="2000"/>
                        <a:t>4.81</a:t>
                      </a:r>
                      <a:endParaRPr lang="en-US" altLang="en-US" sz="2000"/>
                    </a:p>
                  </a:txBody>
                  <a:tcPr marL="68580" marR="68580" marT="0" marB="0"/>
                </a:tc>
                <a:tc>
                  <a:txBody>
                    <a:bodyPr/>
                    <a:lstStyle/>
                    <a:p>
                      <a:pPr indent="0" algn="ctr">
                        <a:buNone/>
                      </a:pPr>
                      <a:r>
                        <a:rPr lang="en-US" sz="2000"/>
                        <a:t>5.192</a:t>
                      </a:r>
                      <a:endParaRPr lang="en-US" altLang="en-US" sz="2000"/>
                    </a:p>
                  </a:txBody>
                  <a:tcPr marL="68580" marR="68580" marT="0" marB="0"/>
                </a:tc>
                <a:tc>
                  <a:txBody>
                    <a:bodyPr/>
                    <a:lstStyle/>
                    <a:p>
                      <a:pPr indent="0" algn="ctr">
                        <a:buNone/>
                      </a:pPr>
                      <a:r>
                        <a:rPr lang="en-US" sz="2000"/>
                        <a:t>是</a:t>
                      </a:r>
                      <a:endParaRPr lang="en-US" altLang="en-US" sz="2000"/>
                    </a:p>
                  </a:txBody>
                  <a:tcPr marL="68580" marR="68580" marT="0" marB="0"/>
                </a:tc>
                <a:extLst>
                  <a:ext uri="{0D108BD9-81ED-4DB2-BD59-A6C34878D82A}">
                    <a16:rowId xmlns="" xmlns:a16="http://schemas.microsoft.com/office/drawing/2014/main" val="10009"/>
                  </a:ext>
                </a:extLst>
              </a:tr>
              <a:tr h="414020">
                <a:tc>
                  <a:txBody>
                    <a:bodyPr/>
                    <a:lstStyle/>
                    <a:p>
                      <a:pPr indent="0" algn="ctr">
                        <a:buNone/>
                      </a:pPr>
                      <a:r>
                        <a:rPr lang="en-US" sz="2000"/>
                        <a:t>4.624973</a:t>
                      </a:r>
                      <a:endParaRPr lang="en-US" altLang="en-US" sz="2000"/>
                    </a:p>
                  </a:txBody>
                  <a:tcPr marL="68580" marR="68580" marT="0" marB="0"/>
                </a:tc>
                <a:tc>
                  <a:txBody>
                    <a:bodyPr/>
                    <a:lstStyle/>
                    <a:p>
                      <a:pPr indent="0" algn="ctr">
                        <a:buNone/>
                      </a:pPr>
                      <a:r>
                        <a:rPr lang="en-US" sz="2000"/>
                        <a:t>4.624973</a:t>
                      </a:r>
                      <a:endParaRPr lang="en-US" altLang="en-US" sz="2000"/>
                    </a:p>
                  </a:txBody>
                  <a:tcPr marL="68580" marR="68580" marT="0" marB="0"/>
                </a:tc>
                <a:tc>
                  <a:txBody>
                    <a:bodyPr/>
                    <a:lstStyle/>
                    <a:p>
                      <a:pPr indent="0" algn="ctr">
                        <a:buNone/>
                      </a:pPr>
                      <a:r>
                        <a:rPr lang="en-US" sz="2000"/>
                        <a:t>4.523</a:t>
                      </a:r>
                      <a:endParaRPr lang="en-US" altLang="en-US" sz="2000"/>
                    </a:p>
                  </a:txBody>
                  <a:tcPr marL="68580" marR="68580" marT="0" marB="0"/>
                </a:tc>
                <a:tc>
                  <a:txBody>
                    <a:bodyPr/>
                    <a:lstStyle/>
                    <a:p>
                      <a:pPr indent="0" algn="ctr">
                        <a:buNone/>
                      </a:pPr>
                      <a:r>
                        <a:rPr lang="en-US" sz="2000"/>
                        <a:t>4.911</a:t>
                      </a:r>
                      <a:endParaRPr lang="en-US" altLang="en-US" sz="2000"/>
                    </a:p>
                  </a:txBody>
                  <a:tcPr marL="68580" marR="68580" marT="0" marB="0"/>
                </a:tc>
                <a:tc>
                  <a:txBody>
                    <a:bodyPr/>
                    <a:lstStyle/>
                    <a:p>
                      <a:pPr indent="0" algn="ctr">
                        <a:buNone/>
                      </a:pPr>
                      <a:r>
                        <a:rPr lang="en-US" sz="2000"/>
                        <a:t>是</a:t>
                      </a:r>
                      <a:endParaRPr lang="en-US" altLang="en-US" sz="2000"/>
                    </a:p>
                  </a:txBody>
                  <a:tcPr marL="68580" marR="68580" marT="0" marB="0"/>
                </a:tc>
                <a:extLst>
                  <a:ext uri="{0D108BD9-81ED-4DB2-BD59-A6C34878D82A}">
                    <a16:rowId xmlns="" xmlns:a16="http://schemas.microsoft.com/office/drawing/2014/main" val="10010"/>
                  </a:ext>
                </a:extLst>
              </a:tr>
            </a:tbl>
          </a:graphicData>
        </a:graphic>
      </p:graphicFrame>
    </p:spTree>
    <p:extLst>
      <p:ext uri="{BB962C8B-B14F-4D97-AF65-F5344CB8AC3E}">
        <p14:creationId xmlns:p14="http://schemas.microsoft.com/office/powerpoint/2010/main" val="1985113993"/>
      </p:ext>
    </p:extLst>
  </p:cSld>
  <p:clrMapOvr>
    <a:masterClrMapping/>
  </p:clrMapOvr>
  <p:transition spd="slow" advTm="3000">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357655" y="1671042"/>
              <a:ext cx="1476687" cy="1200329"/>
            </a:xfrm>
            <a:prstGeom prst="rect">
              <a:avLst/>
            </a:prstGeom>
          </p:spPr>
          <p:txBody>
            <a:bodyPr wrap="none">
              <a:spAutoFit/>
            </a:bodyPr>
            <a:lstStyle/>
            <a:p>
              <a:pPr lvl="0" algn="ctr"/>
              <a:r>
                <a:rPr lang="en-US" altLang="zh-CN"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03</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2960980" y="3718091"/>
            <a:ext cx="6260098" cy="1191993"/>
          </a:xfrm>
          <a:prstGeom prst="rect">
            <a:avLst/>
          </a:prstGeom>
        </p:spPr>
        <p:txBody>
          <a:bodyPr wrap="square">
            <a:spAutoFit/>
          </a:bodyPr>
          <a:lstStyle/>
          <a:p>
            <a:pPr algn="ctr">
              <a:lnSpc>
                <a:spcPct val="150000"/>
              </a:lnSpc>
            </a:pPr>
            <a:r>
              <a:rPr lang="zh-CN" altLang="en-US"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结论与建议</a:t>
            </a: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heel(1)">
                                      <p:cBhvr>
                                        <p:cTn id="14" dur="2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标题 11"/>
          <p:cNvSpPr>
            <a:spLocks noGrp="1"/>
          </p:cNvSpPr>
          <p:nvPr>
            <p:ph type="title"/>
          </p:nvPr>
        </p:nvSpPr>
        <p:spPr>
          <a:xfrm>
            <a:off x="1287793" y="229731"/>
            <a:ext cx="10850563" cy="663575"/>
          </a:xfrm>
        </p:spPr>
        <p:txBody>
          <a:bodyPr/>
          <a:lstStyle/>
          <a:p>
            <a:r>
              <a:rPr lang="zh-CN" altLang="en-US" sz="2800" dirty="0"/>
              <a:t>结论与建议</a:t>
            </a:r>
          </a:p>
        </p:txBody>
      </p:sp>
      <p:sp>
        <p:nvSpPr>
          <p:cNvPr id="15" name="文本框 14">
            <a:extLst>
              <a:ext uri="{FF2B5EF4-FFF2-40B4-BE49-F238E27FC236}">
                <a16:creationId xmlns="" xmlns:a16="http://schemas.microsoft.com/office/drawing/2014/main" id="{C64929F0-E202-4928-979B-24AF8DF6CE6A}"/>
              </a:ext>
            </a:extLst>
          </p:cNvPr>
          <p:cNvSpPr txBox="1"/>
          <p:nvPr/>
        </p:nvSpPr>
        <p:spPr>
          <a:xfrm>
            <a:off x="1777107" y="1991395"/>
            <a:ext cx="8928992" cy="3080385"/>
          </a:xfrm>
          <a:prstGeom prst="rect">
            <a:avLst/>
          </a:prstGeom>
          <a:noFill/>
        </p:spPr>
        <p:txBody>
          <a:bodyPr wrap="square" rtlCol="0">
            <a:spAutoFit/>
          </a:bodyPr>
          <a:lstStyle/>
          <a:p>
            <a:pPr indent="720090" fontAlgn="auto">
              <a:lnSpc>
                <a:spcPct val="135000"/>
              </a:lnSpc>
            </a:pPr>
            <a:r>
              <a:rPr sz="2400" dirty="0">
                <a:solidFill>
                  <a:schemeClr val="tx1"/>
                </a:solidFill>
                <a:uFillTx/>
                <a:latin typeface="宋体" panose="02010600030101010101" pitchFamily="2" charset="-122"/>
                <a:ea typeface="宋体" panose="02010600030101010101" pitchFamily="2" charset="-122"/>
              </a:rPr>
              <a:t>本文首先建立一般多元线性回归模型，通过模型诊断发现一般多元线性回归模型不能很好的反映因变量与各自变量之间的关系，拟合效果并不好，然后通过变量变换和变量选择，建立了变换后的模型，通过回归诊断发现模型的诊断效果比较好，确定了最终模型，最后用最终确定的模型进行了预测，将预测值与真实值进行比较，发现预测效果很好，进一步证明建立的最终模型有效。</a:t>
            </a:r>
          </a:p>
        </p:txBody>
      </p:sp>
    </p:spTree>
  </p:cSld>
  <p:clrMapOvr>
    <a:masterClrMapping/>
  </p:clrMapOvr>
  <p:transition spd="slow" advTm="3000">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矩形 116"/>
          <p:cNvSpPr/>
          <p:nvPr/>
        </p:nvSpPr>
        <p:spPr>
          <a:xfrm flipH="1">
            <a:off x="677419" y="598161"/>
            <a:ext cx="10825884" cy="5667826"/>
          </a:xfrm>
          <a:prstGeom prst="rect">
            <a:avLst/>
          </a:prstGeom>
          <a:blipFill dpi="0" rotWithShape="1">
            <a:blip r:embed="rId3">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15" name="矩形 114"/>
          <p:cNvSpPr/>
          <p:nvPr/>
        </p:nvSpPr>
        <p:spPr>
          <a:xfrm>
            <a:off x="716532" y="4943510"/>
            <a:ext cx="10825884" cy="1408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a:t>
            </a:r>
            <a:endParaRPr lang="zh-CN" altLang="en-US" dirty="0"/>
          </a:p>
        </p:txBody>
      </p:sp>
      <p:grpSp>
        <p:nvGrpSpPr>
          <p:cNvPr id="138" name="组合 137"/>
          <p:cNvGrpSpPr/>
          <p:nvPr/>
        </p:nvGrpSpPr>
        <p:grpSpPr>
          <a:xfrm>
            <a:off x="9140168" y="5864709"/>
            <a:ext cx="2402207" cy="401662"/>
            <a:chOff x="6064369" y="-979684"/>
            <a:chExt cx="3102363" cy="401662"/>
          </a:xfrm>
        </p:grpSpPr>
        <p:grpSp>
          <p:nvGrpSpPr>
            <p:cNvPr id="137" name="组合 136"/>
            <p:cNvGrpSpPr/>
            <p:nvPr/>
          </p:nvGrpSpPr>
          <p:grpSpPr>
            <a:xfrm>
              <a:off x="6196432" y="-979684"/>
              <a:ext cx="2858407" cy="391432"/>
              <a:chOff x="6196432" y="-979684"/>
              <a:chExt cx="2858407" cy="391432"/>
            </a:xfrm>
          </p:grpSpPr>
          <p:sp>
            <p:nvSpPr>
              <p:cNvPr id="133" name="矩形 132"/>
              <p:cNvSpPr/>
              <p:nvPr/>
            </p:nvSpPr>
            <p:spPr>
              <a:xfrm>
                <a:off x="6322310" y="-979684"/>
                <a:ext cx="2586479" cy="391431"/>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a:off x="6196432"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椭圆 134"/>
              <p:cNvSpPr/>
              <p:nvPr/>
            </p:nvSpPr>
            <p:spPr>
              <a:xfrm>
                <a:off x="8762739"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5" name="文本占位符 1111"/>
            <p:cNvSpPr txBox="1"/>
            <p:nvPr/>
          </p:nvSpPr>
          <p:spPr>
            <a:xfrm>
              <a:off x="6064369" y="-969453"/>
              <a:ext cx="3102363" cy="391431"/>
            </a:xfrm>
            <a:prstGeom prst="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3765"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rPr>
                <a:t>指导老师</a:t>
              </a: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：张艳萍</a:t>
              </a:r>
              <a:endParaRPr kumimoji="0" lang="en-US" altLang="en-US" sz="1800" i="0" u="none" strike="noStrike" kern="1200" cap="none" spc="0" normalizeH="0" baseline="0" noProof="0" dirty="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endParaRPr>
            </a:p>
          </p:txBody>
        </p:sp>
      </p:grpSp>
      <p:grpSp>
        <p:nvGrpSpPr>
          <p:cNvPr id="25" name="组合 24"/>
          <p:cNvGrpSpPr/>
          <p:nvPr/>
        </p:nvGrpSpPr>
        <p:grpSpPr>
          <a:xfrm>
            <a:off x="3930955" y="1954056"/>
            <a:ext cx="4503391" cy="1633559"/>
            <a:chOff x="1324617" y="2000836"/>
            <a:chExt cx="4503391" cy="1633559"/>
          </a:xfrm>
        </p:grpSpPr>
        <p:sp>
          <p:nvSpPr>
            <p:cNvPr id="26" name="矩形 25"/>
            <p:cNvSpPr/>
            <p:nvPr/>
          </p:nvSpPr>
          <p:spPr>
            <a:xfrm>
              <a:off x="1324617" y="2989235"/>
              <a:ext cx="4503391" cy="645160"/>
            </a:xfrm>
            <a:prstGeom prst="rect">
              <a:avLst/>
            </a:prstGeom>
          </p:spPr>
          <p:txBody>
            <a:bodyPr wrap="square">
              <a:spAutoFit/>
            </a:bodyPr>
            <a:lstStyle/>
            <a:p>
              <a:pPr algn="ctr"/>
              <a:r>
                <a:rPr lang="zh-CN" altLang="en-US" sz="3600" b="1"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非常感谢您的观看</a:t>
              </a:r>
              <a:r>
                <a:rPr lang="en-US" altLang="zh-CN" sz="3600" b="1"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a:t>
              </a:r>
            </a:p>
          </p:txBody>
        </p:sp>
        <p:sp>
          <p:nvSpPr>
            <p:cNvPr id="27" name="文本框 26"/>
            <p:cNvSpPr txBox="1"/>
            <p:nvPr/>
          </p:nvSpPr>
          <p:spPr>
            <a:xfrm>
              <a:off x="1533869" y="2000836"/>
              <a:ext cx="2091501" cy="1015663"/>
            </a:xfrm>
            <a:prstGeom prst="rect">
              <a:avLst/>
            </a:prstGeom>
            <a:noFill/>
          </p:spPr>
          <p:txBody>
            <a:bodyPr wrap="square" rtlCol="0">
              <a:spAutoFit/>
            </a:bodyPr>
            <a:lstStyle/>
            <a:p>
              <a:pPr algn="ctr"/>
              <a:endParaRPr lang="zh-CN" altLang="en-US" sz="6000" b="1" dirty="0">
                <a:solidFill>
                  <a:schemeClr val="tx1">
                    <a:lumMod val="85000"/>
                    <a:lumOff val="15000"/>
                  </a:schemeClr>
                </a:solidFill>
              </a:endParaRPr>
            </a:p>
          </p:txBody>
        </p:sp>
      </p:grpSp>
      <p:grpSp>
        <p:nvGrpSpPr>
          <p:cNvPr id="19" name="组合 18"/>
          <p:cNvGrpSpPr/>
          <p:nvPr/>
        </p:nvGrpSpPr>
        <p:grpSpPr>
          <a:xfrm>
            <a:off x="3335668" y="4537108"/>
            <a:ext cx="5587330" cy="406487"/>
            <a:chOff x="1038752" y="5253033"/>
            <a:chExt cx="2817548" cy="406487"/>
          </a:xfrm>
        </p:grpSpPr>
        <p:grpSp>
          <p:nvGrpSpPr>
            <p:cNvPr id="20" name="组合 19"/>
            <p:cNvGrpSpPr/>
            <p:nvPr/>
          </p:nvGrpSpPr>
          <p:grpSpPr>
            <a:xfrm>
              <a:off x="1546569" y="5253033"/>
              <a:ext cx="1855688" cy="391431"/>
              <a:chOff x="1546569" y="5326964"/>
              <a:chExt cx="1855688" cy="317500"/>
            </a:xfrm>
          </p:grpSpPr>
          <p:sp>
            <p:nvSpPr>
              <p:cNvPr id="22" name="矩形 21"/>
              <p:cNvSpPr/>
              <p:nvPr/>
            </p:nvSpPr>
            <p:spPr>
              <a:xfrm>
                <a:off x="1546569" y="5326964"/>
                <a:ext cx="1855688" cy="317500"/>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546569"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3110157"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占位符 1110"/>
            <p:cNvSpPr txBox="1"/>
            <p:nvPr/>
          </p:nvSpPr>
          <p:spPr>
            <a:xfrm>
              <a:off x="1038752" y="5268089"/>
              <a:ext cx="2817548" cy="391431"/>
            </a:xfrm>
            <a:prstGeom prst="round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defRPr/>
              </a:pP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汇报小组：</a:t>
              </a: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刘</a:t>
              </a:r>
              <a:r>
                <a:rPr lang="zh-CN" altLang="en-US" sz="1800" dirty="0" smtClean="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欣欣 安笑洁 余志鹏</a:t>
              </a:r>
              <a:endPar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endParaRPr>
            </a:p>
          </p:txBody>
        </p:sp>
      </p:grpSp>
      <p:grpSp>
        <p:nvGrpSpPr>
          <p:cNvPr id="28" name="组合 27"/>
          <p:cNvGrpSpPr/>
          <p:nvPr/>
        </p:nvGrpSpPr>
        <p:grpSpPr>
          <a:xfrm>
            <a:off x="7042827" y="837908"/>
            <a:ext cx="4196672" cy="457054"/>
            <a:chOff x="7042827" y="837908"/>
            <a:chExt cx="4196672" cy="457054"/>
          </a:xfrm>
        </p:grpSpPr>
        <p:grpSp>
          <p:nvGrpSpPr>
            <p:cNvPr id="29" name="组合 28"/>
            <p:cNvGrpSpPr/>
            <p:nvPr/>
          </p:nvGrpSpPr>
          <p:grpSpPr>
            <a:xfrm>
              <a:off x="10795050" y="837908"/>
              <a:ext cx="444449" cy="457054"/>
              <a:chOff x="10795050" y="837908"/>
              <a:chExt cx="444449" cy="457054"/>
            </a:xfrm>
          </p:grpSpPr>
          <p:sp>
            <p:nvSpPr>
              <p:cNvPr id="31" name="businessman_57134"/>
              <p:cNvSpPr>
                <a:spLocks noChangeAspect="1"/>
              </p:cNvSpPr>
              <p:nvPr/>
            </p:nvSpPr>
            <p:spPr bwMode="auto">
              <a:xfrm>
                <a:off x="10884001" y="895204"/>
                <a:ext cx="279300" cy="304842"/>
              </a:xfrm>
              <a:custGeom>
                <a:avLst/>
                <a:gdLst>
                  <a:gd name="connsiteX0" fmla="*/ 243589 w 557114"/>
                  <a:gd name="connsiteY0" fmla="*/ 355438 h 608062"/>
                  <a:gd name="connsiteX1" fmla="*/ 277656 w 557114"/>
                  <a:gd name="connsiteY1" fmla="*/ 355438 h 608062"/>
                  <a:gd name="connsiteX2" fmla="*/ 277940 w 557114"/>
                  <a:gd name="connsiteY2" fmla="*/ 355438 h 608062"/>
                  <a:gd name="connsiteX3" fmla="*/ 278604 w 557114"/>
                  <a:gd name="connsiteY3" fmla="*/ 355438 h 608062"/>
                  <a:gd name="connsiteX4" fmla="*/ 279174 w 557114"/>
                  <a:gd name="connsiteY4" fmla="*/ 355438 h 608062"/>
                  <a:gd name="connsiteX5" fmla="*/ 279458 w 557114"/>
                  <a:gd name="connsiteY5" fmla="*/ 355438 h 608062"/>
                  <a:gd name="connsiteX6" fmla="*/ 279553 w 557114"/>
                  <a:gd name="connsiteY6" fmla="*/ 355438 h 608062"/>
                  <a:gd name="connsiteX7" fmla="*/ 313620 w 557114"/>
                  <a:gd name="connsiteY7" fmla="*/ 355438 h 608062"/>
                  <a:gd name="connsiteX8" fmla="*/ 324438 w 557114"/>
                  <a:gd name="connsiteY8" fmla="*/ 375432 h 608062"/>
                  <a:gd name="connsiteX9" fmla="*/ 298152 w 557114"/>
                  <a:gd name="connsiteY9" fmla="*/ 430202 h 608062"/>
                  <a:gd name="connsiteX10" fmla="*/ 301948 w 557114"/>
                  <a:gd name="connsiteY10" fmla="*/ 510272 h 608062"/>
                  <a:gd name="connsiteX11" fmla="*/ 356891 w 557114"/>
                  <a:gd name="connsiteY11" fmla="*/ 389172 h 608062"/>
                  <a:gd name="connsiteX12" fmla="*/ 356986 w 557114"/>
                  <a:gd name="connsiteY12" fmla="*/ 389172 h 608062"/>
                  <a:gd name="connsiteX13" fmla="*/ 376628 w 557114"/>
                  <a:gd name="connsiteY13" fmla="*/ 375337 h 608062"/>
                  <a:gd name="connsiteX14" fmla="*/ 383556 w 557114"/>
                  <a:gd name="connsiteY14" fmla="*/ 376474 h 608062"/>
                  <a:gd name="connsiteX15" fmla="*/ 383745 w 557114"/>
                  <a:gd name="connsiteY15" fmla="*/ 376569 h 608062"/>
                  <a:gd name="connsiteX16" fmla="*/ 518588 w 557114"/>
                  <a:gd name="connsiteY16" fmla="*/ 438920 h 608062"/>
                  <a:gd name="connsiteX17" fmla="*/ 557114 w 557114"/>
                  <a:gd name="connsiteY17" fmla="*/ 482224 h 608062"/>
                  <a:gd name="connsiteX18" fmla="*/ 557114 w 557114"/>
                  <a:gd name="connsiteY18" fmla="*/ 608062 h 608062"/>
                  <a:gd name="connsiteX19" fmla="*/ 279743 w 557114"/>
                  <a:gd name="connsiteY19" fmla="*/ 608062 h 608062"/>
                  <a:gd name="connsiteX20" fmla="*/ 279458 w 557114"/>
                  <a:gd name="connsiteY20" fmla="*/ 608062 h 608062"/>
                  <a:gd name="connsiteX21" fmla="*/ 279364 w 557114"/>
                  <a:gd name="connsiteY21" fmla="*/ 608062 h 608062"/>
                  <a:gd name="connsiteX22" fmla="*/ 279174 w 557114"/>
                  <a:gd name="connsiteY22" fmla="*/ 608062 h 608062"/>
                  <a:gd name="connsiteX23" fmla="*/ 278984 w 557114"/>
                  <a:gd name="connsiteY23" fmla="*/ 608062 h 608062"/>
                  <a:gd name="connsiteX24" fmla="*/ 278604 w 557114"/>
                  <a:gd name="connsiteY24" fmla="*/ 608062 h 608062"/>
                  <a:gd name="connsiteX25" fmla="*/ 278130 w 557114"/>
                  <a:gd name="connsiteY25" fmla="*/ 608062 h 608062"/>
                  <a:gd name="connsiteX26" fmla="*/ 277940 w 557114"/>
                  <a:gd name="connsiteY26" fmla="*/ 608062 h 608062"/>
                  <a:gd name="connsiteX27" fmla="*/ 277845 w 557114"/>
                  <a:gd name="connsiteY27" fmla="*/ 608062 h 608062"/>
                  <a:gd name="connsiteX28" fmla="*/ 277750 w 557114"/>
                  <a:gd name="connsiteY28" fmla="*/ 608062 h 608062"/>
                  <a:gd name="connsiteX29" fmla="*/ 277656 w 557114"/>
                  <a:gd name="connsiteY29" fmla="*/ 608062 h 608062"/>
                  <a:gd name="connsiteX30" fmla="*/ 277371 w 557114"/>
                  <a:gd name="connsiteY30" fmla="*/ 608062 h 608062"/>
                  <a:gd name="connsiteX31" fmla="*/ 0 w 557114"/>
                  <a:gd name="connsiteY31" fmla="*/ 608062 h 608062"/>
                  <a:gd name="connsiteX32" fmla="*/ 0 w 557114"/>
                  <a:gd name="connsiteY32" fmla="*/ 482224 h 608062"/>
                  <a:gd name="connsiteX33" fmla="*/ 38621 w 557114"/>
                  <a:gd name="connsiteY33" fmla="*/ 438920 h 608062"/>
                  <a:gd name="connsiteX34" fmla="*/ 173464 w 557114"/>
                  <a:gd name="connsiteY34" fmla="*/ 376569 h 608062"/>
                  <a:gd name="connsiteX35" fmla="*/ 173558 w 557114"/>
                  <a:gd name="connsiteY35" fmla="*/ 376474 h 608062"/>
                  <a:gd name="connsiteX36" fmla="*/ 180486 w 557114"/>
                  <a:gd name="connsiteY36" fmla="*/ 375337 h 608062"/>
                  <a:gd name="connsiteX37" fmla="*/ 200223 w 557114"/>
                  <a:gd name="connsiteY37" fmla="*/ 389172 h 608062"/>
                  <a:gd name="connsiteX38" fmla="*/ 255166 w 557114"/>
                  <a:gd name="connsiteY38" fmla="*/ 510272 h 608062"/>
                  <a:gd name="connsiteX39" fmla="*/ 258962 w 557114"/>
                  <a:gd name="connsiteY39" fmla="*/ 430202 h 608062"/>
                  <a:gd name="connsiteX40" fmla="*/ 232676 w 557114"/>
                  <a:gd name="connsiteY40" fmla="*/ 375432 h 608062"/>
                  <a:gd name="connsiteX41" fmla="*/ 243589 w 557114"/>
                  <a:gd name="connsiteY41" fmla="*/ 355438 h 608062"/>
                  <a:gd name="connsiteX42" fmla="*/ 276250 w 557114"/>
                  <a:gd name="connsiteY42" fmla="*/ 0 h 608062"/>
                  <a:gd name="connsiteX43" fmla="*/ 277674 w 557114"/>
                  <a:gd name="connsiteY43" fmla="*/ 0 h 608062"/>
                  <a:gd name="connsiteX44" fmla="*/ 277863 w 557114"/>
                  <a:gd name="connsiteY44" fmla="*/ 0 h 608062"/>
                  <a:gd name="connsiteX45" fmla="*/ 277958 w 557114"/>
                  <a:gd name="connsiteY45" fmla="*/ 0 h 608062"/>
                  <a:gd name="connsiteX46" fmla="*/ 279382 w 557114"/>
                  <a:gd name="connsiteY46" fmla="*/ 0 h 608062"/>
                  <a:gd name="connsiteX47" fmla="*/ 402570 w 557114"/>
                  <a:gd name="connsiteY47" fmla="*/ 104895 h 608062"/>
                  <a:gd name="connsiteX48" fmla="*/ 394693 w 557114"/>
                  <a:gd name="connsiteY48" fmla="*/ 159001 h 608062"/>
                  <a:gd name="connsiteX49" fmla="*/ 405892 w 557114"/>
                  <a:gd name="connsiteY49" fmla="*/ 184774 h 608062"/>
                  <a:gd name="connsiteX50" fmla="*/ 377040 w 557114"/>
                  <a:gd name="connsiteY50" fmla="*/ 236890 h 608062"/>
                  <a:gd name="connsiteX51" fmla="*/ 315731 w 557114"/>
                  <a:gd name="connsiteY51" fmla="*/ 311274 h 608062"/>
                  <a:gd name="connsiteX52" fmla="*/ 277958 w 557114"/>
                  <a:gd name="connsiteY52" fmla="*/ 319707 h 608062"/>
                  <a:gd name="connsiteX53" fmla="*/ 277958 w 557114"/>
                  <a:gd name="connsiteY53" fmla="*/ 319802 h 608062"/>
                  <a:gd name="connsiteX54" fmla="*/ 277863 w 557114"/>
                  <a:gd name="connsiteY54" fmla="*/ 319802 h 608062"/>
                  <a:gd name="connsiteX55" fmla="*/ 277674 w 557114"/>
                  <a:gd name="connsiteY55" fmla="*/ 319802 h 608062"/>
                  <a:gd name="connsiteX56" fmla="*/ 277674 w 557114"/>
                  <a:gd name="connsiteY56" fmla="*/ 319707 h 608062"/>
                  <a:gd name="connsiteX57" fmla="*/ 239901 w 557114"/>
                  <a:gd name="connsiteY57" fmla="*/ 311274 h 608062"/>
                  <a:gd name="connsiteX58" fmla="*/ 178592 w 557114"/>
                  <a:gd name="connsiteY58" fmla="*/ 236890 h 608062"/>
                  <a:gd name="connsiteX59" fmla="*/ 149740 w 557114"/>
                  <a:gd name="connsiteY59" fmla="*/ 184774 h 608062"/>
                  <a:gd name="connsiteX60" fmla="*/ 161034 w 557114"/>
                  <a:gd name="connsiteY60" fmla="*/ 159001 h 608062"/>
                  <a:gd name="connsiteX61" fmla="*/ 153062 w 557114"/>
                  <a:gd name="connsiteY61" fmla="*/ 104895 h 608062"/>
                  <a:gd name="connsiteX62" fmla="*/ 276250 w 557114"/>
                  <a:gd name="connsiteY62" fmla="*/ 0 h 60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57114" h="608062">
                    <a:moveTo>
                      <a:pt x="243589" y="355438"/>
                    </a:moveTo>
                    <a:lnTo>
                      <a:pt x="277656" y="355438"/>
                    </a:lnTo>
                    <a:lnTo>
                      <a:pt x="277940" y="355438"/>
                    </a:lnTo>
                    <a:lnTo>
                      <a:pt x="278604" y="355438"/>
                    </a:lnTo>
                    <a:lnTo>
                      <a:pt x="279174" y="355438"/>
                    </a:lnTo>
                    <a:lnTo>
                      <a:pt x="279458" y="355438"/>
                    </a:lnTo>
                    <a:lnTo>
                      <a:pt x="279553" y="355438"/>
                    </a:lnTo>
                    <a:lnTo>
                      <a:pt x="313620" y="355438"/>
                    </a:lnTo>
                    <a:cubicBezTo>
                      <a:pt x="325007" y="355438"/>
                      <a:pt x="330511" y="364630"/>
                      <a:pt x="324438" y="375432"/>
                    </a:cubicBezTo>
                    <a:cubicBezTo>
                      <a:pt x="321781" y="379980"/>
                      <a:pt x="298152" y="430202"/>
                      <a:pt x="298152" y="430202"/>
                    </a:cubicBezTo>
                    <a:lnTo>
                      <a:pt x="301948" y="510272"/>
                    </a:lnTo>
                    <a:cubicBezTo>
                      <a:pt x="317700" y="481655"/>
                      <a:pt x="343131" y="422432"/>
                      <a:pt x="356891" y="389172"/>
                    </a:cubicBezTo>
                    <a:cubicBezTo>
                      <a:pt x="356891" y="389172"/>
                      <a:pt x="356891" y="389172"/>
                      <a:pt x="356986" y="389172"/>
                    </a:cubicBezTo>
                    <a:cubicBezTo>
                      <a:pt x="359832" y="381117"/>
                      <a:pt x="367519" y="375337"/>
                      <a:pt x="376628" y="375337"/>
                    </a:cubicBezTo>
                    <a:cubicBezTo>
                      <a:pt x="379096" y="375337"/>
                      <a:pt x="381373" y="375716"/>
                      <a:pt x="383556" y="376474"/>
                    </a:cubicBezTo>
                    <a:cubicBezTo>
                      <a:pt x="383650" y="376474"/>
                      <a:pt x="383650" y="376474"/>
                      <a:pt x="383745" y="376569"/>
                    </a:cubicBezTo>
                    <a:cubicBezTo>
                      <a:pt x="387446" y="377706"/>
                      <a:pt x="464973" y="411724"/>
                      <a:pt x="518588" y="438920"/>
                    </a:cubicBezTo>
                    <a:cubicBezTo>
                      <a:pt x="542595" y="451049"/>
                      <a:pt x="557114" y="466305"/>
                      <a:pt x="557114" y="482224"/>
                    </a:cubicBezTo>
                    <a:lnTo>
                      <a:pt x="557114" y="608062"/>
                    </a:lnTo>
                    <a:lnTo>
                      <a:pt x="279743" y="608062"/>
                    </a:lnTo>
                    <a:lnTo>
                      <a:pt x="279458" y="608062"/>
                    </a:lnTo>
                    <a:lnTo>
                      <a:pt x="279364" y="608062"/>
                    </a:lnTo>
                    <a:lnTo>
                      <a:pt x="279174" y="608062"/>
                    </a:lnTo>
                    <a:lnTo>
                      <a:pt x="278984" y="608062"/>
                    </a:lnTo>
                    <a:lnTo>
                      <a:pt x="278604" y="608062"/>
                    </a:lnTo>
                    <a:lnTo>
                      <a:pt x="278130" y="608062"/>
                    </a:lnTo>
                    <a:lnTo>
                      <a:pt x="277940" y="608062"/>
                    </a:lnTo>
                    <a:lnTo>
                      <a:pt x="277845" y="608062"/>
                    </a:lnTo>
                    <a:lnTo>
                      <a:pt x="277750" y="608062"/>
                    </a:lnTo>
                    <a:lnTo>
                      <a:pt x="277656" y="608062"/>
                    </a:lnTo>
                    <a:lnTo>
                      <a:pt x="277371" y="608062"/>
                    </a:lnTo>
                    <a:lnTo>
                      <a:pt x="0" y="608062"/>
                    </a:lnTo>
                    <a:lnTo>
                      <a:pt x="0" y="482224"/>
                    </a:lnTo>
                    <a:cubicBezTo>
                      <a:pt x="0" y="466305"/>
                      <a:pt x="14519" y="451049"/>
                      <a:pt x="38621" y="438920"/>
                    </a:cubicBezTo>
                    <a:cubicBezTo>
                      <a:pt x="92141" y="411724"/>
                      <a:pt x="169668" y="377706"/>
                      <a:pt x="173464" y="376569"/>
                    </a:cubicBezTo>
                    <a:cubicBezTo>
                      <a:pt x="173464" y="376474"/>
                      <a:pt x="173464" y="376474"/>
                      <a:pt x="173558" y="376474"/>
                    </a:cubicBezTo>
                    <a:cubicBezTo>
                      <a:pt x="175741" y="375716"/>
                      <a:pt x="178018" y="375337"/>
                      <a:pt x="180486" y="375337"/>
                    </a:cubicBezTo>
                    <a:cubicBezTo>
                      <a:pt x="189595" y="375337"/>
                      <a:pt x="197282" y="381117"/>
                      <a:pt x="200223" y="389172"/>
                    </a:cubicBezTo>
                    <a:cubicBezTo>
                      <a:pt x="214078" y="422432"/>
                      <a:pt x="239414" y="481655"/>
                      <a:pt x="255166" y="510272"/>
                    </a:cubicBezTo>
                    <a:lnTo>
                      <a:pt x="258962" y="430202"/>
                    </a:lnTo>
                    <a:cubicBezTo>
                      <a:pt x="258962" y="430202"/>
                      <a:pt x="235333" y="379980"/>
                      <a:pt x="232676" y="375432"/>
                    </a:cubicBezTo>
                    <a:cubicBezTo>
                      <a:pt x="226603" y="364630"/>
                      <a:pt x="232107" y="355438"/>
                      <a:pt x="243589" y="355438"/>
                    </a:cubicBezTo>
                    <a:close/>
                    <a:moveTo>
                      <a:pt x="276250" y="0"/>
                    </a:moveTo>
                    <a:cubicBezTo>
                      <a:pt x="276725" y="0"/>
                      <a:pt x="277199" y="0"/>
                      <a:pt x="277674" y="0"/>
                    </a:cubicBezTo>
                    <a:cubicBezTo>
                      <a:pt x="277769" y="0"/>
                      <a:pt x="277769" y="0"/>
                      <a:pt x="277863" y="0"/>
                    </a:cubicBezTo>
                    <a:cubicBezTo>
                      <a:pt x="277863" y="0"/>
                      <a:pt x="277863" y="0"/>
                      <a:pt x="277958" y="0"/>
                    </a:cubicBezTo>
                    <a:cubicBezTo>
                      <a:pt x="278433" y="0"/>
                      <a:pt x="278907" y="0"/>
                      <a:pt x="279382" y="0"/>
                    </a:cubicBezTo>
                    <a:cubicBezTo>
                      <a:pt x="385487" y="0"/>
                      <a:pt x="405417" y="75615"/>
                      <a:pt x="402570" y="104895"/>
                    </a:cubicBezTo>
                    <a:cubicBezTo>
                      <a:pt x="400387" y="128395"/>
                      <a:pt x="394693" y="159001"/>
                      <a:pt x="394693" y="159001"/>
                    </a:cubicBezTo>
                    <a:cubicBezTo>
                      <a:pt x="394693" y="159001"/>
                      <a:pt x="405892" y="164118"/>
                      <a:pt x="405892" y="184774"/>
                    </a:cubicBezTo>
                    <a:cubicBezTo>
                      <a:pt x="402001" y="236511"/>
                      <a:pt x="381311" y="214149"/>
                      <a:pt x="377040" y="236890"/>
                    </a:cubicBezTo>
                    <a:cubicBezTo>
                      <a:pt x="370017" y="274603"/>
                      <a:pt x="336610" y="301893"/>
                      <a:pt x="315731" y="311274"/>
                    </a:cubicBezTo>
                    <a:cubicBezTo>
                      <a:pt x="303583" y="316770"/>
                      <a:pt x="291055" y="319518"/>
                      <a:pt x="277958" y="319707"/>
                    </a:cubicBezTo>
                    <a:lnTo>
                      <a:pt x="277958" y="319802"/>
                    </a:lnTo>
                    <a:cubicBezTo>
                      <a:pt x="277863" y="319802"/>
                      <a:pt x="277863" y="319802"/>
                      <a:pt x="277863" y="319802"/>
                    </a:cubicBezTo>
                    <a:cubicBezTo>
                      <a:pt x="277769" y="319802"/>
                      <a:pt x="277769" y="319802"/>
                      <a:pt x="277674" y="319802"/>
                    </a:cubicBezTo>
                    <a:lnTo>
                      <a:pt x="277674" y="319707"/>
                    </a:lnTo>
                    <a:cubicBezTo>
                      <a:pt x="264577" y="319518"/>
                      <a:pt x="252049" y="316770"/>
                      <a:pt x="239901" y="311274"/>
                    </a:cubicBezTo>
                    <a:cubicBezTo>
                      <a:pt x="219022" y="301893"/>
                      <a:pt x="185615" y="274603"/>
                      <a:pt x="178592" y="236890"/>
                    </a:cubicBezTo>
                    <a:cubicBezTo>
                      <a:pt x="174321" y="214149"/>
                      <a:pt x="153631" y="236511"/>
                      <a:pt x="149740" y="184774"/>
                    </a:cubicBezTo>
                    <a:cubicBezTo>
                      <a:pt x="149740" y="164118"/>
                      <a:pt x="161034" y="159001"/>
                      <a:pt x="161034" y="159001"/>
                    </a:cubicBezTo>
                    <a:cubicBezTo>
                      <a:pt x="161034" y="159001"/>
                      <a:pt x="155245" y="128395"/>
                      <a:pt x="153062" y="104895"/>
                    </a:cubicBezTo>
                    <a:cubicBezTo>
                      <a:pt x="150215" y="75615"/>
                      <a:pt x="170145" y="0"/>
                      <a:pt x="276250" y="0"/>
                    </a:cubicBezTo>
                    <a:close/>
                  </a:path>
                </a:pathLst>
              </a:custGeom>
              <a:solidFill>
                <a:srgbClr val="1A3172"/>
              </a:solidFill>
              <a:ln>
                <a:noFill/>
              </a:ln>
            </p:spPr>
          </p:sp>
          <p:sp>
            <p:nvSpPr>
              <p:cNvPr id="32" name="椭圆 31"/>
              <p:cNvSpPr/>
              <p:nvPr/>
            </p:nvSpPr>
            <p:spPr>
              <a:xfrm>
                <a:off x="10795050" y="837908"/>
                <a:ext cx="444449" cy="457054"/>
              </a:xfrm>
              <a:prstGeom prst="ellipse">
                <a:avLst/>
              </a:prstGeom>
              <a:noFill/>
              <a:ln w="25400">
                <a:solidFill>
                  <a:srgbClr val="1A317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文本框 29"/>
            <p:cNvSpPr txBox="1"/>
            <p:nvPr/>
          </p:nvSpPr>
          <p:spPr>
            <a:xfrm>
              <a:off x="7042827" y="915812"/>
              <a:ext cx="3707748" cy="379149"/>
            </a:xfrm>
            <a:prstGeom prst="rect">
              <a:avLst/>
            </a:prstGeom>
            <a:noFill/>
          </p:spPr>
          <p:txBody>
            <a:bodyPr wrap="square" rtlCol="0">
              <a:spAutoFit/>
            </a:bodyPr>
            <a:lstStyle/>
            <a:p>
              <a:pPr algn="r"/>
              <a:r>
                <a:rPr lang="zh-CN" altLang="en-US" dirty="0" smtClean="0">
                  <a:solidFill>
                    <a:schemeClr val="tx1">
                      <a:lumMod val="85000"/>
                      <a:lumOff val="15000"/>
                    </a:schemeClr>
                  </a:solidFill>
                  <a:latin typeface="+mn-ea"/>
                </a:rPr>
                <a:t>河北工程大学数理科学与工程学院</a:t>
              </a:r>
              <a:endParaRPr lang="zh-CN" altLang="en-US" dirty="0">
                <a:solidFill>
                  <a:schemeClr val="tx1">
                    <a:lumMod val="85000"/>
                    <a:lumOff val="15000"/>
                  </a:schemeClr>
                </a:solidFill>
                <a:latin typeface="+mn-ea"/>
              </a:endParaRPr>
            </a:p>
          </p:txBody>
        </p:sp>
      </p:grpSp>
    </p:spTree>
    <p:extLst>
      <p:ext uri="{BB962C8B-B14F-4D97-AF65-F5344CB8AC3E}">
        <p14:creationId xmlns:p14="http://schemas.microsoft.com/office/powerpoint/2010/main" val="1861041889"/>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500" fill="hold"/>
                                        <p:tgtEl>
                                          <p:spTgt spid="117"/>
                                        </p:tgtEl>
                                        <p:attrNameLst>
                                          <p:attrName>ppt_x</p:attrName>
                                        </p:attrNameLst>
                                      </p:cBhvr>
                                      <p:tavLst>
                                        <p:tav tm="0">
                                          <p:val>
                                            <p:strVal val="#ppt_x"/>
                                          </p:val>
                                        </p:tav>
                                        <p:tav tm="100000">
                                          <p:val>
                                            <p:strVal val="#ppt_x"/>
                                          </p:val>
                                        </p:tav>
                                      </p:tavLst>
                                    </p:anim>
                                    <p:anim calcmode="lin" valueType="num">
                                      <p:cBhvr additive="base">
                                        <p:cTn id="8" dur="500" fill="hold"/>
                                        <p:tgtEl>
                                          <p:spTgt spid="1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38"/>
                                        </p:tgtEl>
                                        <p:attrNameLst>
                                          <p:attrName>style.visibility</p:attrName>
                                        </p:attrNameLst>
                                      </p:cBhvr>
                                      <p:to>
                                        <p:strVal val="visible"/>
                                      </p:to>
                                    </p:set>
                                    <p:animEffect transition="in" filter="fade">
                                      <p:cBhvr>
                                        <p:cTn id="13" dur="1000"/>
                                        <p:tgtEl>
                                          <p:spTgt spid="138"/>
                                        </p:tgtEl>
                                      </p:cBhvr>
                                    </p:animEffect>
                                    <p:anim calcmode="lin" valueType="num">
                                      <p:cBhvr>
                                        <p:cTn id="14" dur="1000" fill="hold"/>
                                        <p:tgtEl>
                                          <p:spTgt spid="138"/>
                                        </p:tgtEl>
                                        <p:attrNameLst>
                                          <p:attrName>ppt_x</p:attrName>
                                        </p:attrNameLst>
                                      </p:cBhvr>
                                      <p:tavLst>
                                        <p:tav tm="0">
                                          <p:val>
                                            <p:strVal val="#ppt_x"/>
                                          </p:val>
                                        </p:tav>
                                        <p:tav tm="100000">
                                          <p:val>
                                            <p:strVal val="#ppt_x"/>
                                          </p:val>
                                        </p:tav>
                                      </p:tavLst>
                                    </p:anim>
                                    <p:anim calcmode="lin" valueType="num">
                                      <p:cBhvr>
                                        <p:cTn id="15" dur="1000" fill="hold"/>
                                        <p:tgtEl>
                                          <p:spTgt spid="13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randombar(horizontal)">
                                      <p:cBhvr>
                                        <p:cTn id="20" dur="500"/>
                                        <p:tgtEl>
                                          <p:spTgt spid="25"/>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1000"/>
                                        <p:tgtEl>
                                          <p:spTgt spid="19"/>
                                        </p:tgtEl>
                                      </p:cBhvr>
                                    </p:animEffect>
                                    <p:anim calcmode="lin" valueType="num">
                                      <p:cBhvr>
                                        <p:cTn id="26" dur="1000" fill="hold"/>
                                        <p:tgtEl>
                                          <p:spTgt spid="19"/>
                                        </p:tgtEl>
                                        <p:attrNameLst>
                                          <p:attrName>ppt_x</p:attrName>
                                        </p:attrNameLst>
                                      </p:cBhvr>
                                      <p:tavLst>
                                        <p:tav tm="0">
                                          <p:val>
                                            <p:strVal val="#ppt_x"/>
                                          </p:val>
                                        </p:tav>
                                        <p:tav tm="100000">
                                          <p:val>
                                            <p:strVal val="#ppt_x"/>
                                          </p:val>
                                        </p:tav>
                                      </p:tavLst>
                                    </p:anim>
                                    <p:anim calcmode="lin" valueType="num">
                                      <p:cBhvr>
                                        <p:cTn id="2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randombar(horizontal)">
                                      <p:cBhvr>
                                        <p:cTn id="3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357655" y="1671042"/>
              <a:ext cx="1476686" cy="1200329"/>
            </a:xfrm>
            <a:prstGeom prst="rect">
              <a:avLst/>
            </a:prstGeom>
          </p:spPr>
          <p:txBody>
            <a:bodyPr wrap="none">
              <a:spAutoFit/>
            </a:bodyPr>
            <a:lstStyle/>
            <a:p>
              <a:pPr lvl="0" algn="ctr"/>
              <a:r>
                <a:rPr lang="en-US" altLang="zh-CN"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01</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2949700" y="3743491"/>
            <a:ext cx="6260098" cy="1191993"/>
          </a:xfrm>
          <a:prstGeom prst="rect">
            <a:avLst/>
          </a:prstGeom>
        </p:spPr>
        <p:txBody>
          <a:bodyPr wrap="square">
            <a:spAutoFit/>
          </a:bodyPr>
          <a:lstStyle/>
          <a:p>
            <a:pPr algn="ctr">
              <a:lnSpc>
                <a:spcPct val="150000"/>
              </a:lnSpc>
            </a:pPr>
            <a:r>
              <a:rPr lang="zh-CN" altLang="en-US"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研究背景及意义</a:t>
            </a:r>
            <a:endParaRPr lang="en-US" altLang="zh-CN"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endParaRP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heel(1)">
                                      <p:cBhvr>
                                        <p:cTn id="14" dur="2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形状 8"/>
          <p:cNvSpPr/>
          <p:nvPr/>
        </p:nvSpPr>
        <p:spPr>
          <a:xfrm>
            <a:off x="351437" y="3216227"/>
            <a:ext cx="990000" cy="180449"/>
          </a:xfrm>
          <a:custGeom>
            <a:avLst/>
            <a:gdLst>
              <a:gd name="connsiteX0" fmla="*/ 3749516 w 7629525"/>
              <a:gd name="connsiteY0" fmla="*/ 1391222 h 1390650"/>
              <a:gd name="connsiteX1" fmla="*/ 3667601 w 7629525"/>
              <a:gd name="connsiteY1" fmla="*/ 1331215 h 1390650"/>
              <a:gd name="connsiteX2" fmla="*/ 3477101 w 7629525"/>
              <a:gd name="connsiteY2" fmla="*/ 754000 h 1390650"/>
              <a:gd name="connsiteX3" fmla="*/ 3404711 w 7629525"/>
              <a:gd name="connsiteY3" fmla="*/ 923545 h 1390650"/>
              <a:gd name="connsiteX4" fmla="*/ 3324701 w 7629525"/>
              <a:gd name="connsiteY4" fmla="*/ 975932 h 1390650"/>
              <a:gd name="connsiteX5" fmla="*/ 7144 w 7629525"/>
              <a:gd name="connsiteY5" fmla="*/ 975932 h 1390650"/>
              <a:gd name="connsiteX6" fmla="*/ 7144 w 7629525"/>
              <a:gd name="connsiteY6" fmla="*/ 802577 h 1390650"/>
              <a:gd name="connsiteX7" fmla="*/ 3267551 w 7629525"/>
              <a:gd name="connsiteY7" fmla="*/ 802577 h 1390650"/>
              <a:gd name="connsiteX8" fmla="*/ 3408521 w 7629525"/>
              <a:gd name="connsiteY8" fmla="*/ 474917 h 1390650"/>
              <a:gd name="connsiteX9" fmla="*/ 3492341 w 7629525"/>
              <a:gd name="connsiteY9" fmla="*/ 422530 h 1390650"/>
              <a:gd name="connsiteX10" fmla="*/ 3571399 w 7629525"/>
              <a:gd name="connsiteY10" fmla="*/ 482537 h 1390650"/>
              <a:gd name="connsiteX11" fmla="*/ 3724751 w 7629525"/>
              <a:gd name="connsiteY11" fmla="*/ 949262 h 1390650"/>
              <a:gd name="connsiteX12" fmla="*/ 3877151 w 7629525"/>
              <a:gd name="connsiteY12" fmla="*/ 78677 h 1390650"/>
              <a:gd name="connsiteX13" fmla="*/ 3960019 w 7629525"/>
              <a:gd name="connsiteY13" fmla="*/ 7240 h 1390650"/>
              <a:gd name="connsiteX14" fmla="*/ 4046696 w 7629525"/>
              <a:gd name="connsiteY14" fmla="*/ 73915 h 1390650"/>
              <a:gd name="connsiteX15" fmla="*/ 4223862 w 7629525"/>
              <a:gd name="connsiteY15" fmla="*/ 813055 h 1390650"/>
              <a:gd name="connsiteX16" fmla="*/ 4375309 w 7629525"/>
              <a:gd name="connsiteY16" fmla="*/ 813055 h 1390650"/>
              <a:gd name="connsiteX17" fmla="*/ 4530566 w 7629525"/>
              <a:gd name="connsiteY17" fmla="*/ 450152 h 1390650"/>
              <a:gd name="connsiteX18" fmla="*/ 4614387 w 7629525"/>
              <a:gd name="connsiteY18" fmla="*/ 397765 h 1390650"/>
              <a:gd name="connsiteX19" fmla="*/ 4693444 w 7629525"/>
              <a:gd name="connsiteY19" fmla="*/ 457772 h 1390650"/>
              <a:gd name="connsiteX20" fmla="*/ 4852512 w 7629525"/>
              <a:gd name="connsiteY20" fmla="*/ 946405 h 1390650"/>
              <a:gd name="connsiteX21" fmla="*/ 5004912 w 7629525"/>
              <a:gd name="connsiteY21" fmla="*/ 78677 h 1390650"/>
              <a:gd name="connsiteX22" fmla="*/ 5086826 w 7629525"/>
              <a:gd name="connsiteY22" fmla="*/ 7240 h 1390650"/>
              <a:gd name="connsiteX23" fmla="*/ 5174456 w 7629525"/>
              <a:gd name="connsiteY23" fmla="*/ 71057 h 1390650"/>
              <a:gd name="connsiteX24" fmla="*/ 5379244 w 7629525"/>
              <a:gd name="connsiteY24" fmla="*/ 832105 h 1390650"/>
              <a:gd name="connsiteX25" fmla="*/ 7627144 w 7629525"/>
              <a:gd name="connsiteY25" fmla="*/ 832105 h 1390650"/>
              <a:gd name="connsiteX26" fmla="*/ 7627144 w 7629525"/>
              <a:gd name="connsiteY26" fmla="*/ 1005460 h 1390650"/>
              <a:gd name="connsiteX27" fmla="*/ 5311617 w 7629525"/>
              <a:gd name="connsiteY27" fmla="*/ 1005460 h 1390650"/>
              <a:gd name="connsiteX28" fmla="*/ 5227796 w 7629525"/>
              <a:gd name="connsiteY28" fmla="*/ 941642 h 1390650"/>
              <a:gd name="connsiteX29" fmla="*/ 5106829 w 7629525"/>
              <a:gd name="connsiteY29" fmla="*/ 493967 h 1390650"/>
              <a:gd name="connsiteX30" fmla="*/ 4962049 w 7629525"/>
              <a:gd name="connsiteY30" fmla="*/ 1319785 h 1390650"/>
              <a:gd name="connsiteX31" fmla="*/ 4882991 w 7629525"/>
              <a:gd name="connsiteY31" fmla="*/ 1391222 h 1390650"/>
              <a:gd name="connsiteX32" fmla="*/ 4794409 w 7629525"/>
              <a:gd name="connsiteY32" fmla="*/ 1331215 h 1390650"/>
              <a:gd name="connsiteX33" fmla="*/ 4598194 w 7629525"/>
              <a:gd name="connsiteY33" fmla="*/ 730187 h 1390650"/>
              <a:gd name="connsiteX34" fmla="*/ 4511516 w 7629525"/>
              <a:gd name="connsiteY34" fmla="*/ 933070 h 1390650"/>
              <a:gd name="connsiteX35" fmla="*/ 4431506 w 7629525"/>
              <a:gd name="connsiteY35" fmla="*/ 985457 h 1390650"/>
              <a:gd name="connsiteX36" fmla="*/ 4155281 w 7629525"/>
              <a:gd name="connsiteY36" fmla="*/ 985457 h 1390650"/>
              <a:gd name="connsiteX37" fmla="*/ 4070509 w 7629525"/>
              <a:gd name="connsiteY37" fmla="*/ 918782 h 1390650"/>
              <a:gd name="connsiteX38" fmla="*/ 3975259 w 7629525"/>
              <a:gd name="connsiteY38" fmla="*/ 520637 h 1390650"/>
              <a:gd name="connsiteX39" fmla="*/ 3835241 w 7629525"/>
              <a:gd name="connsiteY39" fmla="*/ 1318832 h 1390650"/>
              <a:gd name="connsiteX40" fmla="*/ 3756184 w 7629525"/>
              <a:gd name="connsiteY40" fmla="*/ 1390270 h 1390650"/>
              <a:gd name="connsiteX41" fmla="*/ 3749516 w 7629525"/>
              <a:gd name="connsiteY41" fmla="*/ 1391222 h 1390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629525" h="1390650">
                <a:moveTo>
                  <a:pt x="3749516" y="1391222"/>
                </a:moveTo>
                <a:cubicBezTo>
                  <a:pt x="3712369" y="1391222"/>
                  <a:pt x="3679031" y="1367410"/>
                  <a:pt x="3667601" y="1331215"/>
                </a:cubicBezTo>
                <a:lnTo>
                  <a:pt x="3477101" y="754000"/>
                </a:lnTo>
                <a:lnTo>
                  <a:pt x="3404711" y="923545"/>
                </a:lnTo>
                <a:cubicBezTo>
                  <a:pt x="3391376" y="954977"/>
                  <a:pt x="3359944" y="975932"/>
                  <a:pt x="3324701" y="975932"/>
                </a:cubicBezTo>
                <a:lnTo>
                  <a:pt x="7144" y="975932"/>
                </a:lnTo>
                <a:lnTo>
                  <a:pt x="7144" y="802577"/>
                </a:lnTo>
                <a:lnTo>
                  <a:pt x="3267551" y="802577"/>
                </a:lnTo>
                <a:lnTo>
                  <a:pt x="3408521" y="474917"/>
                </a:lnTo>
                <a:cubicBezTo>
                  <a:pt x="3422809" y="441580"/>
                  <a:pt x="3456146" y="420625"/>
                  <a:pt x="3492341" y="422530"/>
                </a:cubicBezTo>
                <a:cubicBezTo>
                  <a:pt x="3528536" y="424435"/>
                  <a:pt x="3559969" y="448247"/>
                  <a:pt x="3571399" y="482537"/>
                </a:cubicBezTo>
                <a:lnTo>
                  <a:pt x="3724751" y="949262"/>
                </a:lnTo>
                <a:lnTo>
                  <a:pt x="3877151" y="78677"/>
                </a:lnTo>
                <a:cubicBezTo>
                  <a:pt x="3883819" y="37720"/>
                  <a:pt x="3919061" y="8192"/>
                  <a:pt x="3960019" y="7240"/>
                </a:cubicBezTo>
                <a:cubicBezTo>
                  <a:pt x="4000976" y="6287"/>
                  <a:pt x="4037171" y="33910"/>
                  <a:pt x="4046696" y="73915"/>
                </a:cubicBezTo>
                <a:lnTo>
                  <a:pt x="4223862" y="813055"/>
                </a:lnTo>
                <a:lnTo>
                  <a:pt x="4375309" y="813055"/>
                </a:lnTo>
                <a:lnTo>
                  <a:pt x="4530566" y="450152"/>
                </a:lnTo>
                <a:cubicBezTo>
                  <a:pt x="4544854" y="416815"/>
                  <a:pt x="4578191" y="395860"/>
                  <a:pt x="4614387" y="397765"/>
                </a:cubicBezTo>
                <a:cubicBezTo>
                  <a:pt x="4650581" y="399670"/>
                  <a:pt x="4682014" y="423482"/>
                  <a:pt x="4693444" y="457772"/>
                </a:cubicBezTo>
                <a:lnTo>
                  <a:pt x="4852512" y="946405"/>
                </a:lnTo>
                <a:lnTo>
                  <a:pt x="5004912" y="78677"/>
                </a:lnTo>
                <a:cubicBezTo>
                  <a:pt x="5011579" y="38672"/>
                  <a:pt x="5045869" y="9145"/>
                  <a:pt x="5086826" y="7240"/>
                </a:cubicBezTo>
                <a:cubicBezTo>
                  <a:pt x="5127784" y="5335"/>
                  <a:pt x="5163979" y="32005"/>
                  <a:pt x="5174456" y="71057"/>
                </a:cubicBezTo>
                <a:lnTo>
                  <a:pt x="5379244" y="832105"/>
                </a:lnTo>
                <a:lnTo>
                  <a:pt x="7627144" y="832105"/>
                </a:lnTo>
                <a:lnTo>
                  <a:pt x="7627144" y="1005460"/>
                </a:lnTo>
                <a:lnTo>
                  <a:pt x="5311617" y="1005460"/>
                </a:lnTo>
                <a:cubicBezTo>
                  <a:pt x="5272564" y="1005460"/>
                  <a:pt x="5238274" y="978790"/>
                  <a:pt x="5227796" y="941642"/>
                </a:cubicBezTo>
                <a:lnTo>
                  <a:pt x="5106829" y="493967"/>
                </a:lnTo>
                <a:lnTo>
                  <a:pt x="4962049" y="1319785"/>
                </a:lnTo>
                <a:cubicBezTo>
                  <a:pt x="4955381" y="1358837"/>
                  <a:pt x="4922044" y="1388365"/>
                  <a:pt x="4882991" y="1391222"/>
                </a:cubicBezTo>
                <a:cubicBezTo>
                  <a:pt x="4842987" y="1394080"/>
                  <a:pt x="4806791" y="1369315"/>
                  <a:pt x="4794409" y="1331215"/>
                </a:cubicBezTo>
                <a:lnTo>
                  <a:pt x="4598194" y="730187"/>
                </a:lnTo>
                <a:lnTo>
                  <a:pt x="4511516" y="933070"/>
                </a:lnTo>
                <a:cubicBezTo>
                  <a:pt x="4498181" y="964502"/>
                  <a:pt x="4466749" y="985457"/>
                  <a:pt x="4431506" y="985457"/>
                </a:cubicBezTo>
                <a:lnTo>
                  <a:pt x="4155281" y="985457"/>
                </a:lnTo>
                <a:cubicBezTo>
                  <a:pt x="4115276" y="985457"/>
                  <a:pt x="4080034" y="957835"/>
                  <a:pt x="4070509" y="918782"/>
                </a:cubicBezTo>
                <a:lnTo>
                  <a:pt x="3975259" y="520637"/>
                </a:lnTo>
                <a:lnTo>
                  <a:pt x="3835241" y="1318832"/>
                </a:lnTo>
                <a:cubicBezTo>
                  <a:pt x="3828574" y="1357885"/>
                  <a:pt x="3796189" y="1387412"/>
                  <a:pt x="3756184" y="1390270"/>
                </a:cubicBezTo>
                <a:cubicBezTo>
                  <a:pt x="3754279" y="1391222"/>
                  <a:pt x="3752374" y="1391222"/>
                  <a:pt x="3749516" y="1391222"/>
                </a:cubicBezTo>
                <a:close/>
              </a:path>
            </a:pathLst>
          </a:custGeom>
          <a:solidFill>
            <a:schemeClr val="bg1">
              <a:lumMod val="75000"/>
            </a:schemeClr>
          </a:solidFill>
          <a:ln w="9525" cap="flat">
            <a:noFill/>
            <a:prstDash val="solid"/>
            <a:miter/>
          </a:ln>
        </p:spPr>
        <p:txBody>
          <a:bodyPr rtlCol="0" anchor="ct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 name="矩形 10"/>
          <p:cNvSpPr/>
          <p:nvPr/>
        </p:nvSpPr>
        <p:spPr bwMode="auto">
          <a:xfrm>
            <a:off x="4936800" y="1925782"/>
            <a:ext cx="6583688" cy="100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ctr"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171450" lvl="0" indent="-171450">
              <a:lnSpc>
                <a:spcPct val="150000"/>
              </a:lnSpc>
              <a:buFont typeface="Arial" panose="020B0604020202020204" pitchFamily="34" charset="0"/>
              <a:buChar char="•"/>
              <a:defRPr/>
            </a:pPr>
            <a:r>
              <a:rPr lang="zh-CN" altLang="en-US" sz="1400" dirty="0">
                <a:solidFill>
                  <a:srgbClr val="000000"/>
                </a:solidFill>
              </a:rPr>
              <a:t>随着城市工业化的发展，各种尾气、废气的排放让空气质量问题成了人们关注的又一大热点。空气是人类及生物赖以生存的条件，因此清洁的空气对人类显得尤为重要。但是，近年来随着我国工业和交通运输业的发展，大量的污染物被排放到空气中，空气质量每况愈下，空气质量问题也越来越受到政府和公众的关注。</a:t>
            </a:r>
          </a:p>
          <a:p>
            <a:pPr marL="171450" lvl="0" indent="-171450">
              <a:lnSpc>
                <a:spcPct val="150000"/>
              </a:lnSpc>
              <a:buFont typeface="Arial" panose="020B0604020202020204" pitchFamily="34" charset="0"/>
              <a:buChar char="•"/>
              <a:defRPr/>
            </a:pPr>
            <a:endParaRPr lang="en-US" altLang="zh-CN" sz="1400" dirty="0">
              <a:solidFill>
                <a:srgbClr val="000000"/>
              </a:solidFill>
            </a:endParaRPr>
          </a:p>
        </p:txBody>
      </p:sp>
      <p:sp>
        <p:nvSpPr>
          <p:cNvPr id="10" name="椭圆 9"/>
          <p:cNvSpPr/>
          <p:nvPr/>
        </p:nvSpPr>
        <p:spPr>
          <a:xfrm>
            <a:off x="3149991" y="2084851"/>
            <a:ext cx="436806" cy="436812"/>
          </a:xfrm>
          <a:prstGeom prst="ellipse">
            <a:avLst/>
          </a:prstGeom>
          <a:solidFill>
            <a:srgbClr val="1A317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rPr>
              <a:t>1</a:t>
            </a:r>
            <a:endParaRPr kumimoji="0" lang="zh-CN" altLang="en-US" sz="16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endParaRPr>
          </a:p>
        </p:txBody>
      </p:sp>
      <p:sp>
        <p:nvSpPr>
          <p:cNvPr id="12" name="椭圆 11"/>
          <p:cNvSpPr/>
          <p:nvPr/>
        </p:nvSpPr>
        <p:spPr>
          <a:xfrm>
            <a:off x="3620307" y="3088045"/>
            <a:ext cx="436806" cy="436812"/>
          </a:xfrm>
          <a:prstGeom prst="ellipse">
            <a:avLst/>
          </a:prstGeom>
          <a:solidFill>
            <a:srgbClr val="1A317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rPr>
              <a:t>2</a:t>
            </a:r>
            <a:endParaRPr kumimoji="0" lang="zh-CN" altLang="en-US" sz="16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endParaRPr>
          </a:p>
        </p:txBody>
      </p:sp>
      <p:sp>
        <p:nvSpPr>
          <p:cNvPr id="14" name="矩形 13"/>
          <p:cNvSpPr/>
          <p:nvPr/>
        </p:nvSpPr>
        <p:spPr bwMode="auto">
          <a:xfrm>
            <a:off x="4936800" y="3583045"/>
            <a:ext cx="6583688" cy="100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ctr"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171450" lvl="0" indent="-171450">
              <a:lnSpc>
                <a:spcPct val="150000"/>
              </a:lnSpc>
              <a:buFont typeface="Arial" panose="020B0604020202020204" pitchFamily="34" charset="0"/>
              <a:buChar char="•"/>
              <a:defRPr/>
            </a:pPr>
            <a:r>
              <a:rPr lang="zh-CN" altLang="en-US" sz="1400" dirty="0">
                <a:solidFill>
                  <a:srgbClr val="000000"/>
                </a:solidFill>
              </a:rPr>
              <a:t>以邯郸作为实例，收集了</a:t>
            </a:r>
            <a:r>
              <a:rPr lang="en-US" altLang="zh-CN" sz="1400" dirty="0">
                <a:solidFill>
                  <a:srgbClr val="000000"/>
                </a:solidFill>
              </a:rPr>
              <a:t>2013</a:t>
            </a:r>
            <a:r>
              <a:rPr lang="zh-CN" altLang="en-US" sz="1400" dirty="0">
                <a:solidFill>
                  <a:srgbClr val="000000"/>
                </a:solidFill>
              </a:rPr>
              <a:t>年</a:t>
            </a:r>
            <a:r>
              <a:rPr lang="en-US" altLang="zh-CN" sz="1400" dirty="0">
                <a:solidFill>
                  <a:srgbClr val="000000"/>
                </a:solidFill>
              </a:rPr>
              <a:t>12</a:t>
            </a:r>
            <a:r>
              <a:rPr lang="zh-CN" altLang="en-US" sz="1400" dirty="0">
                <a:solidFill>
                  <a:srgbClr val="000000"/>
                </a:solidFill>
              </a:rPr>
              <a:t>月</a:t>
            </a:r>
            <a:r>
              <a:rPr lang="en-US" altLang="zh-CN" sz="1400" dirty="0">
                <a:solidFill>
                  <a:srgbClr val="000000"/>
                </a:solidFill>
              </a:rPr>
              <a:t>—2018</a:t>
            </a:r>
            <a:r>
              <a:rPr lang="zh-CN" altLang="en-US" sz="1400" dirty="0">
                <a:solidFill>
                  <a:srgbClr val="000000"/>
                </a:solidFill>
              </a:rPr>
              <a:t>年</a:t>
            </a:r>
            <a:r>
              <a:rPr lang="en-US" altLang="zh-CN" sz="1400" dirty="0">
                <a:solidFill>
                  <a:srgbClr val="000000"/>
                </a:solidFill>
              </a:rPr>
              <a:t>4</a:t>
            </a:r>
            <a:r>
              <a:rPr lang="zh-CN" altLang="en-US" sz="1400" dirty="0">
                <a:solidFill>
                  <a:srgbClr val="000000"/>
                </a:solidFill>
              </a:rPr>
              <a:t>月邯郸市空气质量数据，主要包括空气质量指数</a:t>
            </a:r>
            <a:r>
              <a:rPr lang="en-US" altLang="zh-CN" sz="1400" dirty="0">
                <a:solidFill>
                  <a:srgbClr val="000000"/>
                </a:solidFill>
              </a:rPr>
              <a:t>(AQI)</a:t>
            </a:r>
            <a:r>
              <a:rPr lang="zh-CN" altLang="en-US" sz="1400" dirty="0">
                <a:solidFill>
                  <a:srgbClr val="000000"/>
                </a:solidFill>
              </a:rPr>
              <a:t>及</a:t>
            </a:r>
            <a:r>
              <a:rPr lang="en-US" altLang="zh-CN" sz="1400" dirty="0">
                <a:solidFill>
                  <a:srgbClr val="000000"/>
                </a:solidFill>
              </a:rPr>
              <a:t>PM2.5</a:t>
            </a:r>
            <a:r>
              <a:rPr lang="zh-CN" altLang="en-US" sz="1400" dirty="0">
                <a:solidFill>
                  <a:srgbClr val="000000"/>
                </a:solidFill>
              </a:rPr>
              <a:t>、</a:t>
            </a:r>
            <a:r>
              <a:rPr lang="en-US" altLang="zh-CN" sz="1400" dirty="0">
                <a:solidFill>
                  <a:srgbClr val="000000"/>
                </a:solidFill>
              </a:rPr>
              <a:t>PM10</a:t>
            </a:r>
            <a:r>
              <a:rPr lang="zh-CN" altLang="en-US" sz="1400" dirty="0">
                <a:solidFill>
                  <a:srgbClr val="000000"/>
                </a:solidFill>
              </a:rPr>
              <a:t>、</a:t>
            </a:r>
            <a:r>
              <a:rPr lang="en-US" altLang="zh-CN" sz="1400" dirty="0">
                <a:solidFill>
                  <a:srgbClr val="000000"/>
                </a:solidFill>
              </a:rPr>
              <a:t>SO2</a:t>
            </a:r>
            <a:r>
              <a:rPr lang="zh-CN" altLang="en-US" sz="1400" dirty="0">
                <a:solidFill>
                  <a:srgbClr val="000000"/>
                </a:solidFill>
              </a:rPr>
              <a:t>、</a:t>
            </a:r>
            <a:r>
              <a:rPr lang="en-US" altLang="zh-CN" sz="1400" dirty="0">
                <a:solidFill>
                  <a:srgbClr val="000000"/>
                </a:solidFill>
              </a:rPr>
              <a:t>CO</a:t>
            </a:r>
            <a:r>
              <a:rPr lang="zh-CN" altLang="en-US" sz="1400" dirty="0">
                <a:solidFill>
                  <a:srgbClr val="000000"/>
                </a:solidFill>
              </a:rPr>
              <a:t>、</a:t>
            </a:r>
            <a:r>
              <a:rPr lang="en-US" altLang="zh-CN" sz="1400" dirty="0">
                <a:solidFill>
                  <a:srgbClr val="000000"/>
                </a:solidFill>
              </a:rPr>
              <a:t>O3</a:t>
            </a:r>
            <a:r>
              <a:rPr lang="zh-CN" altLang="en-US" sz="1400" dirty="0">
                <a:solidFill>
                  <a:srgbClr val="000000"/>
                </a:solidFill>
              </a:rPr>
              <a:t>等含量。首先利用</a:t>
            </a:r>
            <a:r>
              <a:rPr lang="en-US" altLang="zh-CN" sz="1400" dirty="0">
                <a:solidFill>
                  <a:srgbClr val="000000"/>
                </a:solidFill>
              </a:rPr>
              <a:t>2013</a:t>
            </a:r>
            <a:r>
              <a:rPr lang="zh-CN" altLang="en-US" sz="1400" dirty="0">
                <a:solidFill>
                  <a:srgbClr val="000000"/>
                </a:solidFill>
              </a:rPr>
              <a:t>年</a:t>
            </a:r>
            <a:r>
              <a:rPr lang="en-US" altLang="zh-CN" sz="1400" dirty="0">
                <a:solidFill>
                  <a:srgbClr val="000000"/>
                </a:solidFill>
              </a:rPr>
              <a:t>12</a:t>
            </a:r>
            <a:r>
              <a:rPr lang="zh-CN" altLang="en-US" sz="1400" dirty="0">
                <a:solidFill>
                  <a:srgbClr val="000000"/>
                </a:solidFill>
              </a:rPr>
              <a:t>月</a:t>
            </a:r>
            <a:r>
              <a:rPr lang="en-US" altLang="zh-CN" sz="1400" dirty="0">
                <a:solidFill>
                  <a:srgbClr val="000000"/>
                </a:solidFill>
              </a:rPr>
              <a:t>—2017</a:t>
            </a:r>
            <a:r>
              <a:rPr lang="zh-CN" altLang="en-US" sz="1400" dirty="0">
                <a:solidFill>
                  <a:srgbClr val="000000"/>
                </a:solidFill>
              </a:rPr>
              <a:t>年</a:t>
            </a:r>
            <a:r>
              <a:rPr lang="en-US" altLang="zh-CN" sz="1400" dirty="0">
                <a:solidFill>
                  <a:srgbClr val="000000"/>
                </a:solidFill>
              </a:rPr>
              <a:t>6</a:t>
            </a:r>
            <a:r>
              <a:rPr lang="zh-CN" altLang="en-US" sz="1400" dirty="0">
                <a:solidFill>
                  <a:srgbClr val="000000"/>
                </a:solidFill>
              </a:rPr>
              <a:t>月的空气质量数据进行建模。然后利用</a:t>
            </a:r>
            <a:r>
              <a:rPr lang="en-US" altLang="zh-CN" sz="1400" dirty="0">
                <a:solidFill>
                  <a:srgbClr val="000000"/>
                </a:solidFill>
              </a:rPr>
              <a:t>2017</a:t>
            </a:r>
            <a:r>
              <a:rPr lang="zh-CN" altLang="en-US" sz="1400" dirty="0">
                <a:solidFill>
                  <a:srgbClr val="000000"/>
                </a:solidFill>
              </a:rPr>
              <a:t>年</a:t>
            </a:r>
            <a:r>
              <a:rPr lang="en-US" altLang="zh-CN" sz="1400" dirty="0">
                <a:solidFill>
                  <a:srgbClr val="000000"/>
                </a:solidFill>
              </a:rPr>
              <a:t>7</a:t>
            </a:r>
            <a:r>
              <a:rPr lang="zh-CN" altLang="en-US" sz="1400" dirty="0">
                <a:solidFill>
                  <a:srgbClr val="000000"/>
                </a:solidFill>
              </a:rPr>
              <a:t>月</a:t>
            </a:r>
            <a:r>
              <a:rPr lang="en-US" altLang="zh-CN" sz="1400" dirty="0">
                <a:solidFill>
                  <a:srgbClr val="000000"/>
                </a:solidFill>
              </a:rPr>
              <a:t>—2018</a:t>
            </a:r>
            <a:r>
              <a:rPr lang="zh-CN" altLang="en-US" sz="1400" dirty="0">
                <a:solidFill>
                  <a:srgbClr val="000000"/>
                </a:solidFill>
              </a:rPr>
              <a:t>年</a:t>
            </a:r>
            <a:r>
              <a:rPr lang="en-US" altLang="zh-CN" sz="1400" dirty="0">
                <a:solidFill>
                  <a:srgbClr val="000000"/>
                </a:solidFill>
              </a:rPr>
              <a:t>4</a:t>
            </a:r>
            <a:r>
              <a:rPr lang="zh-CN" altLang="en-US" sz="1400" dirty="0">
                <a:solidFill>
                  <a:srgbClr val="000000"/>
                </a:solidFill>
              </a:rPr>
              <a:t>月的数据进行</a:t>
            </a:r>
            <a:r>
              <a:rPr lang="en-US" altLang="zh-CN" sz="1400" dirty="0">
                <a:solidFill>
                  <a:srgbClr val="000000"/>
                </a:solidFill>
              </a:rPr>
              <a:t>AQI</a:t>
            </a:r>
            <a:r>
              <a:rPr lang="zh-CN" altLang="en-US" sz="1400" dirty="0">
                <a:solidFill>
                  <a:srgbClr val="000000"/>
                </a:solidFill>
              </a:rPr>
              <a:t>指数的预测，以此来检验模型的好坏。</a:t>
            </a:r>
          </a:p>
        </p:txBody>
      </p:sp>
      <p:sp>
        <p:nvSpPr>
          <p:cNvPr id="15" name="椭圆 14"/>
          <p:cNvSpPr/>
          <p:nvPr/>
        </p:nvSpPr>
        <p:spPr>
          <a:xfrm>
            <a:off x="3149991" y="4083069"/>
            <a:ext cx="436806" cy="436812"/>
          </a:xfrm>
          <a:prstGeom prst="ellipse">
            <a:avLst/>
          </a:prstGeom>
          <a:solidFill>
            <a:srgbClr val="1A317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rPr>
              <a:t>3</a:t>
            </a:r>
            <a:endParaRPr kumimoji="0" lang="zh-CN" altLang="en-US" sz="16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endParaRPr>
          </a:p>
        </p:txBody>
      </p:sp>
      <p:cxnSp>
        <p:nvCxnSpPr>
          <p:cNvPr id="17" name="直接连接符 16"/>
          <p:cNvCxnSpPr/>
          <p:nvPr/>
        </p:nvCxnSpPr>
        <p:spPr>
          <a:xfrm>
            <a:off x="5106000" y="2925830"/>
            <a:ext cx="6414488"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4" name="标题 3"/>
          <p:cNvSpPr>
            <a:spLocks noGrp="1"/>
          </p:cNvSpPr>
          <p:nvPr>
            <p:ph type="title"/>
          </p:nvPr>
        </p:nvSpPr>
        <p:spPr>
          <a:xfrm>
            <a:off x="1341437" y="260213"/>
            <a:ext cx="10850563" cy="663575"/>
          </a:xfrm>
        </p:spPr>
        <p:txBody>
          <a:bodyPr/>
          <a:lstStyle/>
          <a:p>
            <a:r>
              <a:rPr lang="zh-CN" altLang="en-US" sz="2800" dirty="0"/>
              <a:t>研究背景及意义</a:t>
            </a:r>
          </a:p>
        </p:txBody>
      </p:sp>
      <p:pic>
        <p:nvPicPr>
          <p:cNvPr id="6" name="图片 5" descr="图片包含 餐桌, 人员, 室内, 人物&#10;&#10;已生成极高可信度的说明"/>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41437" y="2303261"/>
            <a:ext cx="2278870" cy="1991202"/>
          </a:xfrm>
          <a:prstGeom prst="ellipse">
            <a:avLst/>
          </a:prstGeom>
        </p:spPr>
      </p:pic>
    </p:spTree>
  </p:cSld>
  <p:clrMapOvr>
    <a:masterClrMapping/>
  </p:clrMapOvr>
  <p:transition spd="slow" advTm="3000">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357655" y="1671042"/>
              <a:ext cx="1476687" cy="1200329"/>
            </a:xfrm>
            <a:prstGeom prst="rect">
              <a:avLst/>
            </a:prstGeom>
          </p:spPr>
          <p:txBody>
            <a:bodyPr wrap="none">
              <a:spAutoFit/>
            </a:bodyPr>
            <a:lstStyle/>
            <a:p>
              <a:pPr lvl="0" algn="ctr"/>
              <a:r>
                <a:rPr lang="en-US" altLang="zh-CN"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02</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2960980" y="3718091"/>
            <a:ext cx="6260098" cy="2438488"/>
          </a:xfrm>
          <a:prstGeom prst="rect">
            <a:avLst/>
          </a:prstGeom>
        </p:spPr>
        <p:txBody>
          <a:bodyPr wrap="square">
            <a:spAutoFit/>
          </a:bodyPr>
          <a:lstStyle/>
          <a:p>
            <a:pPr algn="ctr">
              <a:lnSpc>
                <a:spcPct val="150000"/>
              </a:lnSpc>
            </a:pPr>
            <a:r>
              <a:rPr lang="zh-CN" altLang="en-US"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数据整理与分析</a:t>
            </a:r>
          </a:p>
          <a:p>
            <a:pPr algn="ctr">
              <a:lnSpc>
                <a:spcPct val="150000"/>
              </a:lnSpc>
            </a:pPr>
            <a:endParaRPr lang="zh-CN" altLang="en-US"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endParaRP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heel(1)">
                                      <p:cBhvr>
                                        <p:cTn id="14" dur="2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2537" y="260507"/>
            <a:ext cx="10850563" cy="663575"/>
          </a:xfrm>
        </p:spPr>
        <p:txBody>
          <a:bodyPr/>
          <a:lstStyle/>
          <a:p>
            <a:r>
              <a:rPr lang="zh-CN" altLang="en-US" sz="2800" dirty="0">
                <a:solidFill>
                  <a:schemeClr val="tx1">
                    <a:lumMod val="85000"/>
                    <a:lumOff val="15000"/>
                  </a:schemeClr>
                </a:solidFill>
              </a:rPr>
              <a:t>数据来源与指标选取</a:t>
            </a: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7" name="文本框 6">
            <a:extLst>
              <a:ext uri="{FF2B5EF4-FFF2-40B4-BE49-F238E27FC236}">
                <a16:creationId xmlns="" xmlns:a16="http://schemas.microsoft.com/office/drawing/2014/main" id="{9D2F15C1-78DC-48F2-BFCD-49BFFEBD44E1}"/>
              </a:ext>
            </a:extLst>
          </p:cNvPr>
          <p:cNvSpPr txBox="1"/>
          <p:nvPr/>
        </p:nvSpPr>
        <p:spPr>
          <a:xfrm>
            <a:off x="1485265" y="2829560"/>
            <a:ext cx="4060825" cy="1198880"/>
          </a:xfrm>
          <a:prstGeom prst="rect">
            <a:avLst/>
          </a:prstGeom>
          <a:noFill/>
        </p:spPr>
        <p:txBody>
          <a:bodyPr wrap="square" rtlCol="0">
            <a:spAutoFit/>
          </a:bodyPr>
          <a:lstStyle/>
          <a:p>
            <a:pPr indent="457200" algn="just" fontAlgn="auto" hangingPunct="0"/>
            <a:r>
              <a:rPr altLang="zh-CN" sz="2400" dirty="0">
                <a:latin typeface="+mn-ea"/>
                <a:sym typeface="+mn-ea"/>
              </a:rPr>
              <a:t>本文选取邯郸作为实例，收集了2013年12月</a:t>
            </a:r>
            <a:r>
              <a:rPr lang="en-US" sz="2400" dirty="0">
                <a:latin typeface="+mn-ea"/>
                <a:sym typeface="+mn-ea"/>
              </a:rPr>
              <a:t>—</a:t>
            </a:r>
            <a:r>
              <a:rPr altLang="zh-CN" sz="2400" dirty="0">
                <a:latin typeface="+mn-ea"/>
                <a:sym typeface="+mn-ea"/>
              </a:rPr>
              <a:t>2018年4月邯郸市空气质量数据</a:t>
            </a:r>
            <a:r>
              <a:rPr lang="zh-CN" sz="2400" dirty="0">
                <a:latin typeface="+mn-ea"/>
                <a:sym typeface="+mn-ea"/>
              </a:rPr>
              <a:t>。</a:t>
            </a:r>
          </a:p>
        </p:txBody>
      </p:sp>
      <p:sp>
        <p:nvSpPr>
          <p:cNvPr id="8" name="文本框 7">
            <a:extLst>
              <a:ext uri="{FF2B5EF4-FFF2-40B4-BE49-F238E27FC236}">
                <a16:creationId xmlns="" xmlns:a16="http://schemas.microsoft.com/office/drawing/2014/main" id="{8D80CC0E-EACD-45F7-92A0-AE2E5E9B95F5}"/>
              </a:ext>
            </a:extLst>
          </p:cNvPr>
          <p:cNvSpPr txBox="1"/>
          <p:nvPr/>
        </p:nvSpPr>
        <p:spPr>
          <a:xfrm>
            <a:off x="6423660" y="2829560"/>
            <a:ext cx="3960029" cy="1198880"/>
          </a:xfrm>
          <a:prstGeom prst="rect">
            <a:avLst/>
          </a:prstGeom>
          <a:noFill/>
        </p:spPr>
        <p:txBody>
          <a:bodyPr wrap="square" rtlCol="0">
            <a:spAutoFit/>
          </a:bodyPr>
          <a:lstStyle/>
          <a:p>
            <a:pPr indent="457200" algn="just" fontAlgn="auto"/>
            <a:r>
              <a:rPr sz="2400" dirty="0"/>
              <a:t>主要包括空气质量指数(AQI)及PM2.5、PM10、</a:t>
            </a:r>
            <a:r>
              <a:rPr lang="en-US" sz="2400">
                <a:latin typeface="宋体" panose="02010600030101010101" pitchFamily="2" charset="-122"/>
                <a:ea typeface="宋体" panose="02010600030101010101" pitchFamily="2" charset="-122"/>
                <a:cs typeface="宋体" panose="02010600030101010101" pitchFamily="2" charset="-122"/>
                <a:sym typeface="+mn-ea"/>
              </a:rPr>
              <a:t>SO</a:t>
            </a:r>
            <a:r>
              <a:rPr lang="en-US" sz="2400" baseline="-25000">
                <a:latin typeface="宋体" panose="02010600030101010101" pitchFamily="2" charset="-122"/>
                <a:ea typeface="宋体" panose="02010600030101010101" pitchFamily="2" charset="-122"/>
                <a:cs typeface="宋体" panose="02010600030101010101" pitchFamily="2" charset="-122"/>
                <a:sym typeface="+mn-ea"/>
              </a:rPr>
              <a:t>2</a:t>
            </a:r>
            <a:r>
              <a:rPr lang="zh-CN" sz="2400">
                <a:latin typeface="宋体" panose="02010600030101010101" pitchFamily="2" charset="-122"/>
                <a:ea typeface="宋体" panose="02010600030101010101" pitchFamily="2" charset="-122"/>
                <a:cs typeface="宋体" panose="02010600030101010101" pitchFamily="2" charset="-122"/>
                <a:sym typeface="+mn-ea"/>
              </a:rPr>
              <a:t>、</a:t>
            </a:r>
            <a:r>
              <a:rPr lang="en-US" sz="2400">
                <a:latin typeface="宋体" panose="02010600030101010101" pitchFamily="2" charset="-122"/>
                <a:ea typeface="宋体" panose="02010600030101010101" pitchFamily="2" charset="-122"/>
                <a:cs typeface="宋体" panose="02010600030101010101" pitchFamily="2" charset="-122"/>
                <a:sym typeface="+mn-ea"/>
              </a:rPr>
              <a:t>CO</a:t>
            </a:r>
            <a:r>
              <a:rPr lang="zh-CN" sz="2400">
                <a:latin typeface="宋体" panose="02010600030101010101" pitchFamily="2" charset="-122"/>
                <a:ea typeface="宋体" panose="02010600030101010101" pitchFamily="2" charset="-122"/>
                <a:cs typeface="宋体" panose="02010600030101010101" pitchFamily="2" charset="-122"/>
                <a:sym typeface="+mn-ea"/>
              </a:rPr>
              <a:t>、</a:t>
            </a:r>
            <a:r>
              <a:rPr lang="en-US" sz="2400">
                <a:latin typeface="宋体" panose="02010600030101010101" pitchFamily="2" charset="-122"/>
                <a:ea typeface="宋体" panose="02010600030101010101" pitchFamily="2" charset="-122"/>
                <a:cs typeface="宋体" panose="02010600030101010101" pitchFamily="2" charset="-122"/>
                <a:sym typeface="+mn-ea"/>
              </a:rPr>
              <a:t>NO</a:t>
            </a:r>
            <a:r>
              <a:rPr lang="en-US" sz="2400" baseline="-25000">
                <a:latin typeface="宋体" panose="02010600030101010101" pitchFamily="2" charset="-122"/>
                <a:ea typeface="宋体" panose="02010600030101010101" pitchFamily="2" charset="-122"/>
                <a:cs typeface="宋体" panose="02010600030101010101" pitchFamily="2" charset="-122"/>
                <a:sym typeface="+mn-ea"/>
              </a:rPr>
              <a:t>2</a:t>
            </a:r>
            <a:r>
              <a:rPr lang="zh-CN" sz="2400">
                <a:latin typeface="宋体" panose="02010600030101010101" pitchFamily="2" charset="-122"/>
                <a:ea typeface="宋体" panose="02010600030101010101" pitchFamily="2" charset="-122"/>
                <a:cs typeface="宋体" panose="02010600030101010101" pitchFamily="2" charset="-122"/>
                <a:sym typeface="+mn-ea"/>
              </a:rPr>
              <a:t>、</a:t>
            </a:r>
            <a:r>
              <a:rPr lang="en-US" sz="2400">
                <a:latin typeface="宋体" panose="02010600030101010101" pitchFamily="2" charset="-122"/>
                <a:ea typeface="宋体" panose="02010600030101010101" pitchFamily="2" charset="-122"/>
                <a:cs typeface="宋体" panose="02010600030101010101" pitchFamily="2" charset="-122"/>
                <a:sym typeface="+mn-ea"/>
              </a:rPr>
              <a:t>O</a:t>
            </a:r>
            <a:r>
              <a:rPr lang="en-US" sz="2400" baseline="-25000">
                <a:latin typeface="宋体" panose="02010600030101010101" pitchFamily="2" charset="-122"/>
                <a:ea typeface="宋体" panose="02010600030101010101" pitchFamily="2" charset="-122"/>
                <a:cs typeface="宋体" panose="02010600030101010101" pitchFamily="2" charset="-122"/>
                <a:sym typeface="+mn-ea"/>
              </a:rPr>
              <a:t>3</a:t>
            </a:r>
            <a:r>
              <a:rPr sz="2400" dirty="0"/>
              <a:t>等</a:t>
            </a:r>
            <a:r>
              <a:rPr lang="zh-CN" sz="2400" dirty="0"/>
              <a:t>。</a:t>
            </a:r>
          </a:p>
        </p:txBody>
      </p:sp>
      <p:sp>
        <p:nvSpPr>
          <p:cNvPr id="9" name="文本框 8">
            <a:extLst>
              <a:ext uri="{FF2B5EF4-FFF2-40B4-BE49-F238E27FC236}">
                <a16:creationId xmlns="" xmlns:a16="http://schemas.microsoft.com/office/drawing/2014/main" id="{15289E4E-8E49-40DF-82F4-89920C0F158A}"/>
              </a:ext>
            </a:extLst>
          </p:cNvPr>
          <p:cNvSpPr txBox="1"/>
          <p:nvPr/>
        </p:nvSpPr>
        <p:spPr>
          <a:xfrm>
            <a:off x="1485265" y="1844675"/>
            <a:ext cx="2520019" cy="521970"/>
          </a:xfrm>
          <a:prstGeom prst="rect">
            <a:avLst/>
          </a:prstGeom>
          <a:noFill/>
        </p:spPr>
        <p:txBody>
          <a:bodyPr wrap="square" rtlCol="0" anchor="t">
            <a:spAutoFit/>
          </a:bodyPr>
          <a:lstStyle/>
          <a:p>
            <a:pPr algn="ctr"/>
            <a:r>
              <a:rPr lang="zh-CN" altLang="en-US" sz="2800" b="1" dirty="0">
                <a:solidFill>
                  <a:schemeClr val="tx1">
                    <a:lumMod val="75000"/>
                    <a:lumOff val="25000"/>
                  </a:schemeClr>
                </a:solidFill>
                <a:latin typeface="宋体" panose="02010600030101010101" pitchFamily="2" charset="-122"/>
                <a:ea typeface="宋体" panose="02010600030101010101" pitchFamily="2" charset="-122"/>
                <a:sym typeface="+mn-ea"/>
              </a:rPr>
              <a:t>数据来源</a:t>
            </a:r>
            <a:endParaRPr lang="zh-CN" altLang="en-US" sz="2800" b="1"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sym typeface="+mn-ea"/>
            </a:endParaRPr>
          </a:p>
        </p:txBody>
      </p:sp>
      <p:sp>
        <p:nvSpPr>
          <p:cNvPr id="10" name="文本框 9">
            <a:extLst>
              <a:ext uri="{FF2B5EF4-FFF2-40B4-BE49-F238E27FC236}">
                <a16:creationId xmlns="" xmlns:a16="http://schemas.microsoft.com/office/drawing/2014/main" id="{FB8FD8D3-FF10-449A-92A9-E75B290C9D41}"/>
              </a:ext>
            </a:extLst>
          </p:cNvPr>
          <p:cNvSpPr txBox="1"/>
          <p:nvPr/>
        </p:nvSpPr>
        <p:spPr>
          <a:xfrm>
            <a:off x="6423660" y="1844675"/>
            <a:ext cx="2520019" cy="521970"/>
          </a:xfrm>
          <a:prstGeom prst="rect">
            <a:avLst/>
          </a:prstGeom>
          <a:noFill/>
        </p:spPr>
        <p:txBody>
          <a:bodyPr wrap="square" rtlCol="0" anchor="t">
            <a:spAutoFit/>
          </a:bodyPr>
          <a:lstStyle/>
          <a:p>
            <a:pPr algn="ctr"/>
            <a:r>
              <a:rPr lang="zh-CN" altLang="en-US" sz="2800" b="1" dirty="0">
                <a:solidFill>
                  <a:schemeClr val="tx1">
                    <a:lumMod val="75000"/>
                    <a:lumOff val="25000"/>
                  </a:schemeClr>
                </a:solidFill>
                <a:latin typeface="宋体" panose="02010600030101010101" pitchFamily="2" charset="-122"/>
                <a:ea typeface="宋体" panose="02010600030101010101" pitchFamily="2" charset="-122"/>
                <a:sym typeface="+mn-ea"/>
              </a:rPr>
              <a:t>指标选取</a:t>
            </a:r>
            <a:endParaRPr lang="zh-CN" altLang="en-US" sz="2800" b="1"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sym typeface="+mn-ea"/>
            </a:endParaRPr>
          </a:p>
        </p:txBody>
      </p:sp>
    </p:spTree>
  </p:cSld>
  <p:clrMapOvr>
    <a:masterClrMapping/>
  </p:clrMapOvr>
  <p:transition spd="slow" advTm="3000">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2537" y="260507"/>
            <a:ext cx="10850563" cy="663575"/>
          </a:xfrm>
        </p:spPr>
        <p:txBody>
          <a:bodyPr/>
          <a:lstStyle/>
          <a:p>
            <a:r>
              <a:rPr lang="zh-CN" altLang="en-US" sz="2800" dirty="0">
                <a:solidFill>
                  <a:schemeClr val="tx1">
                    <a:lumMod val="85000"/>
                    <a:lumOff val="15000"/>
                  </a:schemeClr>
                </a:solidFill>
              </a:rPr>
              <a:t>数据来源与指标选取</a:t>
            </a: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3" name="文本框 2">
            <a:extLst>
              <a:ext uri="{FF2B5EF4-FFF2-40B4-BE49-F238E27FC236}">
                <a16:creationId xmlns="" xmlns:a16="http://schemas.microsoft.com/office/drawing/2014/main" id="{BD436476-2710-4A3C-BF7F-03B454535A30}"/>
              </a:ext>
            </a:extLst>
          </p:cNvPr>
          <p:cNvSpPr txBox="1"/>
          <p:nvPr/>
        </p:nvSpPr>
        <p:spPr>
          <a:xfrm>
            <a:off x="778193" y="1194435"/>
            <a:ext cx="5080000" cy="521970"/>
          </a:xfrm>
          <a:prstGeom prst="rect">
            <a:avLst/>
          </a:prstGeom>
          <a:noFill/>
          <a:ln w="9525">
            <a:noFill/>
          </a:ln>
        </p:spPr>
        <p:txBody>
          <a:bodyPr>
            <a:spAutoFit/>
          </a:bodyPr>
          <a:lstStyle/>
          <a:p>
            <a:pPr indent="0"/>
            <a:r>
              <a:rPr lang="zh-CN" sz="2800" b="1">
                <a:latin typeface="Calibri" panose="020F0502020204030204" pitchFamily="34" charset="0"/>
                <a:ea typeface="宋体" panose="02010600030101010101" pitchFamily="2" charset="-122"/>
              </a:rPr>
              <a:t>多元线性回归模型的一般形式</a:t>
            </a:r>
            <a:endParaRPr lang="zh-CN" altLang="en-US" sz="2800" b="1"/>
          </a:p>
        </p:txBody>
      </p:sp>
      <p:pic>
        <p:nvPicPr>
          <p:cNvPr id="4" name="图片 3">
            <a:extLst>
              <a:ext uri="{FF2B5EF4-FFF2-40B4-BE49-F238E27FC236}">
                <a16:creationId xmlns="" xmlns:a16="http://schemas.microsoft.com/office/drawing/2014/main" id="{69A15137-BEC7-4A8E-9DE0-E4D91A961E94}"/>
              </a:ext>
            </a:extLst>
          </p:cNvPr>
          <p:cNvPicPr>
            <a:picLocks noChangeAspect="1"/>
          </p:cNvPicPr>
          <p:nvPr/>
        </p:nvPicPr>
        <p:blipFill>
          <a:blip r:embed="rId4"/>
          <a:stretch>
            <a:fillRect/>
          </a:stretch>
        </p:blipFill>
        <p:spPr>
          <a:xfrm>
            <a:off x="825500" y="2441903"/>
            <a:ext cx="9258302" cy="2520019"/>
          </a:xfrm>
          <a:prstGeom prst="rect">
            <a:avLst/>
          </a:prstGeom>
        </p:spPr>
      </p:pic>
    </p:spTree>
    <p:extLst>
      <p:ext uri="{BB962C8B-B14F-4D97-AF65-F5344CB8AC3E}">
        <p14:creationId xmlns:p14="http://schemas.microsoft.com/office/powerpoint/2010/main" val="4080415951"/>
      </p:ext>
    </p:extLst>
  </p:cSld>
  <p:clrMapOvr>
    <a:masterClrMapping/>
  </p:clrMapOvr>
  <p:transition spd="slow" advTm="3000">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2537" y="260507"/>
            <a:ext cx="10850563" cy="663575"/>
          </a:xfrm>
        </p:spPr>
        <p:txBody>
          <a:bodyPr/>
          <a:lstStyle/>
          <a:p>
            <a:r>
              <a:rPr lang="zh-CN" altLang="en-US" sz="2800" dirty="0">
                <a:solidFill>
                  <a:schemeClr val="tx1">
                    <a:lumMod val="85000"/>
                    <a:lumOff val="15000"/>
                  </a:schemeClr>
                </a:solidFill>
              </a:rPr>
              <a:t>模型建立</a:t>
            </a: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5" name="文本框 4">
            <a:extLst>
              <a:ext uri="{FF2B5EF4-FFF2-40B4-BE49-F238E27FC236}">
                <a16:creationId xmlns="" xmlns:a16="http://schemas.microsoft.com/office/drawing/2014/main" id="{374ED2CC-C9B7-4713-BD7C-C734D639BD6E}"/>
              </a:ext>
            </a:extLst>
          </p:cNvPr>
          <p:cNvSpPr txBox="1"/>
          <p:nvPr/>
        </p:nvSpPr>
        <p:spPr>
          <a:xfrm>
            <a:off x="857250" y="1450412"/>
            <a:ext cx="10477500" cy="1198880"/>
          </a:xfrm>
          <a:prstGeom prst="rect">
            <a:avLst/>
          </a:prstGeom>
          <a:noFill/>
          <a:ln w="9525">
            <a:noFill/>
          </a:ln>
        </p:spPr>
        <p:txBody>
          <a:bodyPr wrap="square">
            <a:spAutoFit/>
          </a:bodyPr>
          <a:lstStyle/>
          <a:p>
            <a:pPr indent="304800" algn="just"/>
            <a:r>
              <a:rPr lang="zh-CN" sz="2400" b="0" dirty="0">
                <a:latin typeface="宋体" panose="02010600030101010101" pitchFamily="2" charset="-122"/>
                <a:ea typeface="宋体" panose="02010600030101010101" pitchFamily="2" charset="-122"/>
                <a:cs typeface="宋体" panose="02010600030101010101" pitchFamily="2" charset="-122"/>
              </a:rPr>
              <a:t>本文利用回归分析对邯郸空气质量数据进行了分析。</a:t>
            </a:r>
            <a:r>
              <a:rPr lang="zh-CN" sz="2400" dirty="0">
                <a:latin typeface="宋体" panose="02010600030101010101" pitchFamily="2" charset="-122"/>
                <a:ea typeface="宋体" panose="02010600030101010101" pitchFamily="2" charset="-122"/>
                <a:cs typeface="宋体" panose="02010600030101010101" pitchFamily="2" charset="-122"/>
                <a:sym typeface="+mn-ea"/>
              </a:rPr>
              <a:t>假设</a:t>
            </a:r>
            <a:r>
              <a:rPr lang="en-US" sz="2400" dirty="0">
                <a:latin typeface="宋体" panose="02010600030101010101" pitchFamily="2" charset="-122"/>
                <a:ea typeface="宋体" panose="02010600030101010101" pitchFamily="2" charset="-122"/>
                <a:cs typeface="宋体" panose="02010600030101010101" pitchFamily="2" charset="-122"/>
                <a:sym typeface="+mn-ea"/>
              </a:rPr>
              <a:t>AQI</a:t>
            </a:r>
            <a:r>
              <a:rPr lang="zh-CN" sz="2400" dirty="0">
                <a:latin typeface="宋体" panose="02010600030101010101" pitchFamily="2" charset="-122"/>
                <a:ea typeface="宋体" panose="02010600030101010101" pitchFamily="2" charset="-122"/>
                <a:cs typeface="宋体" panose="02010600030101010101" pitchFamily="2" charset="-122"/>
                <a:sym typeface="+mn-ea"/>
              </a:rPr>
              <a:t>为响应变量，</a:t>
            </a:r>
            <a:r>
              <a:rPr lang="en-US" sz="2400" dirty="0">
                <a:latin typeface="宋体" panose="02010600030101010101" pitchFamily="2" charset="-122"/>
                <a:ea typeface="宋体" panose="02010600030101010101" pitchFamily="2" charset="-122"/>
                <a:cs typeface="宋体" panose="02010600030101010101" pitchFamily="2" charset="-122"/>
                <a:sym typeface="+mn-ea"/>
              </a:rPr>
              <a:t>PM2.5</a:t>
            </a:r>
            <a:r>
              <a:rPr lang="zh-CN" sz="2400" dirty="0">
                <a:latin typeface="宋体" panose="02010600030101010101" pitchFamily="2" charset="-122"/>
                <a:ea typeface="宋体" panose="02010600030101010101" pitchFamily="2" charset="-122"/>
                <a:cs typeface="宋体" panose="02010600030101010101" pitchFamily="2" charset="-122"/>
                <a:sym typeface="+mn-ea"/>
              </a:rPr>
              <a:t>、</a:t>
            </a:r>
            <a:r>
              <a:rPr lang="en-US" sz="2400" dirty="0">
                <a:latin typeface="宋体" panose="02010600030101010101" pitchFamily="2" charset="-122"/>
                <a:ea typeface="宋体" panose="02010600030101010101" pitchFamily="2" charset="-122"/>
                <a:cs typeface="宋体" panose="02010600030101010101" pitchFamily="2" charset="-122"/>
                <a:sym typeface="+mn-ea"/>
              </a:rPr>
              <a:t>PM10</a:t>
            </a:r>
            <a:r>
              <a:rPr lang="zh-CN" sz="2400" dirty="0">
                <a:latin typeface="宋体" panose="02010600030101010101" pitchFamily="2" charset="-122"/>
                <a:ea typeface="宋体" panose="02010600030101010101" pitchFamily="2" charset="-122"/>
                <a:cs typeface="宋体" panose="02010600030101010101" pitchFamily="2" charset="-122"/>
                <a:sym typeface="+mn-ea"/>
              </a:rPr>
              <a:t>、</a:t>
            </a:r>
            <a:r>
              <a:rPr lang="en-US" sz="2400" dirty="0">
                <a:latin typeface="宋体" panose="02010600030101010101" pitchFamily="2" charset="-122"/>
                <a:ea typeface="宋体" panose="02010600030101010101" pitchFamily="2" charset="-122"/>
                <a:cs typeface="宋体" panose="02010600030101010101" pitchFamily="2" charset="-122"/>
                <a:sym typeface="+mn-ea"/>
              </a:rPr>
              <a:t>SO</a:t>
            </a:r>
            <a:r>
              <a:rPr lang="en-US" sz="2400" baseline="-25000" dirty="0">
                <a:latin typeface="宋体" panose="02010600030101010101" pitchFamily="2" charset="-122"/>
                <a:ea typeface="宋体" panose="02010600030101010101" pitchFamily="2" charset="-122"/>
                <a:cs typeface="宋体" panose="02010600030101010101" pitchFamily="2" charset="-122"/>
                <a:sym typeface="+mn-ea"/>
              </a:rPr>
              <a:t>2</a:t>
            </a:r>
            <a:r>
              <a:rPr lang="zh-CN" sz="2400" dirty="0">
                <a:latin typeface="宋体" panose="02010600030101010101" pitchFamily="2" charset="-122"/>
                <a:ea typeface="宋体" panose="02010600030101010101" pitchFamily="2" charset="-122"/>
                <a:cs typeface="宋体" panose="02010600030101010101" pitchFamily="2" charset="-122"/>
                <a:sym typeface="+mn-ea"/>
              </a:rPr>
              <a:t>、</a:t>
            </a:r>
            <a:r>
              <a:rPr lang="en-US" sz="2400" dirty="0">
                <a:latin typeface="宋体" panose="02010600030101010101" pitchFamily="2" charset="-122"/>
                <a:ea typeface="宋体" panose="02010600030101010101" pitchFamily="2" charset="-122"/>
                <a:cs typeface="宋体" panose="02010600030101010101" pitchFamily="2" charset="-122"/>
                <a:sym typeface="+mn-ea"/>
              </a:rPr>
              <a:t>CO</a:t>
            </a:r>
            <a:r>
              <a:rPr lang="zh-CN" sz="2400" dirty="0">
                <a:latin typeface="宋体" panose="02010600030101010101" pitchFamily="2" charset="-122"/>
                <a:ea typeface="宋体" panose="02010600030101010101" pitchFamily="2" charset="-122"/>
                <a:cs typeface="宋体" panose="02010600030101010101" pitchFamily="2" charset="-122"/>
                <a:sym typeface="+mn-ea"/>
              </a:rPr>
              <a:t>、</a:t>
            </a:r>
            <a:r>
              <a:rPr lang="en-US" sz="2400" dirty="0">
                <a:latin typeface="宋体" panose="02010600030101010101" pitchFamily="2" charset="-122"/>
                <a:ea typeface="宋体" panose="02010600030101010101" pitchFamily="2" charset="-122"/>
                <a:cs typeface="宋体" panose="02010600030101010101" pitchFamily="2" charset="-122"/>
                <a:sym typeface="+mn-ea"/>
              </a:rPr>
              <a:t>NO</a:t>
            </a:r>
            <a:r>
              <a:rPr lang="en-US" sz="2400" baseline="-25000" dirty="0">
                <a:latin typeface="宋体" panose="02010600030101010101" pitchFamily="2" charset="-122"/>
                <a:ea typeface="宋体" panose="02010600030101010101" pitchFamily="2" charset="-122"/>
                <a:cs typeface="宋体" panose="02010600030101010101" pitchFamily="2" charset="-122"/>
                <a:sym typeface="+mn-ea"/>
              </a:rPr>
              <a:t>2</a:t>
            </a:r>
            <a:r>
              <a:rPr lang="zh-CN" sz="2400" dirty="0">
                <a:latin typeface="宋体" panose="02010600030101010101" pitchFamily="2" charset="-122"/>
                <a:ea typeface="宋体" panose="02010600030101010101" pitchFamily="2" charset="-122"/>
                <a:cs typeface="宋体" panose="02010600030101010101" pitchFamily="2" charset="-122"/>
                <a:sym typeface="+mn-ea"/>
              </a:rPr>
              <a:t>、</a:t>
            </a:r>
            <a:r>
              <a:rPr lang="en-US" sz="2400" dirty="0">
                <a:latin typeface="宋体" panose="02010600030101010101" pitchFamily="2" charset="-122"/>
                <a:ea typeface="宋体" panose="02010600030101010101" pitchFamily="2" charset="-122"/>
                <a:cs typeface="宋体" panose="02010600030101010101" pitchFamily="2" charset="-122"/>
                <a:sym typeface="+mn-ea"/>
              </a:rPr>
              <a:t>O</a:t>
            </a:r>
            <a:r>
              <a:rPr lang="en-US" sz="2400" baseline="-25000" dirty="0">
                <a:latin typeface="宋体" panose="02010600030101010101" pitchFamily="2" charset="-122"/>
                <a:ea typeface="宋体" panose="02010600030101010101" pitchFamily="2" charset="-122"/>
                <a:cs typeface="宋体" panose="02010600030101010101" pitchFamily="2" charset="-122"/>
                <a:sym typeface="+mn-ea"/>
              </a:rPr>
              <a:t>3</a:t>
            </a:r>
            <a:r>
              <a:rPr lang="zh-CN" sz="2400" dirty="0">
                <a:latin typeface="宋体" panose="02010600030101010101" pitchFamily="2" charset="-122"/>
                <a:ea typeface="宋体" panose="02010600030101010101" pitchFamily="2" charset="-122"/>
                <a:cs typeface="宋体" panose="02010600030101010101" pitchFamily="2" charset="-122"/>
                <a:sym typeface="+mn-ea"/>
              </a:rPr>
              <a:t>为预测变量，响应变量与各预测变量的建模过程如下：</a:t>
            </a:r>
            <a:endParaRPr lang="zh-CN" altLang="en-US" sz="2400" b="0" dirty="0">
              <a:latin typeface="宋体" panose="02010600030101010101" pitchFamily="2" charset="-122"/>
              <a:ea typeface="宋体" panose="02010600030101010101" pitchFamily="2" charset="-122"/>
              <a:cs typeface="宋体" panose="02010600030101010101" pitchFamily="2" charset="-122"/>
            </a:endParaRPr>
          </a:p>
        </p:txBody>
      </p:sp>
      <p:sp>
        <p:nvSpPr>
          <p:cNvPr id="7" name="文本框 6">
            <a:extLst>
              <a:ext uri="{FF2B5EF4-FFF2-40B4-BE49-F238E27FC236}">
                <a16:creationId xmlns="" xmlns:a16="http://schemas.microsoft.com/office/drawing/2014/main" id="{C80FBC11-0AFF-46DE-8243-95AF5735C4F1}"/>
              </a:ext>
            </a:extLst>
          </p:cNvPr>
          <p:cNvSpPr txBox="1"/>
          <p:nvPr/>
        </p:nvSpPr>
        <p:spPr>
          <a:xfrm>
            <a:off x="857250" y="936311"/>
            <a:ext cx="4777740" cy="521970"/>
          </a:xfrm>
          <a:prstGeom prst="rect">
            <a:avLst/>
          </a:prstGeom>
          <a:noFill/>
        </p:spPr>
        <p:txBody>
          <a:bodyPr wrap="none" rtlCol="0" anchor="t">
            <a:spAutoFit/>
          </a:bodyPr>
          <a:lstStyle/>
          <a:p>
            <a:pPr indent="304800"/>
            <a:r>
              <a:rPr lang="zh-CN" sz="2800" b="1" dirty="0">
                <a:latin typeface="宋体" panose="02010600030101010101" pitchFamily="2" charset="-122"/>
                <a:ea typeface="宋体" panose="02010600030101010101" pitchFamily="2" charset="-122"/>
                <a:cs typeface="宋体" panose="02010600030101010101" pitchFamily="2" charset="-122"/>
                <a:sym typeface="+mn-ea"/>
              </a:rPr>
              <a:t>建立一般多元线性回归模型</a:t>
            </a:r>
            <a:endParaRPr lang="zh-CN" altLang="en-US" sz="2800" b="1" dirty="0">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9" name="文本框 8">
            <a:extLst>
              <a:ext uri="{FF2B5EF4-FFF2-40B4-BE49-F238E27FC236}">
                <a16:creationId xmlns="" xmlns:a16="http://schemas.microsoft.com/office/drawing/2014/main" id="{95641CB5-77BB-4567-BF34-B412EFB5F678}"/>
              </a:ext>
            </a:extLst>
          </p:cNvPr>
          <p:cNvSpPr txBox="1"/>
          <p:nvPr/>
        </p:nvSpPr>
        <p:spPr>
          <a:xfrm>
            <a:off x="840423" y="2681605"/>
            <a:ext cx="5080000" cy="460375"/>
          </a:xfrm>
          <a:prstGeom prst="rect">
            <a:avLst/>
          </a:prstGeom>
          <a:noFill/>
          <a:ln w="9525">
            <a:noFill/>
          </a:ln>
        </p:spPr>
        <p:txBody>
          <a:bodyPr>
            <a:spAutoFit/>
          </a:bodyPr>
          <a:lstStyle/>
          <a:p>
            <a:pPr indent="304800"/>
            <a:r>
              <a:rPr lang="zh-CN" sz="2400" b="0">
                <a:latin typeface="Times New Roman" panose="02020603050405020304" pitchFamily="18" charset="0"/>
                <a:ea typeface="宋体" panose="02010600030101010101" pitchFamily="2" charset="-122"/>
              </a:rPr>
              <a:t>（</a:t>
            </a:r>
            <a:r>
              <a:rPr lang="en-US" sz="2400" b="0">
                <a:latin typeface="Times New Roman" panose="02020603050405020304" pitchFamily="18" charset="0"/>
                <a:ea typeface="宋体" panose="02010600030101010101" pitchFamily="2" charset="-122"/>
                <a:cs typeface="Times New Roman" panose="02020603050405020304" pitchFamily="18" charset="0"/>
              </a:rPr>
              <a:t>1</a:t>
            </a:r>
            <a:r>
              <a:rPr lang="zh-CN" sz="2400" b="0">
                <a:latin typeface="Times New Roman" panose="02020603050405020304" pitchFamily="18" charset="0"/>
                <a:ea typeface="宋体" panose="02010600030101010101" pitchFamily="2" charset="-122"/>
              </a:rPr>
              <a:t>） 散点图</a:t>
            </a:r>
            <a:endParaRPr lang="zh-CN" altLang="en-US" sz="2400" b="0">
              <a:latin typeface="Times New Roman" panose="02020603050405020304" pitchFamily="18" charset="0"/>
              <a:ea typeface="宋体" panose="02010600030101010101" pitchFamily="2" charset="-122"/>
            </a:endParaRPr>
          </a:p>
        </p:txBody>
      </p:sp>
      <p:pic>
        <p:nvPicPr>
          <p:cNvPr id="11" name="图片 10" descr="IMG_256">
            <a:extLst>
              <a:ext uri="{FF2B5EF4-FFF2-40B4-BE49-F238E27FC236}">
                <a16:creationId xmlns="" xmlns:a16="http://schemas.microsoft.com/office/drawing/2014/main" id="{88223D64-1FBC-4A58-BB7F-560CA5119438}"/>
              </a:ext>
            </a:extLst>
          </p:cNvPr>
          <p:cNvPicPr>
            <a:picLocks noChangeAspect="1"/>
          </p:cNvPicPr>
          <p:nvPr/>
        </p:nvPicPr>
        <p:blipFill>
          <a:blip r:embed="rId4"/>
          <a:stretch>
            <a:fillRect/>
          </a:stretch>
        </p:blipFill>
        <p:spPr>
          <a:xfrm>
            <a:off x="1397000" y="3318510"/>
            <a:ext cx="5272405" cy="3142615"/>
          </a:xfrm>
          <a:prstGeom prst="rect">
            <a:avLst/>
          </a:prstGeom>
          <a:noFill/>
          <a:ln w="9525">
            <a:noFill/>
          </a:ln>
        </p:spPr>
      </p:pic>
      <p:sp>
        <p:nvSpPr>
          <p:cNvPr id="13" name="文本框 12">
            <a:extLst>
              <a:ext uri="{FF2B5EF4-FFF2-40B4-BE49-F238E27FC236}">
                <a16:creationId xmlns="" xmlns:a16="http://schemas.microsoft.com/office/drawing/2014/main" id="{C6E46BFB-BE1A-4961-A2C7-47266380F9DE}"/>
              </a:ext>
            </a:extLst>
          </p:cNvPr>
          <p:cNvSpPr txBox="1"/>
          <p:nvPr/>
        </p:nvSpPr>
        <p:spPr>
          <a:xfrm>
            <a:off x="7012305" y="4105275"/>
            <a:ext cx="3987800" cy="1568450"/>
          </a:xfrm>
          <a:prstGeom prst="rect">
            <a:avLst/>
          </a:prstGeom>
          <a:noFill/>
          <a:ln w="9525">
            <a:noFill/>
          </a:ln>
        </p:spPr>
        <p:txBody>
          <a:bodyPr wrap="square">
            <a:spAutoFit/>
          </a:bodyPr>
          <a:lstStyle/>
          <a:p>
            <a:pPr indent="304800"/>
            <a:r>
              <a:rPr lang="zh-CN" sz="2400" b="0">
                <a:latin typeface="Times New Roman" panose="02020603050405020304" pitchFamily="18" charset="0"/>
                <a:ea typeface="宋体" panose="02010600030101010101" pitchFamily="2" charset="-122"/>
              </a:rPr>
              <a:t>由散点图可以看出，因变量与各自变量之间大致呈线性关系，因此建立一般多元线性回归模型。</a:t>
            </a:r>
            <a:endParaRPr lang="zh-CN" altLang="en-US" sz="2400" b="0">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813650156"/>
      </p:ext>
    </p:extLst>
  </p:cSld>
  <p:clrMapOvr>
    <a:masterClrMapping/>
  </p:clrMapOvr>
  <p:transition spd="slow" advTm="3000">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2537" y="260507"/>
            <a:ext cx="10850563" cy="663575"/>
          </a:xfrm>
        </p:spPr>
        <p:txBody>
          <a:bodyPr/>
          <a:lstStyle/>
          <a:p>
            <a:r>
              <a:rPr lang="zh-CN" altLang="en-US" sz="2800" dirty="0">
                <a:solidFill>
                  <a:schemeClr val="tx1">
                    <a:lumMod val="85000"/>
                    <a:lumOff val="15000"/>
                  </a:schemeClr>
                </a:solidFill>
              </a:rPr>
              <a:t>拟合模型</a:t>
            </a: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4" name="文本框 3">
            <a:extLst>
              <a:ext uri="{FF2B5EF4-FFF2-40B4-BE49-F238E27FC236}">
                <a16:creationId xmlns="" xmlns:a16="http://schemas.microsoft.com/office/drawing/2014/main" id="{500C00E6-4D9B-4A8C-8037-72372B7C30A5}"/>
              </a:ext>
            </a:extLst>
          </p:cNvPr>
          <p:cNvSpPr txBox="1"/>
          <p:nvPr/>
        </p:nvSpPr>
        <p:spPr>
          <a:xfrm>
            <a:off x="8320405" y="2116455"/>
            <a:ext cx="3644900" cy="3415030"/>
          </a:xfrm>
          <a:prstGeom prst="rect">
            <a:avLst/>
          </a:prstGeom>
          <a:noFill/>
          <a:ln w="9525">
            <a:noFill/>
          </a:ln>
        </p:spPr>
        <p:txBody>
          <a:bodyPr wrap="square">
            <a:spAutoFit/>
          </a:bodyPr>
          <a:lstStyle/>
          <a:p>
            <a:pPr indent="457200" algn="just" fontAlgn="auto"/>
            <a:r>
              <a:rPr lang="zh-CN" sz="2400" b="0">
                <a:latin typeface="Times New Roman" panose="02020603050405020304" pitchFamily="18" charset="0"/>
                <a:ea typeface="宋体" panose="02010600030101010101" pitchFamily="2" charset="-122"/>
              </a:rPr>
              <a:t>如表1，从拟合结果来看，只有变量PM2.5，PM10和O3的系数显著，其他几个参数估计结果均不显著，Rsquared=0.9701是一个很大的值，F检验的p-value:&lt;2.2e−16是一个很小的值，这说明模型可能存在过拟合的情况。</a:t>
            </a:r>
          </a:p>
        </p:txBody>
      </p:sp>
      <p:graphicFrame>
        <p:nvGraphicFramePr>
          <p:cNvPr id="6" name="表格 5">
            <a:extLst>
              <a:ext uri="{FF2B5EF4-FFF2-40B4-BE49-F238E27FC236}">
                <a16:creationId xmlns="" xmlns:a16="http://schemas.microsoft.com/office/drawing/2014/main" id="{FB9D1FF0-2BAB-4945-A3B8-C22FF95BB09F}"/>
              </a:ext>
            </a:extLst>
          </p:cNvPr>
          <p:cNvGraphicFramePr/>
          <p:nvPr/>
        </p:nvGraphicFramePr>
        <p:xfrm>
          <a:off x="344805" y="1059180"/>
          <a:ext cx="7867015" cy="5791200"/>
        </p:xfrm>
        <a:graphic>
          <a:graphicData uri="http://schemas.openxmlformats.org/drawingml/2006/table">
            <a:tbl>
              <a:tblPr firstRow="1" bandRow="1">
                <a:tableStyleId>{3C2FFA5D-87B4-456A-9821-1D502468CF0F}</a:tableStyleId>
              </a:tblPr>
              <a:tblGrid>
                <a:gridCol w="1511300">
                  <a:extLst>
                    <a:ext uri="{9D8B030D-6E8A-4147-A177-3AD203B41FA5}">
                      <a16:colId xmlns="" xmlns:a16="http://schemas.microsoft.com/office/drawing/2014/main" val="20000"/>
                    </a:ext>
                  </a:extLst>
                </a:gridCol>
                <a:gridCol w="1511300">
                  <a:extLst>
                    <a:ext uri="{9D8B030D-6E8A-4147-A177-3AD203B41FA5}">
                      <a16:colId xmlns="" xmlns:a16="http://schemas.microsoft.com/office/drawing/2014/main" val="20001"/>
                    </a:ext>
                  </a:extLst>
                </a:gridCol>
                <a:gridCol w="1512570">
                  <a:extLst>
                    <a:ext uri="{9D8B030D-6E8A-4147-A177-3AD203B41FA5}">
                      <a16:colId xmlns="" xmlns:a16="http://schemas.microsoft.com/office/drawing/2014/main" val="20002"/>
                    </a:ext>
                  </a:extLst>
                </a:gridCol>
                <a:gridCol w="1511300">
                  <a:extLst>
                    <a:ext uri="{9D8B030D-6E8A-4147-A177-3AD203B41FA5}">
                      <a16:colId xmlns="" xmlns:a16="http://schemas.microsoft.com/office/drawing/2014/main" val="20003"/>
                    </a:ext>
                  </a:extLst>
                </a:gridCol>
                <a:gridCol w="1820545">
                  <a:extLst>
                    <a:ext uri="{9D8B030D-6E8A-4147-A177-3AD203B41FA5}">
                      <a16:colId xmlns="" xmlns:a16="http://schemas.microsoft.com/office/drawing/2014/main" val="20004"/>
                    </a:ext>
                  </a:extLst>
                </a:gridCol>
              </a:tblGrid>
              <a:tr h="252095">
                <a:tc gridSpan="5">
                  <a:txBody>
                    <a:bodyPr/>
                    <a:lstStyle/>
                    <a:p>
                      <a:pPr indent="0" algn="ctr">
                        <a:buNone/>
                      </a:pPr>
                      <a:r>
                        <a:rPr lang="zh-CN" altLang="en-US" sz="2000"/>
                        <a:t>表</a:t>
                      </a:r>
                      <a:r>
                        <a:rPr lang="en-US" altLang="zh-CN" sz="2000"/>
                        <a:t>1  </a:t>
                      </a:r>
                      <a:r>
                        <a:rPr lang="zh-CN" altLang="en-US" sz="2000"/>
                        <a:t>模型拟合结果</a:t>
                      </a:r>
                    </a:p>
                  </a:txBody>
                  <a:tcPr marL="68580" marR="68580" marT="0" marB="0"/>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00"/>
                  </a:ext>
                </a:extLst>
              </a:tr>
              <a:tr h="351790">
                <a:tc gridSpan="5">
                  <a:txBody>
                    <a:bodyPr/>
                    <a:lstStyle/>
                    <a:p>
                      <a:pPr indent="0">
                        <a:buNone/>
                      </a:pPr>
                      <a:r>
                        <a:rPr lang="en-US" sz="2000"/>
                        <a:t>lm(formula = AQI ~ PM2.5 + PM10 + SO</a:t>
                      </a:r>
                      <a:r>
                        <a:rPr lang="en-US" sz="2000" baseline="-25000"/>
                        <a:t> 2</a:t>
                      </a:r>
                      <a:r>
                        <a:rPr lang="en-US" sz="2000"/>
                        <a:t> + CO + NO</a:t>
                      </a:r>
                      <a:r>
                        <a:rPr lang="en-US" sz="2000" baseline="-25000"/>
                        <a:t> 2</a:t>
                      </a:r>
                      <a:r>
                        <a:rPr lang="en-US" sz="2000"/>
                        <a:t> + O</a:t>
                      </a:r>
                      <a:r>
                        <a:rPr lang="en-US" sz="2000" baseline="-25000"/>
                        <a:t> 3</a:t>
                      </a:r>
                      <a:r>
                        <a:rPr lang="en-US" sz="2000"/>
                        <a:t> , data = air)</a:t>
                      </a:r>
                      <a:endParaRPr lang="en-US" altLang="en-US" sz="2000"/>
                    </a:p>
                  </a:txBody>
                  <a:tcPr marL="68580" marR="68580" marT="0" marB="0"/>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01"/>
                  </a:ext>
                </a:extLst>
              </a:tr>
              <a:tr h="304800">
                <a:tc gridSpan="5">
                  <a:txBody>
                    <a:bodyPr/>
                    <a:lstStyle/>
                    <a:p>
                      <a:pPr indent="0">
                        <a:buNone/>
                      </a:pPr>
                      <a:r>
                        <a:rPr lang="en-US" sz="2000"/>
                        <a:t>Residuals:</a:t>
                      </a:r>
                      <a:endParaRPr lang="en-US" altLang="en-US" sz="2000"/>
                    </a:p>
                  </a:txBody>
                  <a:tcPr marL="68580" marR="68580" marT="0" marB="0"/>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02"/>
                  </a:ext>
                </a:extLst>
              </a:tr>
              <a:tr h="304800">
                <a:tc>
                  <a:txBody>
                    <a:bodyPr/>
                    <a:lstStyle/>
                    <a:p>
                      <a:pPr indent="0" algn="ctr">
                        <a:buNone/>
                      </a:pPr>
                      <a:r>
                        <a:rPr lang="en-US" sz="2000"/>
                        <a:t>Min</a:t>
                      </a:r>
                      <a:endParaRPr lang="en-US" altLang="en-US" sz="2000"/>
                    </a:p>
                  </a:txBody>
                  <a:tcPr marL="68580" marR="68580" marT="0" marB="0" anchor="ctr"/>
                </a:tc>
                <a:tc>
                  <a:txBody>
                    <a:bodyPr/>
                    <a:lstStyle/>
                    <a:p>
                      <a:pPr indent="0" algn="ctr">
                        <a:buNone/>
                      </a:pPr>
                      <a:r>
                        <a:rPr lang="en-US" sz="2000"/>
                        <a:t>1Q</a:t>
                      </a:r>
                      <a:endParaRPr lang="en-US" altLang="en-US" sz="2000"/>
                    </a:p>
                  </a:txBody>
                  <a:tcPr marL="68580" marR="68580" marT="0" marB="0" anchor="ctr"/>
                </a:tc>
                <a:tc>
                  <a:txBody>
                    <a:bodyPr/>
                    <a:lstStyle/>
                    <a:p>
                      <a:pPr indent="0" algn="ctr">
                        <a:buNone/>
                      </a:pPr>
                      <a:r>
                        <a:rPr lang="en-US" sz="2000"/>
                        <a:t>Median</a:t>
                      </a:r>
                      <a:endParaRPr lang="en-US" altLang="en-US" sz="2000"/>
                    </a:p>
                  </a:txBody>
                  <a:tcPr marL="68580" marR="68580" marT="0" marB="0" anchor="ctr"/>
                </a:tc>
                <a:tc>
                  <a:txBody>
                    <a:bodyPr/>
                    <a:lstStyle/>
                    <a:p>
                      <a:pPr indent="0" algn="ctr">
                        <a:buNone/>
                      </a:pPr>
                      <a:r>
                        <a:rPr lang="en-US" sz="2000"/>
                        <a:t>3Q</a:t>
                      </a:r>
                      <a:endParaRPr lang="en-US" altLang="en-US" sz="2000"/>
                    </a:p>
                  </a:txBody>
                  <a:tcPr marL="68580" marR="68580" marT="0" marB="0" anchor="ctr"/>
                </a:tc>
                <a:tc>
                  <a:txBody>
                    <a:bodyPr/>
                    <a:lstStyle/>
                    <a:p>
                      <a:pPr indent="0" algn="ctr">
                        <a:buNone/>
                      </a:pPr>
                      <a:r>
                        <a:rPr lang="en-US" sz="2000"/>
                        <a:t>Max</a:t>
                      </a:r>
                      <a:endParaRPr lang="en-US" altLang="en-US" sz="2000"/>
                    </a:p>
                  </a:txBody>
                  <a:tcPr marL="68580" marR="68580" marT="0" marB="0" anchor="ctr"/>
                </a:tc>
                <a:extLst>
                  <a:ext uri="{0D108BD9-81ED-4DB2-BD59-A6C34878D82A}">
                    <a16:rowId xmlns="" xmlns:a16="http://schemas.microsoft.com/office/drawing/2014/main" val="10003"/>
                  </a:ext>
                </a:extLst>
              </a:tr>
              <a:tr h="304800">
                <a:tc>
                  <a:txBody>
                    <a:bodyPr/>
                    <a:lstStyle/>
                    <a:p>
                      <a:pPr indent="0" algn="ctr">
                        <a:buNone/>
                      </a:pPr>
                      <a:r>
                        <a:rPr lang="en-US" sz="2000"/>
                        <a:t>−11.9898</a:t>
                      </a:r>
                      <a:endParaRPr lang="en-US" altLang="en-US" sz="2000"/>
                    </a:p>
                  </a:txBody>
                  <a:tcPr marL="68580" marR="68580" marT="0" marB="0" anchor="ctr"/>
                </a:tc>
                <a:tc>
                  <a:txBody>
                    <a:bodyPr/>
                    <a:lstStyle/>
                    <a:p>
                      <a:pPr indent="0" algn="ctr">
                        <a:buNone/>
                      </a:pPr>
                      <a:r>
                        <a:rPr lang="en-US" sz="2000"/>
                        <a:t>−3.9216</a:t>
                      </a:r>
                      <a:endParaRPr lang="en-US" altLang="en-US" sz="2000"/>
                    </a:p>
                  </a:txBody>
                  <a:tcPr marL="68580" marR="68580" marT="0" marB="0" anchor="ctr"/>
                </a:tc>
                <a:tc>
                  <a:txBody>
                    <a:bodyPr/>
                    <a:lstStyle/>
                    <a:p>
                      <a:pPr indent="0" algn="ctr">
                        <a:buNone/>
                      </a:pPr>
                      <a:r>
                        <a:rPr lang="en-US" sz="2000"/>
                        <a:t>−0.2669</a:t>
                      </a:r>
                      <a:endParaRPr lang="en-US" altLang="en-US" sz="2000"/>
                    </a:p>
                  </a:txBody>
                  <a:tcPr marL="68580" marR="68580" marT="0" marB="0" anchor="ctr"/>
                </a:tc>
                <a:tc>
                  <a:txBody>
                    <a:bodyPr/>
                    <a:lstStyle/>
                    <a:p>
                      <a:pPr indent="0" algn="ctr">
                        <a:buNone/>
                      </a:pPr>
                      <a:r>
                        <a:rPr lang="en-US" sz="2000"/>
                        <a:t>3.6843</a:t>
                      </a:r>
                      <a:endParaRPr lang="en-US" altLang="en-US" sz="2000"/>
                    </a:p>
                  </a:txBody>
                  <a:tcPr marL="68580" marR="68580" marT="0" marB="0" anchor="ctr"/>
                </a:tc>
                <a:tc>
                  <a:txBody>
                    <a:bodyPr/>
                    <a:lstStyle/>
                    <a:p>
                      <a:pPr indent="0" algn="ctr">
                        <a:buNone/>
                      </a:pPr>
                      <a:r>
                        <a:rPr lang="en-US" sz="2000"/>
                        <a:t>18.2069</a:t>
                      </a:r>
                      <a:endParaRPr lang="en-US" altLang="en-US" sz="2000"/>
                    </a:p>
                  </a:txBody>
                  <a:tcPr marL="68580" marR="68580" marT="0" marB="0" anchor="ctr"/>
                </a:tc>
                <a:extLst>
                  <a:ext uri="{0D108BD9-81ED-4DB2-BD59-A6C34878D82A}">
                    <a16:rowId xmlns="" xmlns:a16="http://schemas.microsoft.com/office/drawing/2014/main" val="10004"/>
                  </a:ext>
                </a:extLst>
              </a:tr>
              <a:tr h="606425">
                <a:tc>
                  <a:txBody>
                    <a:bodyPr/>
                    <a:lstStyle/>
                    <a:p>
                      <a:pPr indent="0" algn="ctr">
                        <a:buNone/>
                      </a:pPr>
                      <a:r>
                        <a:rPr lang="en-US" sz="2000"/>
                        <a:t>Coefficients:</a:t>
                      </a:r>
                      <a:endParaRPr lang="en-US" altLang="en-US" sz="2000"/>
                    </a:p>
                  </a:txBody>
                  <a:tcPr marL="68580" marR="68580" marT="0" marB="0" anchor="ctr"/>
                </a:tc>
                <a:tc gridSpan="4">
                  <a:txBody>
                    <a:bodyPr/>
                    <a:lstStyle/>
                    <a:p>
                      <a:pPr indent="0" algn="ctr">
                        <a:buNone/>
                      </a:pPr>
                      <a:r>
                        <a:rPr lang="en-US" sz="2000"/>
                        <a:t>Estimate Std. Error t value Pr(&gt;|t|)</a:t>
                      </a:r>
                      <a:endParaRPr lang="en-US" altLang="en-US" sz="2000"/>
                    </a:p>
                  </a:txBody>
                  <a:tcPr marL="68580" marR="68580" marT="0" marB="0" anchor="ct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05"/>
                  </a:ext>
                </a:extLst>
              </a:tr>
              <a:tr h="304800">
                <a:tc>
                  <a:txBody>
                    <a:bodyPr/>
                    <a:lstStyle/>
                    <a:p>
                      <a:pPr indent="0" algn="ctr">
                        <a:buNone/>
                      </a:pPr>
                      <a:r>
                        <a:rPr lang="en-US" sz="2000"/>
                        <a:t>(Intercept)</a:t>
                      </a:r>
                      <a:endParaRPr lang="en-US" altLang="en-US" sz="2000"/>
                    </a:p>
                  </a:txBody>
                  <a:tcPr marL="68580" marR="68580" marT="0" marB="0" anchor="ctr"/>
                </a:tc>
                <a:tc>
                  <a:txBody>
                    <a:bodyPr/>
                    <a:lstStyle/>
                    <a:p>
                      <a:pPr indent="0" algn="ctr">
                        <a:buNone/>
                      </a:pPr>
                      <a:r>
                        <a:rPr lang="en-US" sz="2000"/>
                        <a:t>−13.52998</a:t>
                      </a:r>
                      <a:endParaRPr lang="en-US" altLang="en-US" sz="2000"/>
                    </a:p>
                  </a:txBody>
                  <a:tcPr marL="68580" marR="68580" marT="0" marB="0" anchor="ctr"/>
                </a:tc>
                <a:tc>
                  <a:txBody>
                    <a:bodyPr/>
                    <a:lstStyle/>
                    <a:p>
                      <a:pPr indent="0" algn="ctr">
                        <a:buNone/>
                      </a:pPr>
                      <a:r>
                        <a:rPr lang="en-US" sz="2000"/>
                        <a:t>10.94688</a:t>
                      </a:r>
                      <a:endParaRPr lang="en-US" altLang="en-US" sz="2000"/>
                    </a:p>
                  </a:txBody>
                  <a:tcPr marL="68580" marR="68580" marT="0" marB="0" anchor="ctr"/>
                </a:tc>
                <a:tc>
                  <a:txBody>
                    <a:bodyPr/>
                    <a:lstStyle/>
                    <a:p>
                      <a:pPr indent="0" algn="ctr">
                        <a:buNone/>
                      </a:pPr>
                      <a:r>
                        <a:rPr lang="en-US" sz="2000"/>
                        <a:t>−1.236</a:t>
                      </a:r>
                      <a:endParaRPr lang="en-US" altLang="en-US" sz="2000"/>
                    </a:p>
                  </a:txBody>
                  <a:tcPr marL="68580" marR="68580" marT="0" marB="0" anchor="ctr"/>
                </a:tc>
                <a:tc>
                  <a:txBody>
                    <a:bodyPr/>
                    <a:lstStyle/>
                    <a:p>
                      <a:pPr indent="0" algn="ctr">
                        <a:buNone/>
                      </a:pPr>
                      <a:r>
                        <a:rPr lang="en-US" sz="2000"/>
                        <a:t>0.2245</a:t>
                      </a:r>
                      <a:endParaRPr lang="en-US" altLang="en-US" sz="2000"/>
                    </a:p>
                  </a:txBody>
                  <a:tcPr marL="68580" marR="68580" marT="0" marB="0" anchor="ctr"/>
                </a:tc>
                <a:extLst>
                  <a:ext uri="{0D108BD9-81ED-4DB2-BD59-A6C34878D82A}">
                    <a16:rowId xmlns="" xmlns:a16="http://schemas.microsoft.com/office/drawing/2014/main" val="10006"/>
                  </a:ext>
                </a:extLst>
              </a:tr>
              <a:tr h="304800">
                <a:tc>
                  <a:txBody>
                    <a:bodyPr/>
                    <a:lstStyle/>
                    <a:p>
                      <a:pPr indent="0" algn="ctr">
                        <a:buNone/>
                      </a:pPr>
                      <a:r>
                        <a:rPr lang="en-US" sz="2000"/>
                        <a:t>PM2.5</a:t>
                      </a:r>
                      <a:endParaRPr lang="en-US" altLang="en-US" sz="2000"/>
                    </a:p>
                  </a:txBody>
                  <a:tcPr marL="68580" marR="68580" marT="0" marB="0" anchor="ctr"/>
                </a:tc>
                <a:tc>
                  <a:txBody>
                    <a:bodyPr/>
                    <a:lstStyle/>
                    <a:p>
                      <a:pPr indent="0" algn="ctr">
                        <a:buNone/>
                      </a:pPr>
                      <a:r>
                        <a:rPr lang="en-US" sz="2000"/>
                        <a:t>0.86999</a:t>
                      </a:r>
                      <a:endParaRPr lang="en-US" altLang="en-US" sz="2000"/>
                    </a:p>
                  </a:txBody>
                  <a:tcPr marL="68580" marR="68580" marT="0" marB="0" anchor="ctr"/>
                </a:tc>
                <a:tc>
                  <a:txBody>
                    <a:bodyPr/>
                    <a:lstStyle/>
                    <a:p>
                      <a:pPr indent="0" algn="ctr">
                        <a:buNone/>
                      </a:pPr>
                      <a:r>
                        <a:rPr lang="en-US" sz="2000"/>
                        <a:t>0.08431</a:t>
                      </a:r>
                      <a:endParaRPr lang="en-US" altLang="en-US" sz="2000"/>
                    </a:p>
                  </a:txBody>
                  <a:tcPr marL="68580" marR="68580" marT="0" marB="0" anchor="ctr"/>
                </a:tc>
                <a:tc>
                  <a:txBody>
                    <a:bodyPr/>
                    <a:lstStyle/>
                    <a:p>
                      <a:pPr indent="0" algn="ctr">
                        <a:buNone/>
                      </a:pPr>
                      <a:r>
                        <a:rPr lang="en-US" sz="2000"/>
                        <a:t>10.319</a:t>
                      </a:r>
                      <a:endParaRPr lang="en-US" altLang="en-US" sz="2000"/>
                    </a:p>
                  </a:txBody>
                  <a:tcPr marL="68580" marR="68580" marT="0" marB="0" anchor="ctr"/>
                </a:tc>
                <a:tc>
                  <a:txBody>
                    <a:bodyPr/>
                    <a:lstStyle/>
                    <a:p>
                      <a:pPr indent="0" algn="ctr">
                        <a:buNone/>
                      </a:pPr>
                      <a:r>
                        <a:rPr lang="en-US" sz="2000"/>
                        <a:t>2.67e-12***</a:t>
                      </a:r>
                      <a:endParaRPr lang="en-US" altLang="en-US" sz="2000"/>
                    </a:p>
                  </a:txBody>
                  <a:tcPr marL="68580" marR="68580" marT="0" marB="0" anchor="ctr"/>
                </a:tc>
                <a:extLst>
                  <a:ext uri="{0D108BD9-81ED-4DB2-BD59-A6C34878D82A}">
                    <a16:rowId xmlns="" xmlns:a16="http://schemas.microsoft.com/office/drawing/2014/main" val="10007"/>
                  </a:ext>
                </a:extLst>
              </a:tr>
              <a:tr h="304800">
                <a:tc>
                  <a:txBody>
                    <a:bodyPr/>
                    <a:lstStyle/>
                    <a:p>
                      <a:pPr indent="0" algn="ctr">
                        <a:buNone/>
                      </a:pPr>
                      <a:r>
                        <a:rPr lang="en-US" sz="2000"/>
                        <a:t>PM10</a:t>
                      </a:r>
                      <a:endParaRPr lang="en-US" altLang="en-US" sz="2000"/>
                    </a:p>
                  </a:txBody>
                  <a:tcPr marL="68580" marR="68580" marT="0" marB="0" anchor="ctr"/>
                </a:tc>
                <a:tc>
                  <a:txBody>
                    <a:bodyPr/>
                    <a:lstStyle/>
                    <a:p>
                      <a:pPr indent="0" algn="ctr">
                        <a:buNone/>
                      </a:pPr>
                      <a:r>
                        <a:rPr lang="en-US" sz="2000"/>
                        <a:t>0.22467</a:t>
                      </a:r>
                      <a:endParaRPr lang="en-US" altLang="en-US" sz="2000"/>
                    </a:p>
                  </a:txBody>
                  <a:tcPr marL="68580" marR="68580" marT="0" marB="0" anchor="ctr"/>
                </a:tc>
                <a:tc>
                  <a:txBody>
                    <a:bodyPr/>
                    <a:lstStyle/>
                    <a:p>
                      <a:pPr indent="0" algn="ctr">
                        <a:buNone/>
                      </a:pPr>
                      <a:r>
                        <a:rPr lang="en-US" sz="2000"/>
                        <a:t>0.07914</a:t>
                      </a:r>
                      <a:endParaRPr lang="en-US" altLang="en-US" sz="2000"/>
                    </a:p>
                  </a:txBody>
                  <a:tcPr marL="68580" marR="68580" marT="0" marB="0" anchor="ctr"/>
                </a:tc>
                <a:tc>
                  <a:txBody>
                    <a:bodyPr/>
                    <a:lstStyle/>
                    <a:p>
                      <a:pPr indent="0" algn="ctr">
                        <a:buNone/>
                      </a:pPr>
                      <a:r>
                        <a:rPr lang="en-US" sz="2000"/>
                        <a:t>2.839</a:t>
                      </a:r>
                      <a:endParaRPr lang="en-US" altLang="en-US" sz="2000"/>
                    </a:p>
                  </a:txBody>
                  <a:tcPr marL="68580" marR="68580" marT="0" marB="0" anchor="ctr"/>
                </a:tc>
                <a:tc>
                  <a:txBody>
                    <a:bodyPr/>
                    <a:lstStyle/>
                    <a:p>
                      <a:pPr indent="0" algn="ctr">
                        <a:buNone/>
                      </a:pPr>
                      <a:r>
                        <a:rPr lang="en-US" sz="2000"/>
                        <a:t>0.0074 **</a:t>
                      </a:r>
                      <a:endParaRPr lang="en-US" altLang="en-US" sz="2000"/>
                    </a:p>
                  </a:txBody>
                  <a:tcPr marL="68580" marR="68580" marT="0" marB="0" anchor="ctr"/>
                </a:tc>
                <a:extLst>
                  <a:ext uri="{0D108BD9-81ED-4DB2-BD59-A6C34878D82A}">
                    <a16:rowId xmlns="" xmlns:a16="http://schemas.microsoft.com/office/drawing/2014/main" val="10008"/>
                  </a:ext>
                </a:extLst>
              </a:tr>
              <a:tr h="304800">
                <a:tc>
                  <a:txBody>
                    <a:bodyPr/>
                    <a:lstStyle/>
                    <a:p>
                      <a:pPr indent="0" algn="ctr">
                        <a:buNone/>
                      </a:pPr>
                      <a:r>
                        <a:rPr lang="en-US" sz="2000"/>
                        <a:t>SO</a:t>
                      </a:r>
                      <a:r>
                        <a:rPr lang="en-US" sz="2000" baseline="-25000"/>
                        <a:t> 2</a:t>
                      </a:r>
                      <a:endParaRPr lang="en-US" altLang="en-US" sz="2000" baseline="-25000"/>
                    </a:p>
                  </a:txBody>
                  <a:tcPr marL="68580" marR="68580" marT="0" marB="0" anchor="ctr"/>
                </a:tc>
                <a:tc>
                  <a:txBody>
                    <a:bodyPr/>
                    <a:lstStyle/>
                    <a:p>
                      <a:pPr indent="0" algn="ctr">
                        <a:buNone/>
                      </a:pPr>
                      <a:r>
                        <a:rPr lang="en-US" sz="2000"/>
                        <a:t>0.10969</a:t>
                      </a:r>
                      <a:endParaRPr lang="en-US" altLang="en-US" sz="2000"/>
                    </a:p>
                  </a:txBody>
                  <a:tcPr marL="68580" marR="68580" marT="0" marB="0" anchor="ctr"/>
                </a:tc>
                <a:tc>
                  <a:txBody>
                    <a:bodyPr/>
                    <a:lstStyle/>
                    <a:p>
                      <a:pPr indent="0" algn="ctr">
                        <a:buNone/>
                      </a:pPr>
                      <a:r>
                        <a:rPr lang="en-US" sz="2000"/>
                        <a:t>0.12524</a:t>
                      </a:r>
                      <a:endParaRPr lang="en-US" altLang="en-US" sz="2000"/>
                    </a:p>
                  </a:txBody>
                  <a:tcPr marL="68580" marR="68580" marT="0" marB="0" anchor="ctr"/>
                </a:tc>
                <a:tc>
                  <a:txBody>
                    <a:bodyPr/>
                    <a:lstStyle/>
                    <a:p>
                      <a:pPr indent="0" algn="ctr">
                        <a:buNone/>
                      </a:pPr>
                      <a:r>
                        <a:rPr lang="en-US" sz="2000"/>
                        <a:t>0.876</a:t>
                      </a:r>
                      <a:endParaRPr lang="en-US" altLang="en-US" sz="2000"/>
                    </a:p>
                  </a:txBody>
                  <a:tcPr marL="68580" marR="68580" marT="0" marB="0" anchor="ctr"/>
                </a:tc>
                <a:tc>
                  <a:txBody>
                    <a:bodyPr/>
                    <a:lstStyle/>
                    <a:p>
                      <a:pPr indent="0" algn="ctr">
                        <a:buNone/>
                      </a:pPr>
                      <a:r>
                        <a:rPr lang="en-US" sz="2000"/>
                        <a:t>0.3869</a:t>
                      </a:r>
                      <a:endParaRPr lang="en-US" altLang="en-US" sz="2000"/>
                    </a:p>
                  </a:txBody>
                  <a:tcPr marL="68580" marR="68580" marT="0" marB="0" anchor="ctr"/>
                </a:tc>
                <a:extLst>
                  <a:ext uri="{0D108BD9-81ED-4DB2-BD59-A6C34878D82A}">
                    <a16:rowId xmlns="" xmlns:a16="http://schemas.microsoft.com/office/drawing/2014/main" val="10009"/>
                  </a:ext>
                </a:extLst>
              </a:tr>
              <a:tr h="304800">
                <a:tc>
                  <a:txBody>
                    <a:bodyPr/>
                    <a:lstStyle/>
                    <a:p>
                      <a:pPr indent="0" algn="ctr">
                        <a:buNone/>
                      </a:pPr>
                      <a:r>
                        <a:rPr lang="en-US" sz="2000"/>
                        <a:t>CO</a:t>
                      </a:r>
                      <a:endParaRPr lang="en-US" altLang="en-US" sz="2000"/>
                    </a:p>
                  </a:txBody>
                  <a:tcPr marL="68580" marR="68580" marT="0" marB="0" anchor="ctr"/>
                </a:tc>
                <a:tc>
                  <a:txBody>
                    <a:bodyPr/>
                    <a:lstStyle/>
                    <a:p>
                      <a:pPr indent="0" algn="ctr">
                        <a:buNone/>
                      </a:pPr>
                      <a:r>
                        <a:rPr lang="en-US" sz="2000"/>
                        <a:t>1.84763</a:t>
                      </a:r>
                      <a:endParaRPr lang="en-US" altLang="en-US" sz="2000"/>
                    </a:p>
                  </a:txBody>
                  <a:tcPr marL="68580" marR="68580" marT="0" marB="0" anchor="ctr"/>
                </a:tc>
                <a:tc>
                  <a:txBody>
                    <a:bodyPr/>
                    <a:lstStyle/>
                    <a:p>
                      <a:pPr indent="0" algn="ctr">
                        <a:buNone/>
                      </a:pPr>
                      <a:r>
                        <a:rPr lang="en-US" sz="2000"/>
                        <a:t>5.41873</a:t>
                      </a:r>
                      <a:endParaRPr lang="en-US" altLang="en-US" sz="2000"/>
                    </a:p>
                  </a:txBody>
                  <a:tcPr marL="68580" marR="68580" marT="0" marB="0" anchor="ctr"/>
                </a:tc>
                <a:tc>
                  <a:txBody>
                    <a:bodyPr/>
                    <a:lstStyle/>
                    <a:p>
                      <a:pPr indent="0" algn="ctr">
                        <a:buNone/>
                      </a:pPr>
                      <a:r>
                        <a:rPr lang="en-US" sz="2000"/>
                        <a:t>0.341</a:t>
                      </a:r>
                      <a:endParaRPr lang="en-US" altLang="en-US" sz="2000"/>
                    </a:p>
                  </a:txBody>
                  <a:tcPr marL="68580" marR="68580" marT="0" marB="0" anchor="ctr"/>
                </a:tc>
                <a:tc>
                  <a:txBody>
                    <a:bodyPr/>
                    <a:lstStyle/>
                    <a:p>
                      <a:pPr indent="0" algn="ctr">
                        <a:buNone/>
                      </a:pPr>
                      <a:r>
                        <a:rPr lang="en-US" sz="2000"/>
                        <a:t>0.7351</a:t>
                      </a:r>
                      <a:endParaRPr lang="en-US" altLang="en-US" sz="2000"/>
                    </a:p>
                  </a:txBody>
                  <a:tcPr marL="68580" marR="68580" marT="0" marB="0" anchor="ctr"/>
                </a:tc>
                <a:extLst>
                  <a:ext uri="{0D108BD9-81ED-4DB2-BD59-A6C34878D82A}">
                    <a16:rowId xmlns="" xmlns:a16="http://schemas.microsoft.com/office/drawing/2014/main" val="10010"/>
                  </a:ext>
                </a:extLst>
              </a:tr>
              <a:tr h="304800">
                <a:tc>
                  <a:txBody>
                    <a:bodyPr/>
                    <a:lstStyle/>
                    <a:p>
                      <a:pPr indent="0" algn="ctr">
                        <a:buNone/>
                      </a:pPr>
                      <a:r>
                        <a:rPr lang="en-US" sz="2000"/>
                        <a:t>NO</a:t>
                      </a:r>
                      <a:r>
                        <a:rPr lang="en-US" sz="2000" baseline="-25000"/>
                        <a:t> 2</a:t>
                      </a:r>
                      <a:endParaRPr lang="en-US" altLang="en-US" sz="2000" baseline="-25000"/>
                    </a:p>
                  </a:txBody>
                  <a:tcPr marL="68580" marR="68580" marT="0" marB="0" anchor="ctr"/>
                </a:tc>
                <a:tc>
                  <a:txBody>
                    <a:bodyPr/>
                    <a:lstStyle/>
                    <a:p>
                      <a:pPr indent="0" algn="ctr">
                        <a:buNone/>
                      </a:pPr>
                      <a:r>
                        <a:rPr lang="en-US" sz="2000"/>
                        <a:t>0.01416</a:t>
                      </a:r>
                      <a:endParaRPr lang="en-US" altLang="en-US" sz="2000"/>
                    </a:p>
                  </a:txBody>
                  <a:tcPr marL="68580" marR="68580" marT="0" marB="0" anchor="ctr"/>
                </a:tc>
                <a:tc>
                  <a:txBody>
                    <a:bodyPr/>
                    <a:lstStyle/>
                    <a:p>
                      <a:pPr indent="0" algn="ctr">
                        <a:buNone/>
                      </a:pPr>
                      <a:r>
                        <a:rPr lang="en-US" sz="2000"/>
                        <a:t>0.14484</a:t>
                      </a:r>
                      <a:endParaRPr lang="en-US" altLang="en-US" sz="2000"/>
                    </a:p>
                  </a:txBody>
                  <a:tcPr marL="68580" marR="68580" marT="0" marB="0" anchor="ctr"/>
                </a:tc>
                <a:tc>
                  <a:txBody>
                    <a:bodyPr/>
                    <a:lstStyle/>
                    <a:p>
                      <a:pPr indent="0" algn="ctr">
                        <a:buNone/>
                      </a:pPr>
                      <a:r>
                        <a:rPr lang="en-US" sz="2000"/>
                        <a:t>0.098</a:t>
                      </a:r>
                      <a:endParaRPr lang="en-US" altLang="en-US" sz="2000"/>
                    </a:p>
                  </a:txBody>
                  <a:tcPr marL="68580" marR="68580" marT="0" marB="0" anchor="ctr"/>
                </a:tc>
                <a:tc>
                  <a:txBody>
                    <a:bodyPr/>
                    <a:lstStyle/>
                    <a:p>
                      <a:pPr indent="0" algn="ctr">
                        <a:buNone/>
                      </a:pPr>
                      <a:r>
                        <a:rPr lang="en-US" sz="2000"/>
                        <a:t>0.9227</a:t>
                      </a:r>
                      <a:endParaRPr lang="en-US" altLang="en-US" sz="2000"/>
                    </a:p>
                  </a:txBody>
                  <a:tcPr marL="68580" marR="68580" marT="0" marB="0" anchor="ctr"/>
                </a:tc>
                <a:extLst>
                  <a:ext uri="{0D108BD9-81ED-4DB2-BD59-A6C34878D82A}">
                    <a16:rowId xmlns="" xmlns:a16="http://schemas.microsoft.com/office/drawing/2014/main" val="10011"/>
                  </a:ext>
                </a:extLst>
              </a:tr>
              <a:tr h="304800">
                <a:tc>
                  <a:txBody>
                    <a:bodyPr/>
                    <a:lstStyle/>
                    <a:p>
                      <a:pPr indent="0" algn="ctr">
                        <a:buNone/>
                      </a:pPr>
                      <a:r>
                        <a:rPr lang="en-US" sz="2000"/>
                        <a:t>O</a:t>
                      </a:r>
                      <a:r>
                        <a:rPr lang="en-US" sz="2000" baseline="-25000"/>
                        <a:t> 3</a:t>
                      </a:r>
                      <a:endParaRPr lang="en-US" altLang="en-US" sz="2000" baseline="-25000"/>
                    </a:p>
                  </a:txBody>
                  <a:tcPr marL="68580" marR="68580" marT="0" marB="0" anchor="ctr"/>
                </a:tc>
                <a:tc>
                  <a:txBody>
                    <a:bodyPr/>
                    <a:lstStyle/>
                    <a:p>
                      <a:pPr indent="0" algn="ctr">
                        <a:buNone/>
                      </a:pPr>
                      <a:r>
                        <a:rPr lang="en-US" sz="2000"/>
                        <a:t>0.33644</a:t>
                      </a:r>
                      <a:endParaRPr lang="en-US" altLang="en-US" sz="2000"/>
                    </a:p>
                  </a:txBody>
                  <a:tcPr marL="68580" marR="68580" marT="0" marB="0" anchor="ctr"/>
                </a:tc>
                <a:tc>
                  <a:txBody>
                    <a:bodyPr/>
                    <a:lstStyle/>
                    <a:p>
                      <a:pPr indent="0" algn="ctr">
                        <a:buNone/>
                      </a:pPr>
                      <a:r>
                        <a:rPr lang="en-US" sz="2000"/>
                        <a:t>0.04969</a:t>
                      </a:r>
                      <a:endParaRPr lang="en-US" altLang="en-US" sz="2000"/>
                    </a:p>
                  </a:txBody>
                  <a:tcPr marL="68580" marR="68580" marT="0" marB="0" anchor="ctr"/>
                </a:tc>
                <a:tc>
                  <a:txBody>
                    <a:bodyPr/>
                    <a:lstStyle/>
                    <a:p>
                      <a:pPr indent="0" algn="ctr">
                        <a:buNone/>
                      </a:pPr>
                      <a:r>
                        <a:rPr lang="en-US" sz="2000"/>
                        <a:t>6.770</a:t>
                      </a:r>
                      <a:endParaRPr lang="en-US" altLang="en-US" sz="2000"/>
                    </a:p>
                  </a:txBody>
                  <a:tcPr marL="68580" marR="68580" marT="0" marB="0" anchor="ctr"/>
                </a:tc>
                <a:tc>
                  <a:txBody>
                    <a:bodyPr/>
                    <a:lstStyle/>
                    <a:p>
                      <a:pPr indent="0" algn="ctr">
                        <a:buNone/>
                      </a:pPr>
                      <a:r>
                        <a:rPr lang="en-US" sz="2000"/>
                        <a:t>6.59e−08 ***</a:t>
                      </a:r>
                      <a:endParaRPr lang="en-US" altLang="en-US" sz="2000"/>
                    </a:p>
                  </a:txBody>
                  <a:tcPr marL="68580" marR="68580" marT="0" marB="0" anchor="ctr"/>
                </a:tc>
                <a:extLst>
                  <a:ext uri="{0D108BD9-81ED-4DB2-BD59-A6C34878D82A}">
                    <a16:rowId xmlns="" xmlns:a16="http://schemas.microsoft.com/office/drawing/2014/main" val="10012"/>
                  </a:ext>
                </a:extLst>
              </a:tr>
              <a:tr h="304800">
                <a:tc gridSpan="5">
                  <a:txBody>
                    <a:bodyPr/>
                    <a:lstStyle/>
                    <a:p>
                      <a:pPr indent="0">
                        <a:buNone/>
                      </a:pPr>
                      <a:r>
                        <a:rPr lang="en-US" sz="2000"/>
                        <a:t>Signif. codes:   0 ‘***’ 0.001 ‘**’ 0.01 ‘*’ 0.05 ‘.’ 0.1 ‘ ’ 1</a:t>
                      </a:r>
                      <a:endParaRPr lang="en-US" altLang="en-US" sz="2000"/>
                    </a:p>
                  </a:txBody>
                  <a:tcPr marL="68580" marR="68580" marT="0" marB="0"/>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13"/>
                  </a:ext>
                </a:extLst>
              </a:tr>
              <a:tr h="304800">
                <a:tc gridSpan="5">
                  <a:txBody>
                    <a:bodyPr/>
                    <a:lstStyle/>
                    <a:p>
                      <a:pPr indent="0">
                        <a:buNone/>
                      </a:pPr>
                      <a:r>
                        <a:rPr lang="en-US" sz="2000"/>
                        <a:t>Residual standard error: 7.118 on 36 degrees of freedom</a:t>
                      </a:r>
                      <a:endParaRPr lang="en-US" altLang="en-US" sz="2000"/>
                    </a:p>
                  </a:txBody>
                  <a:tcPr marL="68580" marR="68580" marT="0" marB="0"/>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14"/>
                  </a:ext>
                </a:extLst>
              </a:tr>
              <a:tr h="304800">
                <a:tc gridSpan="5">
                  <a:txBody>
                    <a:bodyPr/>
                    <a:lstStyle/>
                    <a:p>
                      <a:pPr indent="0">
                        <a:buNone/>
                      </a:pPr>
                      <a:r>
                        <a:rPr lang="en-US" sz="2000"/>
                        <a:t>Multiple R-squared: 0.9744, Adjusted R-squared: 0.9701</a:t>
                      </a:r>
                      <a:endParaRPr lang="en-US" altLang="en-US" sz="2000"/>
                    </a:p>
                  </a:txBody>
                  <a:tcPr marL="68580" marR="68580" marT="0" marB="0"/>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15"/>
                  </a:ext>
                </a:extLst>
              </a:tr>
              <a:tr h="304800">
                <a:tc gridSpan="5">
                  <a:txBody>
                    <a:bodyPr/>
                    <a:lstStyle/>
                    <a:p>
                      <a:pPr indent="0">
                        <a:buNone/>
                      </a:pPr>
                      <a:r>
                        <a:rPr lang="en-US" sz="2000"/>
                        <a:t>F-statistic: 228.1 on 6 and 36 DF, p-value: &lt; 2.2e−16</a:t>
                      </a:r>
                      <a:endParaRPr lang="en-US" altLang="en-US" sz="2000"/>
                    </a:p>
                  </a:txBody>
                  <a:tcPr marL="68580" marR="68580" marT="0" marB="0"/>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 xmlns:a16="http://schemas.microsoft.com/office/drawing/2014/main" val="10016"/>
                  </a:ext>
                </a:extLst>
              </a:tr>
            </a:tbl>
          </a:graphicData>
        </a:graphic>
      </p:graphicFrame>
    </p:spTree>
    <p:extLst>
      <p:ext uri="{BB962C8B-B14F-4D97-AF65-F5344CB8AC3E}">
        <p14:creationId xmlns:p14="http://schemas.microsoft.com/office/powerpoint/2010/main" val="3673421385"/>
      </p:ext>
    </p:extLst>
  </p:cSld>
  <p:clrMapOvr>
    <a:masterClrMapping/>
  </p:clrMapOvr>
  <p:transition spd="slow" advTm="3000">
    <p:push dir="u"/>
  </p:transition>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简约毕业答辩设计论文答辩PPT模板"/>
  <p:tag name="ISPRING_FIRST_PUBLISH" val="1"/>
</p:tagLst>
</file>

<file path=ppt/theme/theme1.xml><?xml version="1.0" encoding="utf-8"?>
<a:theme xmlns:a="http://schemas.openxmlformats.org/drawingml/2006/main" name="千图网拥有20W+精美PPT模板 更多PPT模板下载至：www.58pic.com/office/ppt">
  <a:themeElements>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 123">
  <a:themeElements>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fontScheme name="wmzyb455">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1"/>
        </a:solidFill>
        <a:ln w="38100">
          <a:noFill/>
        </a:ln>
      </a:spPr>
      <a:bodyPr rtlCol="0" anchor="ctr"/>
      <a:lstStyle>
        <a:defPPr algn="ctr">
          <a:defRPr dirty="0" smtClean="0">
            <a:solidFill>
              <a:schemeClr val="dk1"/>
            </a:solidFill>
          </a:defRPr>
        </a:defPPr>
      </a:lstStyle>
      <a:style>
        <a:lnRef idx="2">
          <a:schemeClr val="dk1"/>
        </a:lnRef>
        <a:fillRef idx="1">
          <a:schemeClr val="lt1"/>
        </a:fillRef>
        <a:effectRef idx="0">
          <a:schemeClr val="dk1"/>
        </a:effectRef>
        <a:fontRef idx="minor">
          <a:schemeClr val="dk1"/>
        </a:fontRef>
      </a:style>
    </a:spDef>
    <a:lnDef>
      <a:spPr>
        <a:ln w="3175" cap="rnd">
          <a:solidFill>
            <a:schemeClr val="bg1">
              <a:lumMod val="75000"/>
            </a:schemeClr>
          </a:solidFill>
          <a:round/>
          <a:headEnd type="none"/>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90000" tIns="46800" rIns="90000" bIns="46800" rtlCol="0" anchor="ctr" anchorCtr="0">
        <a:normAutofit/>
      </a:bodyPr>
      <a:lstStyle>
        <a:defPPr algn="ctr">
          <a:defRPr dirty="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10.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11.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12.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14.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3.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5.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6.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7.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8.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9.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31</TotalTime>
  <Words>1394</Words>
  <Application>Microsoft Office PowerPoint</Application>
  <PresentationFormat>宽屏</PresentationFormat>
  <Paragraphs>302</Paragraphs>
  <Slides>24</Slides>
  <Notes>24</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24</vt:i4>
      </vt:variant>
    </vt:vector>
  </HeadingPairs>
  <TitlesOfParts>
    <vt:vector size="33" baseType="lpstr">
      <vt:lpstr>等线</vt:lpstr>
      <vt:lpstr>宋体</vt:lpstr>
      <vt:lpstr>微软雅黑</vt:lpstr>
      <vt:lpstr>站酷快乐体2016修订版</vt:lpstr>
      <vt:lpstr>Arial</vt:lpstr>
      <vt:lpstr>Calibri</vt:lpstr>
      <vt:lpstr>Times New Roman</vt:lpstr>
      <vt:lpstr>千图网拥有20W+精美PPT模板 更多PPT模板下载至：www.58pic.com/office/ppt</vt:lpstr>
      <vt:lpstr> 123</vt:lpstr>
      <vt:lpstr>PowerPoint 演示文稿</vt:lpstr>
      <vt:lpstr>PowerPoint 演示文稿</vt:lpstr>
      <vt:lpstr>PowerPoint 演示文稿</vt:lpstr>
      <vt:lpstr>研究背景及意义</vt:lpstr>
      <vt:lpstr>PowerPoint 演示文稿</vt:lpstr>
      <vt:lpstr>数据来源与指标选取</vt:lpstr>
      <vt:lpstr>数据来源与指标选取</vt:lpstr>
      <vt:lpstr>模型建立</vt:lpstr>
      <vt:lpstr>拟合模型</vt:lpstr>
      <vt:lpstr>回归诊断</vt:lpstr>
      <vt:lpstr>回归诊断</vt:lpstr>
      <vt:lpstr>模型分析</vt:lpstr>
      <vt:lpstr>模型分析</vt:lpstr>
      <vt:lpstr>模型分析</vt:lpstr>
      <vt:lpstr>模型分析</vt:lpstr>
      <vt:lpstr>模型分析</vt:lpstr>
      <vt:lpstr>模型分析</vt:lpstr>
      <vt:lpstr>模型分析</vt:lpstr>
      <vt:lpstr>PowerPoint 演示文稿</vt:lpstr>
      <vt:lpstr>模型分析</vt:lpstr>
      <vt:lpstr>模型预测</vt:lpstr>
      <vt:lpstr>PowerPoint 演示文稿</vt:lpstr>
      <vt:lpstr>结论与建议</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简约毕业答辩设计论文答辩PPT模板</dc:title>
  <dc:creator>cpc</dc:creator>
  <cp:lastModifiedBy>admin</cp:lastModifiedBy>
  <cp:revision>131</cp:revision>
  <dcterms:created xsi:type="dcterms:W3CDTF">2018-04-25T14:27:00Z</dcterms:created>
  <dcterms:modified xsi:type="dcterms:W3CDTF">2020-09-06T01:34:54Z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RubyTemplateID">
    <vt:lpwstr>8</vt:lpwstr>
  </property>
  <property fmtid="{D5CDD505-2E9C-101B-9397-08002B2CF9AE}" pid="3" name="KSOProductBuildVer">
    <vt:lpwstr>2052-11.1.0.8214</vt:lpwstr>
  </property>
</Properties>
</file>